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  <p:sldMasterId id="2147483798" r:id="rId2"/>
    <p:sldMasterId id="2147483805" r:id="rId3"/>
    <p:sldMasterId id="2147483812" r:id="rId4"/>
  </p:sldMasterIdLst>
  <p:notesMasterIdLst>
    <p:notesMasterId r:id="rId26"/>
  </p:notesMasterIdLst>
  <p:sldIdLst>
    <p:sldId id="256" r:id="rId5"/>
    <p:sldId id="394" r:id="rId6"/>
    <p:sldId id="428" r:id="rId7"/>
    <p:sldId id="431" r:id="rId8"/>
    <p:sldId id="407" r:id="rId9"/>
    <p:sldId id="429" r:id="rId10"/>
    <p:sldId id="442" r:id="rId11"/>
    <p:sldId id="436" r:id="rId12"/>
    <p:sldId id="435" r:id="rId13"/>
    <p:sldId id="444" r:id="rId14"/>
    <p:sldId id="437" r:id="rId15"/>
    <p:sldId id="430" r:id="rId16"/>
    <p:sldId id="432" r:id="rId17"/>
    <p:sldId id="438" r:id="rId18"/>
    <p:sldId id="443" r:id="rId19"/>
    <p:sldId id="433" r:id="rId20"/>
    <p:sldId id="440" r:id="rId21"/>
    <p:sldId id="434" r:id="rId22"/>
    <p:sldId id="441" r:id="rId23"/>
    <p:sldId id="422" r:id="rId24"/>
    <p:sldId id="391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238E"/>
    <a:srgbClr val="62BB47"/>
    <a:srgbClr val="818285"/>
    <a:srgbClr val="A3238E"/>
    <a:srgbClr val="D1D2D4"/>
    <a:srgbClr val="761767"/>
    <a:srgbClr val="FF6600"/>
    <a:srgbClr val="595959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5" autoAdjust="0"/>
    <p:restoredTop sz="94819" autoAdjust="0"/>
  </p:normalViewPr>
  <p:slideViewPr>
    <p:cSldViewPr snapToGrid="0" showGuides="1">
      <p:cViewPr varScale="1">
        <p:scale>
          <a:sx n="105" d="100"/>
          <a:sy n="105" d="100"/>
        </p:scale>
        <p:origin x="20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23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E5165-90E6-4075-8EA3-BE41231911E9}" type="datetimeFigureOut">
              <a:rPr lang="de-DE" smtClean="0"/>
              <a:t>28.01.2021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C55A7-2B01-4C3A-B683-9A15AA7F49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168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0683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894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595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794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775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2775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000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394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55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451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5491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1691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0359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9177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92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697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97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152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6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684733"/>
            <a:ext cx="5053264" cy="756299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Short Description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908885" y="199"/>
            <a:ext cx="7283116" cy="6857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Device Image</a:t>
            </a:r>
            <a:endParaRPr lang="de-DE" dirty="0"/>
          </a:p>
        </p:txBody>
      </p:sp>
      <p:sp>
        <p:nvSpPr>
          <p:cNvPr id="13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64046"/>
            <a:ext cx="5053264" cy="696256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Device Name</a:t>
            </a:r>
          </a:p>
        </p:txBody>
      </p:sp>
    </p:spTree>
    <p:extLst>
      <p:ext uri="{BB962C8B-B14F-4D97-AF65-F5344CB8AC3E}">
        <p14:creationId xmlns:p14="http://schemas.microsoft.com/office/powerpoint/2010/main" val="341555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/Fa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0" y="1734180"/>
            <a:ext cx="12192000" cy="1051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734180"/>
            <a:ext cx="12192001" cy="1051549"/>
          </a:xfrm>
          <a:prstGeom prst="rect">
            <a:avLst/>
          </a:prstGeom>
          <a:noFill/>
          <a:ln>
            <a:noFill/>
          </a:ln>
        </p:spPr>
        <p:txBody>
          <a:bodyPr lIns="684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649432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/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196"/>
            <a:ext cx="3332747" cy="68714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7000">
                  <a:schemeClr val="accent1"/>
                </a:gs>
                <a:gs pos="6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97100"/>
            <a:ext cx="3332747" cy="4862280"/>
          </a:xfrm>
          <a:prstGeom prst="rect">
            <a:avLst/>
          </a:prstGeom>
          <a:noFill/>
          <a:ln>
            <a:noFill/>
          </a:ln>
        </p:spPr>
        <p:txBody>
          <a:bodyPr wrap="square" lIns="180000" rIns="180000" bIns="36000"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56042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6112299"/>
            <a:ext cx="12192000" cy="759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112299"/>
            <a:ext cx="12192001" cy="745701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4262630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5563737"/>
            <a:ext cx="12192000" cy="1307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63737"/>
            <a:ext cx="12192001" cy="1294263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132030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8134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2" y="2684734"/>
            <a:ext cx="12192001" cy="756298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 smtClean="0"/>
              <a:t>Presenter</a:t>
            </a:r>
            <a:endParaRPr lang="de-DE" dirty="0" smtClean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82518"/>
            <a:ext cx="12192000" cy="677784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51799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6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684733"/>
            <a:ext cx="5053264" cy="756299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Short Description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908885" y="199"/>
            <a:ext cx="7283116" cy="6857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Device Image</a:t>
            </a:r>
            <a:endParaRPr lang="de-DE" dirty="0"/>
          </a:p>
        </p:txBody>
      </p:sp>
      <p:sp>
        <p:nvSpPr>
          <p:cNvPr id="13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64046"/>
            <a:ext cx="5053264" cy="696256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Device Name</a:t>
            </a:r>
          </a:p>
        </p:txBody>
      </p:sp>
    </p:spTree>
    <p:extLst>
      <p:ext uri="{BB962C8B-B14F-4D97-AF65-F5344CB8AC3E}">
        <p14:creationId xmlns:p14="http://schemas.microsoft.com/office/powerpoint/2010/main" val="3234844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/Fa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0" y="1734180"/>
            <a:ext cx="12192000" cy="1051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734180"/>
            <a:ext cx="12192001" cy="1051549"/>
          </a:xfrm>
          <a:prstGeom prst="rect">
            <a:avLst/>
          </a:prstGeom>
          <a:noFill/>
          <a:ln>
            <a:noFill/>
          </a:ln>
        </p:spPr>
        <p:txBody>
          <a:bodyPr lIns="684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69636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/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196"/>
            <a:ext cx="3332747" cy="68714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7000">
                  <a:schemeClr val="accent1"/>
                </a:gs>
                <a:gs pos="6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97100"/>
            <a:ext cx="3332747" cy="4862280"/>
          </a:xfrm>
          <a:prstGeom prst="rect">
            <a:avLst/>
          </a:prstGeom>
          <a:noFill/>
          <a:ln>
            <a:noFill/>
          </a:ln>
        </p:spPr>
        <p:txBody>
          <a:bodyPr wrap="square" lIns="180000" rIns="180000" bIns="36000"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962802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2" y="2684734"/>
            <a:ext cx="12192001" cy="756298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 smtClean="0"/>
              <a:t>Presenter</a:t>
            </a:r>
            <a:endParaRPr lang="de-DE" dirty="0" smtClean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82518"/>
            <a:ext cx="12192000" cy="677784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81228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6112299"/>
            <a:ext cx="12192000" cy="759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112299"/>
            <a:ext cx="12192001" cy="745701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2128644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5563737"/>
            <a:ext cx="12192000" cy="1307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63737"/>
            <a:ext cx="12192001" cy="1294263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393386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107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2" y="2684734"/>
            <a:ext cx="12192001" cy="756298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 smtClean="0"/>
              <a:t>Presenter</a:t>
            </a:r>
            <a:endParaRPr lang="de-DE" dirty="0" smtClean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82518"/>
            <a:ext cx="12192000" cy="677784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86018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6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684733"/>
            <a:ext cx="5053264" cy="756299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Short Description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908885" y="199"/>
            <a:ext cx="7283116" cy="6857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Device Image</a:t>
            </a:r>
            <a:endParaRPr lang="de-DE" dirty="0"/>
          </a:p>
        </p:txBody>
      </p:sp>
      <p:sp>
        <p:nvSpPr>
          <p:cNvPr id="13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64046"/>
            <a:ext cx="5053264" cy="696256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Device Name</a:t>
            </a:r>
          </a:p>
        </p:txBody>
      </p:sp>
    </p:spTree>
    <p:extLst>
      <p:ext uri="{BB962C8B-B14F-4D97-AF65-F5344CB8AC3E}">
        <p14:creationId xmlns:p14="http://schemas.microsoft.com/office/powerpoint/2010/main" val="1629425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/Fa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0" y="1734180"/>
            <a:ext cx="12192000" cy="1051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734180"/>
            <a:ext cx="12192001" cy="1051549"/>
          </a:xfrm>
          <a:prstGeom prst="rect">
            <a:avLst/>
          </a:prstGeom>
          <a:noFill/>
          <a:ln>
            <a:noFill/>
          </a:ln>
        </p:spPr>
        <p:txBody>
          <a:bodyPr lIns="684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342429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/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196"/>
            <a:ext cx="3332747" cy="68714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7000">
                  <a:schemeClr val="accent1"/>
                </a:gs>
                <a:gs pos="6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97100"/>
            <a:ext cx="3332747" cy="4862280"/>
          </a:xfrm>
          <a:prstGeom prst="rect">
            <a:avLst/>
          </a:prstGeom>
          <a:noFill/>
          <a:ln>
            <a:noFill/>
          </a:ln>
        </p:spPr>
        <p:txBody>
          <a:bodyPr wrap="square" lIns="180000" rIns="180000" bIns="36000"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802432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6112299"/>
            <a:ext cx="12192000" cy="759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112299"/>
            <a:ext cx="12192001" cy="745701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862066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5563737"/>
            <a:ext cx="12192000" cy="1307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63737"/>
            <a:ext cx="12192001" cy="1294263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222504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0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6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684733"/>
            <a:ext cx="5053264" cy="756299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Short Description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908885" y="199"/>
            <a:ext cx="7283116" cy="6857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Device Image</a:t>
            </a:r>
            <a:endParaRPr lang="de-DE" dirty="0"/>
          </a:p>
        </p:txBody>
      </p:sp>
      <p:sp>
        <p:nvSpPr>
          <p:cNvPr id="13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64046"/>
            <a:ext cx="5053264" cy="696256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Device Name</a:t>
            </a:r>
          </a:p>
        </p:txBody>
      </p:sp>
    </p:spTree>
    <p:extLst>
      <p:ext uri="{BB962C8B-B14F-4D97-AF65-F5344CB8AC3E}">
        <p14:creationId xmlns:p14="http://schemas.microsoft.com/office/powerpoint/2010/main" val="3131271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170905_2017 UPS_PPT Vorlage2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352" y="1600201"/>
            <a:ext cx="10972800" cy="4525963"/>
          </a:xfrm>
          <a:prstGeom prst="rect">
            <a:avLst/>
          </a:prstGeom>
        </p:spPr>
        <p:txBody>
          <a:bodyPr lIns="0" tIns="0" bIns="0">
            <a:normAutofit/>
          </a:bodyPr>
          <a:lstStyle>
            <a:lvl1pPr>
              <a:spcBef>
                <a:spcPts val="800"/>
              </a:spcBef>
              <a:defRPr sz="2400" baseline="0">
                <a:latin typeface="Arial"/>
              </a:defRPr>
            </a:lvl1pPr>
            <a:lvl2pPr>
              <a:spcBef>
                <a:spcPts val="800"/>
              </a:spcBef>
              <a:defRPr sz="2400" baseline="0">
                <a:latin typeface="Arial"/>
              </a:defRPr>
            </a:lvl2pPr>
            <a:lvl3pPr>
              <a:spcBef>
                <a:spcPts val="800"/>
              </a:spcBef>
              <a:defRPr sz="2400" baseline="0">
                <a:latin typeface="Arial"/>
              </a:defRPr>
            </a:lvl3pPr>
            <a:lvl4pPr>
              <a:spcBef>
                <a:spcPts val="800"/>
              </a:spcBef>
              <a:defRPr sz="2400" baseline="0">
                <a:latin typeface="Arial"/>
              </a:defRPr>
            </a:lvl4pPr>
            <a:lvl5pPr>
              <a:spcBef>
                <a:spcPts val="800"/>
              </a:spcBef>
              <a:defRPr sz="2400" baseline="0">
                <a:latin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665618" y="209412"/>
            <a:ext cx="9916783" cy="746569"/>
          </a:xfrm>
          <a:prstGeom prst="rect">
            <a:avLst/>
          </a:prstGeom>
        </p:spPr>
        <p:txBody>
          <a:bodyPr vert="horz" lIns="0" tIns="0" rIns="0" bIns="46800"/>
          <a:lstStyle>
            <a:lvl1pPr>
              <a:spcBef>
                <a:spcPts val="0"/>
              </a:spcBef>
              <a:spcAft>
                <a:spcPts val="0"/>
              </a:spcAft>
              <a:defRPr sz="2133" b="0" i="0" spc="67" baseline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de-DE" dirty="0" err="1"/>
              <a:t>Slide</a:t>
            </a:r>
            <a:r>
              <a:rPr lang="de-DE" dirty="0"/>
              <a:t> Title Headline</a:t>
            </a:r>
          </a:p>
        </p:txBody>
      </p:sp>
    </p:spTree>
    <p:extLst>
      <p:ext uri="{BB962C8B-B14F-4D97-AF65-F5344CB8AC3E}">
        <p14:creationId xmlns:p14="http://schemas.microsoft.com/office/powerpoint/2010/main" val="118823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/Fa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0" y="1734180"/>
            <a:ext cx="12192000" cy="1051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734180"/>
            <a:ext cx="12192001" cy="1051549"/>
          </a:xfrm>
          <a:prstGeom prst="rect">
            <a:avLst/>
          </a:prstGeom>
          <a:noFill/>
          <a:ln>
            <a:noFill/>
          </a:ln>
        </p:spPr>
        <p:txBody>
          <a:bodyPr lIns="684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91937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/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196"/>
            <a:ext cx="3332747" cy="68714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7000">
                  <a:schemeClr val="accent1"/>
                </a:gs>
                <a:gs pos="6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97100"/>
            <a:ext cx="3332747" cy="4862280"/>
          </a:xfrm>
          <a:prstGeom prst="rect">
            <a:avLst/>
          </a:prstGeom>
          <a:noFill/>
          <a:ln>
            <a:noFill/>
          </a:ln>
        </p:spPr>
        <p:txBody>
          <a:bodyPr wrap="square" lIns="180000" rIns="180000" bIns="36000"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621912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6112299"/>
            <a:ext cx="12192000" cy="759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112299"/>
            <a:ext cx="12192001" cy="745701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23616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5563737"/>
            <a:ext cx="12192000" cy="1307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63737"/>
            <a:ext cx="12192001" cy="1294263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206260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6126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2" y="2684734"/>
            <a:ext cx="12192001" cy="756298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 smtClean="0"/>
              <a:t>Presenter</a:t>
            </a:r>
            <a:endParaRPr lang="de-DE" dirty="0" smtClean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82518"/>
            <a:ext cx="12192000" cy="677784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0176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27" y="438869"/>
            <a:ext cx="2403977" cy="616182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908170" y="6541576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alpha val="25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tx1">
                    <a:alpha val="25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55" y="5636525"/>
            <a:ext cx="5808245" cy="10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2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819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27" y="438869"/>
            <a:ext cx="2403977" cy="616182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908170" y="6541576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alpha val="25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tx1">
                    <a:alpha val="25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55" y="5636525"/>
            <a:ext cx="5808245" cy="10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3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20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27" y="438869"/>
            <a:ext cx="2403977" cy="616182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908170" y="6541576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alpha val="25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tx1">
                    <a:alpha val="25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55" y="5636525"/>
            <a:ext cx="5808245" cy="10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5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21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27" y="438869"/>
            <a:ext cx="2403977" cy="616182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908170" y="6541576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alpha val="25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tx1">
                    <a:alpha val="25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55" y="5636525"/>
            <a:ext cx="5808245" cy="10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9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22" r:id="rId7"/>
    <p:sldLayoutId id="2147483825" r:id="rId8"/>
    <p:sldLayoutId id="2147483826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pharma@heuft.com" TargetMode="External"/><Relationship Id="rId2" Type="http://schemas.openxmlformats.org/officeDocument/2006/relationships/hyperlink" Target="http://www.heuft.com/" TargetMode="Externa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400" dirty="0"/>
              <a:t>Sebastian Mayer – </a:t>
            </a:r>
            <a:r>
              <a:rPr lang="de-DE" sz="1400" i="1" dirty="0" err="1"/>
              <a:t>Product</a:t>
            </a:r>
            <a:r>
              <a:rPr lang="de-DE" sz="1400" i="1" dirty="0"/>
              <a:t> Manager </a:t>
            </a:r>
            <a:r>
              <a:rPr lang="de-DE" sz="1400" i="1" dirty="0" err="1"/>
              <a:t>Pharma</a:t>
            </a:r>
            <a:r>
              <a:rPr lang="de-DE" sz="1400" i="1" dirty="0"/>
              <a:t> &amp; </a:t>
            </a:r>
            <a:r>
              <a:rPr lang="de-DE" sz="1400" i="1" dirty="0" err="1"/>
              <a:t>Healthcare</a:t>
            </a:r>
            <a:endParaRPr lang="de-DE" sz="1400" i="1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3200" dirty="0" smtClean="0"/>
              <a:t>HEUFT </a:t>
            </a:r>
            <a:r>
              <a:rPr lang="de-DE" sz="3200" i="1" dirty="0" smtClean="0"/>
              <a:t>spotter </a:t>
            </a:r>
            <a:r>
              <a:rPr lang="de-DE" sz="3200" i="1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sz="3200" i="1" dirty="0" smtClean="0"/>
              <a:t> BFS</a:t>
            </a:r>
            <a:r>
              <a:rPr lang="de-DE" sz="3200" dirty="0" smtClean="0"/>
              <a:t> – </a:t>
            </a:r>
            <a:r>
              <a:rPr lang="de-DE" sz="3200" b="1" u="sng" dirty="0" err="1" smtClean="0"/>
              <a:t>B</a:t>
            </a:r>
            <a:r>
              <a:rPr lang="de-DE" sz="3200" dirty="0" err="1" smtClean="0"/>
              <a:t>low</a:t>
            </a:r>
            <a:r>
              <a:rPr lang="de-DE" sz="3200" dirty="0" smtClean="0"/>
              <a:t>-</a:t>
            </a:r>
            <a:r>
              <a:rPr lang="de-DE" sz="3200" b="1" u="sng" dirty="0" err="1" smtClean="0"/>
              <a:t>F</a:t>
            </a:r>
            <a:r>
              <a:rPr lang="de-DE" sz="3200" dirty="0" err="1" smtClean="0"/>
              <a:t>ill</a:t>
            </a:r>
            <a:r>
              <a:rPr lang="de-DE" sz="3200" dirty="0" smtClean="0"/>
              <a:t>-</a:t>
            </a:r>
            <a:r>
              <a:rPr lang="de-DE" sz="3200" b="1" u="sng" dirty="0" smtClean="0"/>
              <a:t>S</a:t>
            </a:r>
            <a:r>
              <a:rPr lang="de-DE" sz="3200" dirty="0" smtClean="0"/>
              <a:t>eal </a:t>
            </a:r>
            <a:r>
              <a:rPr lang="de-DE" sz="3200" dirty="0" err="1" smtClean="0"/>
              <a:t>ampoule</a:t>
            </a:r>
            <a:r>
              <a:rPr lang="de-DE" sz="3200" dirty="0" smtClean="0"/>
              <a:t> inspection </a:t>
            </a:r>
            <a:r>
              <a:rPr lang="de-DE" sz="3200" dirty="0" err="1" smtClean="0"/>
              <a:t>machine</a:t>
            </a:r>
            <a:endParaRPr lang="en-GB" sz="3200" dirty="0"/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295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eschweifte Klammer rechts 22"/>
          <p:cNvSpPr/>
          <p:nvPr/>
        </p:nvSpPr>
        <p:spPr>
          <a:xfrm>
            <a:off x="2552699" y="1628078"/>
            <a:ext cx="2056585" cy="3456878"/>
          </a:xfrm>
          <a:prstGeom prst="rightBrace">
            <a:avLst>
              <a:gd name="adj1" fmla="val 0"/>
              <a:gd name="adj2" fmla="val 50207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smtClean="0"/>
              <a:t>Evaluation </a:t>
            </a:r>
            <a:endParaRPr lang="en-GB" sz="2800" b="1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923">
            <a:off x="11021797" y="1418006"/>
            <a:ext cx="826043" cy="83679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6468" r="16884" b="42554"/>
          <a:stretch/>
        </p:blipFill>
        <p:spPr>
          <a:xfrm>
            <a:off x="469361" y="794497"/>
            <a:ext cx="2083339" cy="17111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6468" r="16884" b="42554"/>
          <a:stretch/>
        </p:blipFill>
        <p:spPr>
          <a:xfrm>
            <a:off x="469360" y="4216801"/>
            <a:ext cx="2083339" cy="17111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6468" r="16884" b="42554"/>
          <a:stretch/>
        </p:blipFill>
        <p:spPr>
          <a:xfrm>
            <a:off x="469361" y="2505649"/>
            <a:ext cx="2086133" cy="171344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r="4263" b="38699"/>
          <a:stretch/>
        </p:blipFill>
        <p:spPr>
          <a:xfrm>
            <a:off x="4636037" y="1399694"/>
            <a:ext cx="4297744" cy="391364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22" name="Gerader Verbinder 21"/>
          <p:cNvCxnSpPr>
            <a:stCxn id="18" idx="3"/>
            <a:endCxn id="15" idx="1"/>
          </p:cNvCxnSpPr>
          <p:nvPr/>
        </p:nvCxnSpPr>
        <p:spPr>
          <a:xfrm flipV="1">
            <a:off x="2555494" y="3356517"/>
            <a:ext cx="2080543" cy="58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5697367" y="5343487"/>
            <a:ext cx="217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Characteristics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9213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smtClean="0"/>
              <a:t>Illumination </a:t>
            </a:r>
            <a:r>
              <a:rPr lang="de-DE" sz="2800" b="1" dirty="0" err="1" smtClean="0"/>
              <a:t>principle</a:t>
            </a:r>
            <a:endParaRPr lang="en-GB" sz="2800" b="1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sp>
        <p:nvSpPr>
          <p:cNvPr id="19" name="Полилиния 1"/>
          <p:cNvSpPr/>
          <p:nvPr/>
        </p:nvSpPr>
        <p:spPr>
          <a:xfrm>
            <a:off x="5900143" y="2534008"/>
            <a:ext cx="5953603" cy="162273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72000" rIns="90000" bIns="72000" anchor="ctr" anchorCtr="0" compatLnSpc="1">
            <a:spAutoFit/>
          </a:bodyPr>
          <a:lstStyle/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Special </a:t>
            </a:r>
            <a:r>
              <a:rPr lang="de-DE" sz="24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illumination</a:t>
            </a:r>
            <a:endParaRPr lang="de-DE" sz="2400" b="1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of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>
                <a:latin typeface="Calibri" pitchFamily="34"/>
                <a:ea typeface="Microsoft YaHei" pitchFamily="2"/>
                <a:cs typeface="Times New Roman" pitchFamily="18"/>
              </a:rPr>
              <a:t>opaque</a:t>
            </a:r>
            <a:r>
              <a:rPr lang="de-DE" sz="24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>
                <a:latin typeface="Calibri" pitchFamily="34"/>
                <a:ea typeface="Microsoft YaHei" pitchFamily="2"/>
                <a:cs typeface="Times New Roman" pitchFamily="18"/>
              </a:rPr>
              <a:t>greasy</a:t>
            </a:r>
            <a:r>
              <a:rPr lang="de-DE" sz="24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contamination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0" t="24553" r="41942" b="14309"/>
          <a:stretch/>
        </p:blipFill>
        <p:spPr>
          <a:xfrm>
            <a:off x="469361" y="1342120"/>
            <a:ext cx="2453269" cy="419285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4" t="4533" r="19909" b="-2381"/>
          <a:stretch/>
        </p:blipFill>
        <p:spPr>
          <a:xfrm>
            <a:off x="3331610" y="1367159"/>
            <a:ext cx="2444457" cy="416106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23">
            <a:off x="11021797" y="1418006"/>
            <a:ext cx="826043" cy="83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43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 smtClean="0"/>
              <a:t>Upper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sidewall</a:t>
            </a:r>
            <a:r>
              <a:rPr lang="de-DE" sz="2800" b="1" dirty="0" smtClean="0"/>
              <a:t> inspection</a:t>
            </a:r>
            <a:endParaRPr lang="en-GB" sz="2800" b="1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61" y="1410950"/>
            <a:ext cx="2343532" cy="305394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6468" r="16884" b="42554"/>
          <a:stretch/>
        </p:blipFill>
        <p:spPr>
          <a:xfrm>
            <a:off x="7046185" y="1406186"/>
            <a:ext cx="2381669" cy="195618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t="16500" r="16816" b="42555"/>
          <a:stretch/>
        </p:blipFill>
        <p:spPr>
          <a:xfrm>
            <a:off x="4088409" y="1406186"/>
            <a:ext cx="2384788" cy="195618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cxnSp>
        <p:nvCxnSpPr>
          <p:cNvPr id="13" name="Gerader Verbinder 12"/>
          <p:cNvCxnSpPr>
            <a:stCxn id="5" idx="3"/>
            <a:endCxn id="8" idx="1"/>
          </p:cNvCxnSpPr>
          <p:nvPr/>
        </p:nvCxnSpPr>
        <p:spPr>
          <a:xfrm>
            <a:off x="6473197" y="2384279"/>
            <a:ext cx="5729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лилиния 1"/>
          <p:cNvSpPr/>
          <p:nvPr/>
        </p:nvSpPr>
        <p:spPr>
          <a:xfrm>
            <a:off x="3861369" y="3468858"/>
            <a:ext cx="5337886" cy="199206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72000" rIns="90000" bIns="72000" anchor="ctr" anchorCtr="0" compatLnSpc="1">
            <a:spAutoFit/>
          </a:bodyPr>
          <a:lstStyle/>
          <a:p>
            <a:pPr marL="228600" hangingPunct="0">
              <a:buClr>
                <a:srgbClr val="FF6600"/>
              </a:buClr>
              <a:buSzPct val="100000"/>
              <a:tabLst>
                <a:tab pos="914400" algn="l"/>
              </a:tabLst>
            </a:pPr>
            <a:r>
              <a:rPr lang="de-DE" sz="24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Upper</a:t>
            </a: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sidewall</a:t>
            </a: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inspection</a:t>
            </a:r>
            <a:endParaRPr lang="de-DE" sz="2400" b="1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Closure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inspection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Cosmetic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defect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Particle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Fill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-level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603174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t="53067" r="15808" b="1067"/>
          <a:stretch/>
        </p:blipFill>
        <p:spPr>
          <a:xfrm>
            <a:off x="4088409" y="1504675"/>
            <a:ext cx="2384788" cy="219349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1" t="53050" r="15863" b="1091"/>
          <a:stretch/>
        </p:blipFill>
        <p:spPr>
          <a:xfrm>
            <a:off x="7046213" y="1504675"/>
            <a:ext cx="2399662" cy="22075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cxnSp>
        <p:nvCxnSpPr>
          <p:cNvPr id="14" name="Gerader Verbinder 13"/>
          <p:cNvCxnSpPr/>
          <p:nvPr/>
        </p:nvCxnSpPr>
        <p:spPr>
          <a:xfrm>
            <a:off x="6473197" y="2601423"/>
            <a:ext cx="5729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 smtClean="0"/>
              <a:t>Lower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sidewall</a:t>
            </a:r>
            <a:r>
              <a:rPr lang="de-DE" sz="2800" b="1" dirty="0" smtClean="0"/>
              <a:t> inspection</a:t>
            </a:r>
            <a:endParaRPr lang="en-GB" sz="2800" b="1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61" y="1623330"/>
            <a:ext cx="2343532" cy="3053941"/>
          </a:xfrm>
          <a:prstGeom prst="rect">
            <a:avLst/>
          </a:prstGeom>
        </p:spPr>
      </p:pic>
      <p:sp>
        <p:nvSpPr>
          <p:cNvPr id="15" name="Полилиния 1"/>
          <p:cNvSpPr/>
          <p:nvPr/>
        </p:nvSpPr>
        <p:spPr>
          <a:xfrm>
            <a:off x="3849194" y="3698170"/>
            <a:ext cx="5339445" cy="162273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72000" rIns="90000" bIns="72000" anchor="ctr" anchorCtr="0" compatLnSpc="1">
            <a:spAutoFit/>
          </a:bodyPr>
          <a:lstStyle/>
          <a:p>
            <a:pPr marL="228600" hangingPunct="0">
              <a:buClr>
                <a:srgbClr val="FF6600"/>
              </a:buClr>
              <a:buSzPct val="100000"/>
              <a:tabLst>
                <a:tab pos="914400" algn="l"/>
              </a:tabLst>
            </a:pPr>
            <a:r>
              <a:rPr lang="de-DE" sz="24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Lower</a:t>
            </a: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sidewall</a:t>
            </a: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inspection</a:t>
            </a:r>
            <a:endParaRPr lang="de-DE" sz="2400" b="1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Cosmetic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defect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Particle</a:t>
            </a:r>
            <a:r>
              <a:rPr lang="de-DE" sz="24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Discoloration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832346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 smtClean="0"/>
              <a:t>Examples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various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defects</a:t>
            </a:r>
            <a:endParaRPr lang="en-GB" sz="2800" b="1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920639" y="5406578"/>
            <a:ext cx="14838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Body </a:t>
            </a:r>
            <a:r>
              <a:rPr lang="de-DE" b="1" dirty="0" err="1" smtClean="0"/>
              <a:t>damage</a:t>
            </a:r>
            <a:endParaRPr lang="de-DE" b="1" dirty="0" smtClean="0"/>
          </a:p>
          <a:p>
            <a:pPr algn="ctr"/>
            <a:r>
              <a:rPr lang="de-DE" sz="1600" i="1" dirty="0" err="1" smtClean="0"/>
              <a:t>scratch</a:t>
            </a:r>
            <a:endParaRPr lang="en-GB" sz="1600" i="1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8" t="23252" r="42484" b="17886"/>
          <a:stretch/>
        </p:blipFill>
        <p:spPr>
          <a:xfrm>
            <a:off x="469361" y="1327274"/>
            <a:ext cx="2386361" cy="4036742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1230541" y="3306895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0" t="23741" r="33704" b="16186"/>
          <a:stretch/>
        </p:blipFill>
        <p:spPr>
          <a:xfrm>
            <a:off x="3348570" y="1263851"/>
            <a:ext cx="2397512" cy="4119911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3" t="23089" r="31427" b="16260"/>
          <a:stretch/>
        </p:blipFill>
        <p:spPr>
          <a:xfrm>
            <a:off x="6236162" y="1244105"/>
            <a:ext cx="2442118" cy="4159405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>
          <a:xfrm>
            <a:off x="7025221" y="2498373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feld 23"/>
          <p:cNvSpPr txBox="1"/>
          <p:nvPr/>
        </p:nvSpPr>
        <p:spPr>
          <a:xfrm>
            <a:off x="3537727" y="5403789"/>
            <a:ext cx="20192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Fill</a:t>
            </a:r>
            <a:r>
              <a:rPr lang="de-DE" b="1" dirty="0" smtClean="0"/>
              <a:t>-level</a:t>
            </a:r>
          </a:p>
          <a:p>
            <a:pPr algn="ctr"/>
            <a:r>
              <a:rPr lang="de-DE" sz="1600" i="1" dirty="0" err="1"/>
              <a:t>u</a:t>
            </a:r>
            <a:r>
              <a:rPr lang="de-DE" sz="1600" i="1" dirty="0" err="1" smtClean="0"/>
              <a:t>nderfilled</a:t>
            </a:r>
            <a:r>
              <a:rPr lang="de-DE" sz="1600" i="1" dirty="0" smtClean="0"/>
              <a:t> / </a:t>
            </a:r>
            <a:r>
              <a:rPr lang="de-DE" sz="1600" i="1" dirty="0" err="1" smtClean="0"/>
              <a:t>overfilled</a:t>
            </a:r>
            <a:endParaRPr lang="en-GB" sz="1600" i="1" dirty="0"/>
          </a:p>
        </p:txBody>
      </p:sp>
      <p:sp>
        <p:nvSpPr>
          <p:cNvPr id="25" name="Textfeld 24"/>
          <p:cNvSpPr txBox="1"/>
          <p:nvPr/>
        </p:nvSpPr>
        <p:spPr>
          <a:xfrm>
            <a:off x="6795599" y="5403510"/>
            <a:ext cx="13232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Particle</a:t>
            </a:r>
            <a:endParaRPr lang="de-DE" b="1" dirty="0" smtClean="0"/>
          </a:p>
          <a:p>
            <a:pPr algn="ctr"/>
            <a:r>
              <a:rPr lang="de-DE" sz="1600" i="1" dirty="0" err="1"/>
              <a:t>f</a:t>
            </a:r>
            <a:r>
              <a:rPr lang="de-DE" sz="1600" i="1" dirty="0" err="1" smtClean="0"/>
              <a:t>ilter</a:t>
            </a:r>
            <a:r>
              <a:rPr lang="de-DE" sz="1600" i="1" dirty="0" smtClean="0"/>
              <a:t> material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9754705" y="5403510"/>
            <a:ext cx="12538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Black </a:t>
            </a:r>
            <a:r>
              <a:rPr lang="de-DE" b="1" dirty="0" err="1" smtClean="0"/>
              <a:t>spots</a:t>
            </a:r>
            <a:endParaRPr lang="de-DE" b="1" dirty="0" smtClean="0"/>
          </a:p>
          <a:p>
            <a:pPr algn="ctr"/>
            <a:r>
              <a:rPr lang="de-DE" sz="1600" i="1" dirty="0" err="1" smtClean="0"/>
              <a:t>inclusions</a:t>
            </a:r>
            <a:endParaRPr lang="en-GB" sz="1600" i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2" t="23518" r="41852" b="17037"/>
          <a:stretch/>
        </p:blipFill>
        <p:spPr>
          <a:xfrm>
            <a:off x="9168360" y="1241169"/>
            <a:ext cx="2452140" cy="4142826"/>
          </a:xfrm>
          <a:prstGeom prst="rect">
            <a:avLst/>
          </a:prstGeom>
        </p:spPr>
      </p:pic>
      <p:cxnSp>
        <p:nvCxnSpPr>
          <p:cNvPr id="23" name="Gerader Verbinder 22"/>
          <p:cNvCxnSpPr/>
          <p:nvPr/>
        </p:nvCxnSpPr>
        <p:spPr>
          <a:xfrm>
            <a:off x="3348548" y="2896452"/>
            <a:ext cx="2397512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feil nach rechts 25"/>
          <p:cNvSpPr/>
          <p:nvPr/>
        </p:nvSpPr>
        <p:spPr>
          <a:xfrm rot="16200000">
            <a:off x="5295900" y="2654300"/>
            <a:ext cx="123825" cy="66675"/>
          </a:xfrm>
          <a:prstGeom prst="rightArrow">
            <a:avLst/>
          </a:prstGeom>
          <a:solidFill>
            <a:srgbClr val="A2238E"/>
          </a:solidFill>
          <a:ln w="1270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feil nach rechts 28"/>
          <p:cNvSpPr/>
          <p:nvPr/>
        </p:nvSpPr>
        <p:spPr>
          <a:xfrm rot="5400000">
            <a:off x="3689350" y="3071930"/>
            <a:ext cx="123825" cy="66675"/>
          </a:xfrm>
          <a:prstGeom prst="rightArrow">
            <a:avLst/>
          </a:prstGeom>
          <a:solidFill>
            <a:srgbClr val="A2238E"/>
          </a:solidFill>
          <a:ln w="1270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7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/>
              <a:t>Examples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</a:t>
            </a:r>
            <a:r>
              <a:rPr lang="de-DE" sz="2800" b="1" dirty="0" err="1"/>
              <a:t>various</a:t>
            </a:r>
            <a:r>
              <a:rPr lang="de-DE" sz="2800" b="1" dirty="0"/>
              <a:t> </a:t>
            </a:r>
            <a:r>
              <a:rPr lang="de-DE" sz="2800" b="1" dirty="0" err="1"/>
              <a:t>defects</a:t>
            </a:r>
            <a:endParaRPr lang="en-GB" sz="2800" b="1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8" t="23740" r="39232" b="14634"/>
          <a:stretch/>
        </p:blipFill>
        <p:spPr>
          <a:xfrm>
            <a:off x="469361" y="1182310"/>
            <a:ext cx="2442117" cy="42263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1" t="23578" r="36848" b="15284"/>
          <a:stretch/>
        </p:blipFill>
        <p:spPr>
          <a:xfrm>
            <a:off x="3375636" y="1138831"/>
            <a:ext cx="2475571" cy="4269791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1258419" y="4271418"/>
            <a:ext cx="864000" cy="864000"/>
          </a:xfrm>
          <a:prstGeom prst="ellipse">
            <a:avLst/>
          </a:prstGeom>
          <a:noFill/>
          <a:ln w="2540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Ellipse 22"/>
          <p:cNvSpPr/>
          <p:nvPr/>
        </p:nvSpPr>
        <p:spPr>
          <a:xfrm>
            <a:off x="3470627" y="877730"/>
            <a:ext cx="864000" cy="864000"/>
          </a:xfrm>
          <a:prstGeom prst="ellipse">
            <a:avLst/>
          </a:prstGeom>
          <a:noFill/>
          <a:ln w="2540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Ellipse 25"/>
          <p:cNvSpPr/>
          <p:nvPr/>
        </p:nvSpPr>
        <p:spPr>
          <a:xfrm>
            <a:off x="4798785" y="877730"/>
            <a:ext cx="864000" cy="864000"/>
          </a:xfrm>
          <a:prstGeom prst="ellipse">
            <a:avLst/>
          </a:prstGeom>
          <a:noFill/>
          <a:ln w="2540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0" t="24065" r="42484" b="15122"/>
          <a:stretch/>
        </p:blipFill>
        <p:spPr>
          <a:xfrm>
            <a:off x="9210490" y="1182310"/>
            <a:ext cx="2397513" cy="4170557"/>
          </a:xfrm>
          <a:prstGeom prst="rect">
            <a:avLst/>
          </a:prstGeom>
        </p:spPr>
      </p:pic>
      <p:sp>
        <p:nvSpPr>
          <p:cNvPr id="28" name="Ellipse 27"/>
          <p:cNvSpPr/>
          <p:nvPr/>
        </p:nvSpPr>
        <p:spPr>
          <a:xfrm>
            <a:off x="10184019" y="4488867"/>
            <a:ext cx="864000" cy="864000"/>
          </a:xfrm>
          <a:prstGeom prst="ellipse">
            <a:avLst/>
          </a:prstGeom>
          <a:noFill/>
          <a:ln w="2540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feld 28"/>
          <p:cNvSpPr txBox="1"/>
          <p:nvPr/>
        </p:nvSpPr>
        <p:spPr>
          <a:xfrm>
            <a:off x="712392" y="5375965"/>
            <a:ext cx="199900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Forming</a:t>
            </a:r>
            <a:r>
              <a:rPr lang="de-DE" b="1" dirty="0" smtClean="0"/>
              <a:t> </a:t>
            </a:r>
            <a:r>
              <a:rPr lang="de-DE" b="1" dirty="0" err="1" smtClean="0"/>
              <a:t>defects</a:t>
            </a:r>
            <a:endParaRPr lang="de-DE" b="1" dirty="0" smtClean="0"/>
          </a:p>
          <a:p>
            <a:pPr algn="ctr"/>
            <a:r>
              <a:rPr lang="de-DE" sz="1600" i="1" dirty="0" err="1" smtClean="0"/>
              <a:t>interrupted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connector</a:t>
            </a:r>
            <a:endParaRPr lang="en-GB" sz="1600" i="1" dirty="0"/>
          </a:p>
        </p:txBody>
      </p:sp>
      <p:sp>
        <p:nvSpPr>
          <p:cNvPr id="30" name="Textfeld 29"/>
          <p:cNvSpPr txBox="1"/>
          <p:nvPr/>
        </p:nvSpPr>
        <p:spPr>
          <a:xfrm>
            <a:off x="3760527" y="5374363"/>
            <a:ext cx="1705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Excess</a:t>
            </a:r>
            <a:r>
              <a:rPr lang="de-DE" b="1" dirty="0" smtClean="0"/>
              <a:t> material</a:t>
            </a:r>
          </a:p>
          <a:p>
            <a:pPr algn="ctr"/>
            <a:r>
              <a:rPr lang="de-DE" b="1" dirty="0" smtClean="0"/>
              <a:t>Lack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/>
              <a:t>material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9667344" y="5381632"/>
            <a:ext cx="14838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Body </a:t>
            </a:r>
            <a:r>
              <a:rPr lang="de-DE" b="1" dirty="0" err="1" smtClean="0"/>
              <a:t>damage</a:t>
            </a:r>
            <a:endParaRPr lang="de-DE" b="1" dirty="0" smtClean="0"/>
          </a:p>
          <a:p>
            <a:pPr algn="ctr"/>
            <a:r>
              <a:rPr lang="de-DE" sz="1600" i="1" dirty="0" err="1"/>
              <a:t>p</a:t>
            </a:r>
            <a:r>
              <a:rPr lang="de-DE" sz="1600" i="1" dirty="0" err="1" smtClean="0"/>
              <a:t>inch</a:t>
            </a:r>
            <a:endParaRPr lang="en-GB" sz="1600" i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0" t="24260" r="30371" b="16481"/>
          <a:stretch/>
        </p:blipFill>
        <p:spPr>
          <a:xfrm>
            <a:off x="6337048" y="1180353"/>
            <a:ext cx="2451352" cy="4172514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793285" y="5381632"/>
            <a:ext cx="15388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Discolorations</a:t>
            </a:r>
            <a:endParaRPr lang="de-DE" b="1" dirty="0" smtClean="0"/>
          </a:p>
          <a:p>
            <a:pPr algn="ctr"/>
            <a:r>
              <a:rPr lang="de-DE" sz="1600" i="1" dirty="0" err="1"/>
              <a:t>p</a:t>
            </a:r>
            <a:r>
              <a:rPr lang="de-DE" sz="1600" i="1" dirty="0" err="1" smtClean="0"/>
              <a:t>roduct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2165643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smtClean="0"/>
              <a:t>Base inspection</a:t>
            </a:r>
            <a:endParaRPr lang="en-GB" sz="2800" b="1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61" y="1623330"/>
            <a:ext cx="2343532" cy="305394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088" y="1812658"/>
            <a:ext cx="2675283" cy="267528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6" name="Полилиния 1"/>
          <p:cNvSpPr/>
          <p:nvPr/>
        </p:nvSpPr>
        <p:spPr>
          <a:xfrm>
            <a:off x="6852555" y="2523598"/>
            <a:ext cx="5339445" cy="1253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72000" rIns="90000" bIns="72000" anchor="ctr" anchorCtr="0" compatLnSpc="1">
            <a:spAutoFit/>
          </a:bodyPr>
          <a:lstStyle/>
          <a:p>
            <a:pPr marL="228600" hangingPunct="0">
              <a:buClr>
                <a:srgbClr val="FF6600"/>
              </a:buClr>
              <a:buSzPct val="100000"/>
              <a:tabLst>
                <a:tab pos="914400" algn="l"/>
              </a:tabLst>
            </a:pP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Base </a:t>
            </a:r>
            <a:r>
              <a:rPr lang="de-DE" sz="24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inspection</a:t>
            </a:r>
            <a:endParaRPr lang="de-DE" sz="2400" b="1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Cosmetic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defect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Particle</a:t>
            </a:r>
            <a:r>
              <a:rPr lang="de-DE" sz="24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903142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/>
              <a:t>Examples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</a:t>
            </a:r>
            <a:r>
              <a:rPr lang="de-DE" sz="2800" b="1" dirty="0" err="1"/>
              <a:t>various</a:t>
            </a:r>
            <a:r>
              <a:rPr lang="de-DE" sz="2800" b="1" dirty="0"/>
              <a:t> </a:t>
            </a:r>
            <a:r>
              <a:rPr lang="de-DE" sz="2800" b="1" dirty="0" err="1"/>
              <a:t>defects</a:t>
            </a:r>
            <a:endParaRPr lang="en-GB" sz="2800" b="1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3" t="44666" r="39837" b="39201"/>
          <a:stretch/>
        </p:blipFill>
        <p:spPr>
          <a:xfrm>
            <a:off x="377030" y="2406824"/>
            <a:ext cx="3341895" cy="149766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9" t="44688" r="39840" b="39181"/>
          <a:stretch/>
        </p:blipFill>
        <p:spPr>
          <a:xfrm>
            <a:off x="8402445" y="2406888"/>
            <a:ext cx="3340800" cy="14976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340894" y="4123014"/>
            <a:ext cx="141417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Particle</a:t>
            </a:r>
            <a:endParaRPr lang="de-DE" b="1" dirty="0" smtClean="0"/>
          </a:p>
          <a:p>
            <a:pPr algn="ctr"/>
            <a:r>
              <a:rPr lang="de-DE" sz="1600" i="1" dirty="0" err="1"/>
              <a:t>r</a:t>
            </a:r>
            <a:r>
              <a:rPr lang="de-DE" sz="1600" i="1" dirty="0" err="1" smtClean="0"/>
              <a:t>ubber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particle</a:t>
            </a:r>
            <a:endParaRPr lang="en-GB" sz="16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5432489" y="4123014"/>
            <a:ext cx="12538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Black </a:t>
            </a:r>
            <a:r>
              <a:rPr lang="de-DE" b="1" dirty="0" err="1" smtClean="0"/>
              <a:t>spots</a:t>
            </a:r>
            <a:endParaRPr lang="de-DE" b="1" dirty="0" smtClean="0"/>
          </a:p>
          <a:p>
            <a:pPr algn="ctr"/>
            <a:r>
              <a:rPr lang="de-DE" sz="1600" i="1" dirty="0" err="1" smtClean="0"/>
              <a:t>inclusions</a:t>
            </a:r>
            <a:endParaRPr lang="de-DE" sz="1600" i="1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9403414" y="4123013"/>
            <a:ext cx="13349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Particle</a:t>
            </a:r>
            <a:endParaRPr lang="de-DE" b="1" dirty="0" smtClean="0"/>
          </a:p>
          <a:p>
            <a:pPr algn="ctr"/>
            <a:r>
              <a:rPr lang="de-DE" sz="1600" i="1" dirty="0" err="1"/>
              <a:t>m</a:t>
            </a:r>
            <a:r>
              <a:rPr lang="de-DE" sz="1600" i="1" dirty="0" err="1" smtClean="0"/>
              <a:t>etal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particle</a:t>
            </a:r>
            <a:endParaRPr lang="en-GB" sz="1600" i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9" t="45467" r="34948" b="39999"/>
          <a:stretch/>
        </p:blipFill>
        <p:spPr>
          <a:xfrm>
            <a:off x="4437166" y="2406824"/>
            <a:ext cx="3244513" cy="13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41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smtClean="0"/>
              <a:t>Top-down inspection</a:t>
            </a:r>
            <a:endParaRPr lang="en-GB" sz="2800" b="1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61" y="1623330"/>
            <a:ext cx="2343532" cy="305394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986" y="1110374"/>
            <a:ext cx="1284804" cy="4429466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6" name="Полилиния 1"/>
          <p:cNvSpPr/>
          <p:nvPr/>
        </p:nvSpPr>
        <p:spPr>
          <a:xfrm>
            <a:off x="5469804" y="2154267"/>
            <a:ext cx="5339445" cy="199206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72000" rIns="90000" bIns="72000" anchor="ctr" anchorCtr="0" compatLnSpc="1">
            <a:spAutoFit/>
          </a:bodyPr>
          <a:lstStyle/>
          <a:p>
            <a:pPr marL="228600" hangingPunct="0">
              <a:buClr>
                <a:srgbClr val="FF6600"/>
              </a:buClr>
              <a:buSzPct val="100000"/>
              <a:tabLst>
                <a:tab pos="914400" algn="l"/>
              </a:tabLst>
            </a:pP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Top-down </a:t>
            </a:r>
            <a:r>
              <a:rPr lang="de-DE" sz="24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inspection</a:t>
            </a: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Optomechanical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design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to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eliminate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blind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spots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Closure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inspection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Cosmetic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defect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99135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/>
              <a:t>Examples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</a:t>
            </a:r>
            <a:r>
              <a:rPr lang="de-DE" sz="2800" b="1" dirty="0" err="1"/>
              <a:t>various</a:t>
            </a:r>
            <a:r>
              <a:rPr lang="de-DE" sz="2800" b="1" dirty="0"/>
              <a:t> </a:t>
            </a:r>
            <a:r>
              <a:rPr lang="de-DE" sz="2800" b="1" dirty="0" err="1"/>
              <a:t>defects</a:t>
            </a:r>
            <a:endParaRPr lang="en-GB" sz="2800" b="1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2" t="44584" r="43704" b="40277"/>
          <a:stretch/>
        </p:blipFill>
        <p:spPr>
          <a:xfrm>
            <a:off x="1011439" y="2542245"/>
            <a:ext cx="3898752" cy="166001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1" t="43343" r="42607" b="41539"/>
          <a:stretch/>
        </p:blipFill>
        <p:spPr>
          <a:xfrm>
            <a:off x="7117946" y="2542245"/>
            <a:ext cx="3886376" cy="165328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333880" y="4325371"/>
            <a:ext cx="12538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Black </a:t>
            </a:r>
            <a:r>
              <a:rPr lang="de-DE" b="1" dirty="0" err="1" smtClean="0"/>
              <a:t>spots</a:t>
            </a:r>
            <a:endParaRPr lang="de-DE" b="1" dirty="0" smtClean="0"/>
          </a:p>
          <a:p>
            <a:pPr algn="ctr"/>
            <a:r>
              <a:rPr lang="de-DE" sz="1600" i="1" dirty="0" err="1" smtClean="0"/>
              <a:t>inclusions</a:t>
            </a:r>
            <a:endParaRPr lang="de-DE" sz="1600" i="1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8255465" y="4293961"/>
            <a:ext cx="16113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Body </a:t>
            </a:r>
            <a:r>
              <a:rPr lang="de-DE" b="1" dirty="0" err="1" smtClean="0"/>
              <a:t>damage</a:t>
            </a:r>
            <a:endParaRPr lang="de-DE" b="1" dirty="0" smtClean="0"/>
          </a:p>
          <a:p>
            <a:pPr algn="ctr"/>
            <a:r>
              <a:rPr lang="de-DE" sz="1600" i="1" dirty="0" err="1"/>
              <a:t>d</a:t>
            </a:r>
            <a:r>
              <a:rPr lang="de-DE" sz="1600" i="1" dirty="0" err="1" smtClean="0"/>
              <a:t>amaged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closure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3358324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1305769" y="1920849"/>
            <a:ext cx="9957317" cy="3787833"/>
            <a:chOff x="1944397" y="1427362"/>
            <a:chExt cx="9957317" cy="3787833"/>
          </a:xfrm>
        </p:grpSpPr>
        <p:sp>
          <p:nvSpPr>
            <p:cNvPr id="3" name="Полилиния 1"/>
            <p:cNvSpPr/>
            <p:nvPr/>
          </p:nvSpPr>
          <p:spPr>
            <a:xfrm>
              <a:off x="1944397" y="1427362"/>
              <a:ext cx="9957317" cy="37878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>
              <a:spAutoFit/>
            </a:bodyPr>
            <a:lstStyle/>
            <a:p>
              <a:r>
                <a:rPr lang="de-DE" sz="3200" i="1" u="sng" dirty="0" smtClean="0">
                  <a:solidFill>
                    <a:srgbClr val="000000"/>
                  </a:solidFill>
                  <a:ea typeface="Microsoft YaHei" pitchFamily="2"/>
                  <a:cs typeface="Arial" panose="020B0604020202020204" pitchFamily="34" charset="0"/>
                </a:rPr>
                <a:t>GMP - Annex </a:t>
              </a:r>
              <a:r>
                <a:rPr lang="de-DE" sz="3200" i="1" u="sng" dirty="0">
                  <a:solidFill>
                    <a:srgbClr val="000000"/>
                  </a:solidFill>
                  <a:ea typeface="Microsoft YaHei" pitchFamily="2"/>
                  <a:cs typeface="Arial" panose="020B0604020202020204" pitchFamily="34" charset="0"/>
                </a:rPr>
                <a:t>1 </a:t>
              </a:r>
              <a:r>
                <a:rPr lang="en-GB" sz="3200" i="1" u="sng" dirty="0">
                  <a:cs typeface="Arial" panose="020B0604020202020204" pitchFamily="34" charset="0"/>
                </a:rPr>
                <a:t>Manufacture of Sterile Medicinal Products</a:t>
              </a:r>
            </a:p>
            <a:p>
              <a:pPr marL="228600" marR="0" lvl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6600"/>
                </a:buClr>
                <a:buSzPct val="100000"/>
                <a:tabLst>
                  <a:tab pos="914400" algn="l"/>
                </a:tabLst>
              </a:pPr>
              <a:endParaRPr lang="en-GB" sz="2000" u="sng" dirty="0" smtClean="0">
                <a:solidFill>
                  <a:schemeClr val="tx2"/>
                </a:solidFill>
                <a:ea typeface="Microsoft YaHei" pitchFamily="2"/>
                <a:cs typeface="Arial" panose="020B0604020202020204" pitchFamily="34" charset="0"/>
              </a:endParaRPr>
            </a:p>
            <a:p>
              <a:pPr lvl="0"/>
              <a:r>
                <a:rPr lang="de-DE" sz="2000" u="sng" dirty="0" err="1">
                  <a:solidFill>
                    <a:schemeClr val="tx2"/>
                  </a:solidFill>
                  <a:ea typeface="Microsoft YaHei" pitchFamily="2"/>
                  <a:cs typeface="Arial" panose="020B0604020202020204" pitchFamily="34" charset="0"/>
                </a:rPr>
                <a:t>Finishing</a:t>
              </a:r>
              <a:r>
                <a:rPr lang="de-DE" sz="2000" u="sng" dirty="0">
                  <a:solidFill>
                    <a:schemeClr val="tx2"/>
                  </a:solidFill>
                  <a:ea typeface="Microsoft YaHei" pitchFamily="2"/>
                  <a:cs typeface="Arial" panose="020B0604020202020204" pitchFamily="34" charset="0"/>
                </a:rPr>
                <a:t> </a:t>
              </a:r>
              <a:r>
                <a:rPr lang="de-DE" sz="2000" u="sng" dirty="0" err="1">
                  <a:solidFill>
                    <a:schemeClr val="tx2"/>
                  </a:solidFill>
                  <a:ea typeface="Microsoft YaHei" pitchFamily="2"/>
                  <a:cs typeface="Arial" panose="020B0604020202020204" pitchFamily="34" charset="0"/>
                </a:rPr>
                <a:t>of</a:t>
              </a:r>
              <a:r>
                <a:rPr lang="de-DE" sz="2000" u="sng" dirty="0">
                  <a:solidFill>
                    <a:schemeClr val="tx2"/>
                  </a:solidFill>
                  <a:ea typeface="Microsoft YaHei" pitchFamily="2"/>
                  <a:cs typeface="Arial" panose="020B0604020202020204" pitchFamily="34" charset="0"/>
                </a:rPr>
                <a:t> sterile </a:t>
              </a:r>
              <a:r>
                <a:rPr lang="de-DE" sz="2000" u="sng" dirty="0" err="1">
                  <a:solidFill>
                    <a:schemeClr val="tx2"/>
                  </a:solidFill>
                  <a:ea typeface="Microsoft YaHei" pitchFamily="2"/>
                  <a:cs typeface="Arial" panose="020B0604020202020204" pitchFamily="34" charset="0"/>
                </a:rPr>
                <a:t>products</a:t>
              </a:r>
              <a:endParaRPr lang="de-DE" sz="2000" u="sng" dirty="0">
                <a:solidFill>
                  <a:schemeClr val="tx2"/>
                </a:solidFill>
                <a:ea typeface="Microsoft YaHei" pitchFamily="2"/>
                <a:cs typeface="Arial" panose="020B0604020202020204" pitchFamily="34" charset="0"/>
              </a:endParaRPr>
            </a:p>
            <a:p>
              <a:endParaRPr lang="en-GB" i="1" dirty="0" smtClean="0">
                <a:cs typeface="Arial" panose="020B0604020202020204" pitchFamily="34" charset="0"/>
              </a:endParaRPr>
            </a:p>
            <a:p>
              <a:r>
                <a:rPr lang="en-GB" i="1" dirty="0" smtClean="0">
                  <a:cs typeface="Arial" panose="020B0604020202020204" pitchFamily="34" charset="0"/>
                </a:rPr>
                <a:t>“(…) </a:t>
              </a:r>
              <a:r>
                <a:rPr lang="en-US" i="1" dirty="0" smtClean="0">
                  <a:cs typeface="Arial" panose="020B0604020202020204" pitchFamily="34" charset="0"/>
                </a:rPr>
                <a:t>Containers closed </a:t>
              </a:r>
              <a:r>
                <a:rPr lang="en-GB" i="1" dirty="0" smtClean="0">
                  <a:cs typeface="Arial" panose="020B0604020202020204" pitchFamily="34" charset="0"/>
                </a:rPr>
                <a:t>by </a:t>
              </a:r>
              <a:r>
                <a:rPr lang="en-GB" i="1" dirty="0">
                  <a:cs typeface="Arial" panose="020B0604020202020204" pitchFamily="34" charset="0"/>
                </a:rPr>
                <a:t>fusion, e.g. Form-Fill-Seal Small Volume Parenteral (SVP) &amp; Large </a:t>
              </a:r>
              <a:r>
                <a:rPr lang="en-GB" i="1" dirty="0" smtClean="0">
                  <a:cs typeface="Arial" panose="020B0604020202020204" pitchFamily="34" charset="0"/>
                </a:rPr>
                <a:t>Volume Parenteral </a:t>
              </a:r>
              <a:r>
                <a:rPr lang="en-GB" i="1" dirty="0">
                  <a:cs typeface="Arial" panose="020B0604020202020204" pitchFamily="34" charset="0"/>
                </a:rPr>
                <a:t>(LVP) bags, glass or plastic ampoules, should be subject to 100% </a:t>
              </a:r>
              <a:r>
                <a:rPr lang="en-GB" i="1" dirty="0" smtClean="0">
                  <a:cs typeface="Arial" panose="020B0604020202020204" pitchFamily="34" charset="0"/>
                </a:rPr>
                <a:t>integrity </a:t>
              </a:r>
              <a:r>
                <a:rPr lang="en-US" i="1" dirty="0" smtClean="0">
                  <a:cs typeface="Arial" panose="020B0604020202020204" pitchFamily="34" charset="0"/>
                </a:rPr>
                <a:t>testing. (…)”</a:t>
              </a:r>
              <a:endParaRPr lang="en-GB" i="1" dirty="0" smtClean="0">
                <a:cs typeface="Arial" panose="020B0604020202020204" pitchFamily="34" charset="0"/>
              </a:endParaRPr>
            </a:p>
            <a:p>
              <a:pPr marL="228600" lvl="0" hangingPunct="0">
                <a:buClr>
                  <a:srgbClr val="FF6600"/>
                </a:buClr>
                <a:buSzPct val="100000"/>
                <a:tabLst>
                  <a:tab pos="914400" algn="l"/>
                </a:tabLst>
              </a:pPr>
              <a:endParaRPr lang="de-DE" sz="2400" i="1" dirty="0" smtClean="0">
                <a:latin typeface="Calibri" panose="020F0502020204030204" pitchFamily="34" charset="0"/>
                <a:ea typeface="Microsoft YaHei" pitchFamily="2"/>
                <a:cs typeface="Calibri" panose="020F0502020204030204" pitchFamily="34" charset="0"/>
              </a:endParaRPr>
            </a:p>
            <a:p>
              <a:pPr marL="228600" lvl="0" hangingPunct="0">
                <a:buClr>
                  <a:srgbClr val="FF6600"/>
                </a:buClr>
                <a:buSzPct val="100000"/>
                <a:tabLst>
                  <a:tab pos="914400" algn="l"/>
                </a:tabLst>
              </a:pPr>
              <a:endParaRPr lang="de-DE" sz="2400" i="1" dirty="0">
                <a:latin typeface="Calibri" panose="020F0502020204030204" pitchFamily="34" charset="0"/>
                <a:ea typeface="Microsoft YaHei" pitchFamily="2"/>
                <a:cs typeface="Calibri" panose="020F0502020204030204" pitchFamily="34" charset="0"/>
              </a:endParaRPr>
            </a:p>
            <a:p>
              <a:pPr marL="228600" lvl="0" hangingPunct="0">
                <a:buClr>
                  <a:srgbClr val="FF6600"/>
                </a:buClr>
                <a:buSzPct val="100000"/>
                <a:tabLst>
                  <a:tab pos="914400" algn="l"/>
                </a:tabLst>
              </a:pPr>
              <a:endParaRPr lang="de-DE" sz="2400" i="1" dirty="0" smtClean="0">
                <a:latin typeface="Calibri" panose="020F0502020204030204" pitchFamily="34" charset="0"/>
                <a:ea typeface="Microsoft YaHei" pitchFamily="2"/>
                <a:cs typeface="Calibri" panose="020F0502020204030204" pitchFamily="34" charset="0"/>
              </a:endParaRPr>
            </a:p>
            <a:p>
              <a:pPr marL="228600" lvl="0" hangingPunct="0">
                <a:buClr>
                  <a:srgbClr val="FF6600"/>
                </a:buClr>
                <a:buSzPct val="100000"/>
                <a:tabLst>
                  <a:tab pos="914400" algn="l"/>
                </a:tabLst>
              </a:pPr>
              <a:endParaRPr lang="en-GB" sz="1400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endParaRPr>
            </a:p>
            <a:p>
              <a:pPr marL="228600" lvl="0" hangingPunct="0">
                <a:buClr>
                  <a:srgbClr val="FF6600"/>
                </a:buClr>
                <a:buSzPct val="100000"/>
                <a:tabLst>
                  <a:tab pos="914400" algn="l"/>
                </a:tabLst>
              </a:pPr>
              <a:endParaRPr lang="en-GB" sz="1400" dirty="0"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endParaRPr>
            </a:p>
            <a:p>
              <a:pPr marL="228600" lvl="0" hangingPunct="0">
                <a:buClr>
                  <a:srgbClr val="FF6600"/>
                </a:buClr>
                <a:buSzPct val="100000"/>
                <a:tabLst>
                  <a:tab pos="914400" algn="l"/>
                </a:tabLst>
              </a:pPr>
              <a:endParaRPr lang="en-GB" sz="1400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endParaRP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207" y="4117271"/>
              <a:ext cx="4391695" cy="1097924"/>
            </a:xfrm>
            <a:prstGeom prst="rect">
              <a:avLst/>
            </a:prstGeom>
          </p:spPr>
        </p:pic>
      </p:grpSp>
      <p:sp>
        <p:nvSpPr>
          <p:cNvPr id="7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798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"/>
          <p:cNvSpPr/>
          <p:nvPr/>
        </p:nvSpPr>
        <p:spPr>
          <a:xfrm>
            <a:off x="1896147" y="2663620"/>
            <a:ext cx="3455123" cy="157807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7166" tIns="55727" rIns="107166" bIns="55727" anchor="t" anchorCtr="0" compatLnSpc="1">
            <a:spAutoFit/>
          </a:bodyPr>
          <a:lstStyle/>
          <a:p>
            <a:pPr algn="ctr" hangingPunct="0">
              <a:spcBef>
                <a:spcPts val="675"/>
              </a:spcBef>
              <a:tabLst>
                <a:tab pos="0" algn="l"/>
                <a:tab pos="1088776" algn="l"/>
                <a:tab pos="2177552" algn="l"/>
                <a:tab pos="3266327" algn="l"/>
                <a:tab pos="4355104" algn="l"/>
                <a:tab pos="5443880" algn="l"/>
                <a:tab pos="6532655" algn="l"/>
                <a:tab pos="7621431" algn="l"/>
                <a:tab pos="8710209" algn="l"/>
                <a:tab pos="9798985" algn="l"/>
                <a:tab pos="10887761" algn="l"/>
                <a:tab pos="11976537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rPr>
              <a:t>Various automatic rejection systems are available for the rejection of incorrect products.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 smtClean="0"/>
              <a:t>Rejection</a:t>
            </a:r>
            <a:endParaRPr lang="en-GB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84" y="2310124"/>
            <a:ext cx="3401128" cy="2285064"/>
          </a:xfrm>
          <a:prstGeom prst="rect">
            <a:avLst/>
          </a:prstGeom>
        </p:spPr>
      </p:pic>
      <p:sp>
        <p:nvSpPr>
          <p:cNvPr id="10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3262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glad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 in </a:t>
            </a:r>
            <a:r>
              <a:rPr lang="de-DE" dirty="0" err="1" smtClean="0"/>
              <a:t>contact</a:t>
            </a:r>
            <a:r>
              <a:rPr lang="de-DE" dirty="0" smtClean="0"/>
              <a:t> with </a:t>
            </a:r>
            <a:r>
              <a:rPr lang="de-DE" dirty="0" err="1" smtClean="0"/>
              <a:t>you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5" name="Полилиния 1"/>
          <p:cNvSpPr/>
          <p:nvPr/>
        </p:nvSpPr>
        <p:spPr>
          <a:xfrm>
            <a:off x="802311" y="4971647"/>
            <a:ext cx="10268692" cy="139122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7166" tIns="55727" rIns="107166" bIns="55727" anchor="t" anchorCtr="0" compatLnSpc="1">
            <a:spAutoFit/>
          </a:bodyPr>
          <a:lstStyle/>
          <a:p>
            <a:pPr algn="ctr" hangingPunct="0">
              <a:spcBef>
                <a:spcPts val="675"/>
              </a:spcBef>
              <a:tabLst>
                <a:tab pos="0" algn="l"/>
                <a:tab pos="1088776" algn="l"/>
                <a:tab pos="2177552" algn="l"/>
                <a:tab pos="3266327" algn="l"/>
                <a:tab pos="4355104" algn="l"/>
                <a:tab pos="5443880" algn="l"/>
                <a:tab pos="6532655" algn="l"/>
                <a:tab pos="7621431" algn="l"/>
                <a:tab pos="8710209" algn="l"/>
                <a:tab pos="9798985" algn="l"/>
                <a:tab pos="10887761" algn="l"/>
                <a:tab pos="11976537" algn="l"/>
              </a:tabLst>
            </a:pPr>
            <a:r>
              <a:rPr lang="en-GB" sz="2381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  <a:hlinkClick r:id="rId2"/>
              </a:rPr>
              <a:t>www.heuft.com</a:t>
            </a:r>
            <a:endParaRPr lang="en-GB" sz="2381" dirty="0" smtClean="0">
              <a:solidFill>
                <a:srgbClr val="000000"/>
              </a:solidFill>
              <a:latin typeface="Calibri" pitchFamily="34"/>
              <a:ea typeface="Microsoft YaHei" pitchFamily="2"/>
              <a:cs typeface="Mangal" pitchFamily="2"/>
            </a:endParaRPr>
          </a:p>
          <a:p>
            <a:pPr algn="ctr" hangingPunct="0">
              <a:spcBef>
                <a:spcPts val="675"/>
              </a:spcBef>
              <a:tabLst>
                <a:tab pos="0" algn="l"/>
                <a:tab pos="1088776" algn="l"/>
                <a:tab pos="2177552" algn="l"/>
                <a:tab pos="3266327" algn="l"/>
                <a:tab pos="4355104" algn="l"/>
                <a:tab pos="5443880" algn="l"/>
                <a:tab pos="6532655" algn="l"/>
                <a:tab pos="7621431" algn="l"/>
                <a:tab pos="8710209" algn="l"/>
                <a:tab pos="9798985" algn="l"/>
                <a:tab pos="10887761" algn="l"/>
                <a:tab pos="11976537" algn="l"/>
              </a:tabLst>
            </a:pPr>
            <a:r>
              <a:rPr lang="en-GB" sz="2381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  <a:hlinkClick r:id="rId3"/>
              </a:rPr>
              <a:t>pharma@heuft.com</a:t>
            </a:r>
            <a:endParaRPr lang="en-GB" sz="2381" dirty="0" smtClean="0">
              <a:solidFill>
                <a:srgbClr val="000000"/>
              </a:solidFill>
              <a:latin typeface="Calibri" pitchFamily="34"/>
              <a:ea typeface="Microsoft YaHei" pitchFamily="2"/>
              <a:cs typeface="Mangal" pitchFamily="2"/>
            </a:endParaRPr>
          </a:p>
          <a:p>
            <a:pPr algn="ctr" hangingPunct="0">
              <a:spcBef>
                <a:spcPts val="675"/>
              </a:spcBef>
              <a:tabLst>
                <a:tab pos="0" algn="l"/>
                <a:tab pos="1088776" algn="l"/>
                <a:tab pos="2177552" algn="l"/>
                <a:tab pos="3266327" algn="l"/>
                <a:tab pos="4355104" algn="l"/>
                <a:tab pos="5443880" algn="l"/>
                <a:tab pos="6532655" algn="l"/>
                <a:tab pos="7621431" algn="l"/>
                <a:tab pos="8710209" algn="l"/>
                <a:tab pos="9798985" algn="l"/>
                <a:tab pos="10887761" algn="l"/>
                <a:tab pos="11976537" algn="l"/>
              </a:tabLst>
            </a:pPr>
            <a:endParaRPr lang="en-GB" sz="2381" dirty="0" smtClean="0">
              <a:solidFill>
                <a:srgbClr val="000000"/>
              </a:solidFill>
              <a:latin typeface="Calibri" pitchFamily="34"/>
              <a:ea typeface="Microsoft YaHei" pitchFamily="2"/>
              <a:cs typeface="Mangal" pitchFamily="2"/>
            </a:endParaRPr>
          </a:p>
        </p:txBody>
      </p:sp>
      <p:sp>
        <p:nvSpPr>
          <p:cNvPr id="7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611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0" y="2275231"/>
            <a:ext cx="7432336" cy="1842741"/>
            <a:chOff x="0" y="2275233"/>
            <a:chExt cx="5663312" cy="1842741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5233"/>
              <a:ext cx="5663312" cy="1842741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173736" y="2335809"/>
              <a:ext cx="48549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 smtClean="0">
                  <a:solidFill>
                    <a:schemeClr val="bg1"/>
                  </a:solidFill>
                </a:rPr>
                <a:t>HEUFT </a:t>
              </a:r>
              <a:r>
                <a:rPr lang="de-DE" sz="4400" i="1" dirty="0" smtClean="0">
                  <a:solidFill>
                    <a:schemeClr val="bg1"/>
                  </a:solidFill>
                </a:rPr>
                <a:t>spotter </a:t>
              </a:r>
              <a:r>
                <a:rPr lang="de-DE" sz="4400" i="1" baseline="300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II</a:t>
              </a:r>
              <a:r>
                <a:rPr lang="de-DE" sz="4400" i="1" dirty="0" smtClean="0">
                  <a:solidFill>
                    <a:schemeClr val="bg1"/>
                  </a:solidFill>
                </a:rPr>
                <a:t> BFS</a:t>
              </a:r>
              <a:endParaRPr lang="en-GB" sz="4400" i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73736" y="3165826"/>
              <a:ext cx="5367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All-</a:t>
              </a:r>
              <a:r>
                <a:rPr lang="de-DE" dirty="0" err="1" smtClean="0">
                  <a:solidFill>
                    <a:schemeClr val="bg1"/>
                  </a:solidFill>
                </a:rPr>
                <a:t>around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quality</a:t>
              </a:r>
              <a:r>
                <a:rPr lang="de-DE" dirty="0" smtClean="0">
                  <a:solidFill>
                    <a:schemeClr val="bg1"/>
                  </a:solidFill>
                </a:rPr>
                <a:t> inspection </a:t>
              </a:r>
              <a:r>
                <a:rPr lang="de-DE" dirty="0" err="1" smtClean="0">
                  <a:solidFill>
                    <a:schemeClr val="bg1"/>
                  </a:solidFill>
                </a:rPr>
                <a:t>of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b="1" u="sng" dirty="0" err="1" smtClean="0">
                  <a:solidFill>
                    <a:schemeClr val="bg1"/>
                  </a:solidFill>
                </a:rPr>
                <a:t>B</a:t>
              </a:r>
              <a:r>
                <a:rPr lang="de-DE" dirty="0" err="1" smtClean="0">
                  <a:solidFill>
                    <a:schemeClr val="bg1"/>
                  </a:solidFill>
                </a:rPr>
                <a:t>low</a:t>
              </a:r>
              <a:r>
                <a:rPr lang="de-DE" dirty="0" smtClean="0">
                  <a:solidFill>
                    <a:schemeClr val="bg1"/>
                  </a:solidFill>
                </a:rPr>
                <a:t>-</a:t>
              </a:r>
              <a:r>
                <a:rPr lang="de-DE" b="1" u="sng" dirty="0" err="1" smtClean="0">
                  <a:solidFill>
                    <a:schemeClr val="bg1"/>
                  </a:solidFill>
                </a:rPr>
                <a:t>F</a:t>
              </a:r>
              <a:r>
                <a:rPr lang="de-DE" dirty="0" err="1" smtClean="0">
                  <a:solidFill>
                    <a:schemeClr val="bg1"/>
                  </a:solidFill>
                </a:rPr>
                <a:t>ill</a:t>
              </a:r>
              <a:r>
                <a:rPr lang="de-DE" dirty="0" smtClean="0">
                  <a:solidFill>
                    <a:schemeClr val="bg1"/>
                  </a:solidFill>
                </a:rPr>
                <a:t>-</a:t>
              </a:r>
              <a:r>
                <a:rPr lang="de-DE" b="1" u="sng" dirty="0" smtClean="0">
                  <a:solidFill>
                    <a:schemeClr val="bg1"/>
                  </a:solidFill>
                </a:rPr>
                <a:t>S</a:t>
              </a:r>
              <a:r>
                <a:rPr lang="de-DE" dirty="0" smtClean="0">
                  <a:solidFill>
                    <a:schemeClr val="bg1"/>
                  </a:solidFill>
                </a:rPr>
                <a:t>eal </a:t>
              </a:r>
              <a:r>
                <a:rPr lang="de-DE" dirty="0" err="1" smtClean="0">
                  <a:solidFill>
                    <a:schemeClr val="bg1"/>
                  </a:solidFill>
                </a:rPr>
                <a:t>ampoules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based</a:t>
              </a:r>
              <a:r>
                <a:rPr lang="de-DE" dirty="0" smtClean="0">
                  <a:solidFill>
                    <a:schemeClr val="bg1"/>
                  </a:solidFill>
                </a:rPr>
                <a:t> on the HEUFT </a:t>
              </a:r>
              <a:r>
                <a:rPr lang="de-DE" i="1" dirty="0" smtClean="0">
                  <a:solidFill>
                    <a:schemeClr val="bg1"/>
                  </a:solidFill>
                </a:rPr>
                <a:t>SPECTRUM </a:t>
              </a:r>
              <a:r>
                <a:rPr lang="de-DE" i="1" baseline="300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II</a:t>
              </a:r>
              <a:r>
                <a:rPr lang="de-DE" dirty="0" smtClean="0">
                  <a:solidFill>
                    <a:schemeClr val="bg1"/>
                  </a:solidFill>
                </a:rPr>
                <a:t>.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8655" r="16705"/>
          <a:stretch/>
        </p:blipFill>
        <p:spPr>
          <a:xfrm>
            <a:off x="7790954" y="1312936"/>
            <a:ext cx="3330179" cy="376733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2" t="23287" r="42463" b="16990"/>
          <a:stretch/>
        </p:blipFill>
        <p:spPr>
          <a:xfrm>
            <a:off x="248142" y="4547252"/>
            <a:ext cx="1168939" cy="202135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6"/>
          <a:srcRect l="33099" t="24303" r="43826" b="15659"/>
          <a:stretch/>
        </p:blipFill>
        <p:spPr>
          <a:xfrm>
            <a:off x="1904799" y="4543633"/>
            <a:ext cx="1167393" cy="202497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4" t="19305" r="36667" b="14861"/>
          <a:stretch/>
        </p:blipFill>
        <p:spPr>
          <a:xfrm>
            <a:off x="3559910" y="4406183"/>
            <a:ext cx="1195264" cy="216242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44722" r="33333" b="40695"/>
          <a:stretch/>
        </p:blipFill>
        <p:spPr>
          <a:xfrm>
            <a:off x="5242514" y="4739263"/>
            <a:ext cx="1730916" cy="696345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1" t="43472" r="42963" b="41944"/>
          <a:stretch/>
        </p:blipFill>
        <p:spPr>
          <a:xfrm>
            <a:off x="5242514" y="5691946"/>
            <a:ext cx="1730916" cy="72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17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platzhalter 3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Line </a:t>
            </a:r>
            <a:r>
              <a:rPr lang="de-D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layout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814039" y="3228913"/>
            <a:ext cx="10359483" cy="1413189"/>
            <a:chOff x="814039" y="3228913"/>
            <a:chExt cx="10359483" cy="1413189"/>
          </a:xfrm>
        </p:grpSpPr>
        <p:sp>
          <p:nvSpPr>
            <p:cNvPr id="5" name="Pfeil nach rechts 4"/>
            <p:cNvSpPr/>
            <p:nvPr/>
          </p:nvSpPr>
          <p:spPr>
            <a:xfrm>
              <a:off x="814039" y="3543299"/>
              <a:ext cx="10359483" cy="295275"/>
            </a:xfrm>
            <a:prstGeom prst="rightArrow">
              <a:avLst/>
            </a:prstGeom>
            <a:solidFill>
              <a:srgbClr val="D1D2D4"/>
            </a:solidFill>
            <a:ln cap="sq">
              <a:solidFill>
                <a:srgbClr val="D1D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uppieren 9"/>
            <p:cNvGrpSpPr>
              <a:grpSpLocks noChangeAspect="1"/>
            </p:cNvGrpSpPr>
            <p:nvPr/>
          </p:nvGrpSpPr>
          <p:grpSpPr>
            <a:xfrm>
              <a:off x="4968474" y="3419732"/>
              <a:ext cx="1659462" cy="533398"/>
              <a:chOff x="4986339" y="3305174"/>
              <a:chExt cx="2400296" cy="771523"/>
            </a:xfrm>
          </p:grpSpPr>
          <p:sp>
            <p:nvSpPr>
              <p:cNvPr id="8" name="Rechteck 7"/>
              <p:cNvSpPr/>
              <p:nvPr/>
            </p:nvSpPr>
            <p:spPr>
              <a:xfrm>
                <a:off x="5233987" y="3305174"/>
                <a:ext cx="1905000" cy="771523"/>
              </a:xfrm>
              <a:prstGeom prst="rect">
                <a:avLst/>
              </a:prstGeom>
              <a:ln>
                <a:solidFill>
                  <a:srgbClr val="A223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4986339" y="3395660"/>
                <a:ext cx="247648" cy="590550"/>
              </a:xfrm>
              <a:prstGeom prst="rect">
                <a:avLst/>
              </a:prstGeom>
              <a:ln>
                <a:solidFill>
                  <a:srgbClr val="A223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7138987" y="3395657"/>
                <a:ext cx="247648" cy="590550"/>
              </a:xfrm>
              <a:prstGeom prst="rect">
                <a:avLst/>
              </a:prstGeom>
              <a:ln>
                <a:solidFill>
                  <a:srgbClr val="A223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Rechteck 10"/>
            <p:cNvSpPr/>
            <p:nvPr/>
          </p:nvSpPr>
          <p:spPr>
            <a:xfrm>
              <a:off x="1454818" y="3228913"/>
              <a:ext cx="1213905" cy="915037"/>
            </a:xfrm>
            <a:prstGeom prst="rect">
              <a:avLst/>
            </a:prstGeom>
            <a:solidFill>
              <a:srgbClr val="818285"/>
            </a:solidFill>
            <a:ln>
              <a:solidFill>
                <a:srgbClr val="81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2993089" y="3228913"/>
              <a:ext cx="1213905" cy="915037"/>
            </a:xfrm>
            <a:prstGeom prst="rect">
              <a:avLst/>
            </a:prstGeom>
            <a:solidFill>
              <a:srgbClr val="818285"/>
            </a:solidFill>
            <a:ln>
              <a:solidFill>
                <a:srgbClr val="81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7332382" y="3228913"/>
              <a:ext cx="1213905" cy="915037"/>
            </a:xfrm>
            <a:prstGeom prst="rect">
              <a:avLst/>
            </a:prstGeom>
            <a:solidFill>
              <a:srgbClr val="818285"/>
            </a:solidFill>
            <a:ln>
              <a:solidFill>
                <a:srgbClr val="81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8870654" y="3239758"/>
              <a:ext cx="1598422" cy="915037"/>
            </a:xfrm>
            <a:prstGeom prst="rect">
              <a:avLst/>
            </a:prstGeom>
            <a:solidFill>
              <a:srgbClr val="818285"/>
            </a:solidFill>
            <a:ln>
              <a:solidFill>
                <a:srgbClr val="81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317949" y="4272770"/>
              <a:ext cx="1487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818285"/>
                  </a:solidFill>
                </a:rPr>
                <a:t>BFS MACHINE</a:t>
              </a:r>
              <a:endParaRPr lang="en-GB" dirty="0">
                <a:solidFill>
                  <a:srgbClr val="818285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2856220" y="4272770"/>
              <a:ext cx="1487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818285"/>
                  </a:solidFill>
                </a:rPr>
                <a:t>AUTOCLAVE</a:t>
              </a:r>
              <a:endParaRPr lang="en-GB" dirty="0">
                <a:solidFill>
                  <a:srgbClr val="818285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195513" y="4272770"/>
              <a:ext cx="1487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818285"/>
                  </a:solidFill>
                </a:rPr>
                <a:t>LABELLER</a:t>
              </a:r>
              <a:endParaRPr lang="en-GB" dirty="0">
                <a:solidFill>
                  <a:srgbClr val="818285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8926044" y="4271870"/>
              <a:ext cx="1487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818285"/>
                  </a:solidFill>
                </a:rPr>
                <a:t>PACKER</a:t>
              </a:r>
              <a:endParaRPr lang="en-GB" dirty="0">
                <a:solidFill>
                  <a:srgbClr val="818285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714928" y="4271870"/>
              <a:ext cx="2166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smtClean="0">
                  <a:solidFill>
                    <a:srgbClr val="A2238E"/>
                  </a:solidFill>
                </a:rPr>
                <a:t>HEUFT </a:t>
              </a:r>
              <a:r>
                <a:rPr lang="de-DE" b="1" i="1" dirty="0" smtClean="0">
                  <a:solidFill>
                    <a:srgbClr val="A2238E"/>
                  </a:solidFill>
                </a:rPr>
                <a:t>spotter </a:t>
              </a:r>
              <a:r>
                <a:rPr lang="de-DE" b="1" i="1" baseline="30000" dirty="0" smtClean="0">
                  <a:solidFill>
                    <a:srgbClr val="A2238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II</a:t>
              </a:r>
              <a:r>
                <a:rPr lang="de-DE" b="1" i="1" dirty="0" smtClean="0">
                  <a:solidFill>
                    <a:srgbClr val="A2238E"/>
                  </a:solidFill>
                </a:rPr>
                <a:t> BFS</a:t>
              </a:r>
              <a:endParaRPr lang="en-GB" b="1" i="1" dirty="0">
                <a:solidFill>
                  <a:srgbClr val="A2238E"/>
                </a:solidFill>
              </a:endParaRPr>
            </a:p>
          </p:txBody>
        </p:sp>
      </p:grpSp>
      <p:cxnSp>
        <p:nvCxnSpPr>
          <p:cNvPr id="18" name="Gerade Verbindung mit Pfeil 17"/>
          <p:cNvCxnSpPr>
            <a:endCxn id="8" idx="0"/>
          </p:cNvCxnSpPr>
          <p:nvPr/>
        </p:nvCxnSpPr>
        <p:spPr>
          <a:xfrm>
            <a:off x="5798205" y="2549787"/>
            <a:ext cx="0" cy="86994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8655" r="16705"/>
          <a:stretch/>
        </p:blipFill>
        <p:spPr>
          <a:xfrm>
            <a:off x="5193997" y="1120960"/>
            <a:ext cx="1208415" cy="136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14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7" t="23977" r="38176" b="15527"/>
          <a:stretch/>
        </p:blipFill>
        <p:spPr>
          <a:xfrm>
            <a:off x="607554" y="1090919"/>
            <a:ext cx="2647063" cy="4632110"/>
          </a:xfrm>
          <a:prstGeom prst="rect">
            <a:avLst/>
          </a:prstGeom>
        </p:spPr>
      </p:pic>
      <p:sp>
        <p:nvSpPr>
          <p:cNvPr id="54" name="Textfeld 53"/>
          <p:cNvSpPr txBox="1"/>
          <p:nvPr/>
        </p:nvSpPr>
        <p:spPr>
          <a:xfrm>
            <a:off x="5083766" y="1504221"/>
            <a:ext cx="2733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/>
              <a:t>Closure</a:t>
            </a:r>
            <a:r>
              <a:rPr lang="de-DE" sz="2400" b="1" dirty="0" smtClean="0"/>
              <a:t> inspection </a:t>
            </a:r>
            <a:endParaRPr lang="en-GB" sz="2400" b="1" dirty="0"/>
          </a:p>
        </p:txBody>
      </p:sp>
      <p:cxnSp>
        <p:nvCxnSpPr>
          <p:cNvPr id="55" name="Gerader Verbinder 54"/>
          <p:cNvCxnSpPr/>
          <p:nvPr/>
        </p:nvCxnSpPr>
        <p:spPr>
          <a:xfrm flipH="1" flipV="1">
            <a:off x="3392809" y="1735054"/>
            <a:ext cx="1585372" cy="396"/>
          </a:xfrm>
          <a:prstGeom prst="line">
            <a:avLst/>
          </a:prstGeom>
          <a:ln w="12700">
            <a:solidFill>
              <a:srgbClr val="761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bgerundetes Rechteck 55"/>
          <p:cNvSpPr/>
          <p:nvPr/>
        </p:nvSpPr>
        <p:spPr>
          <a:xfrm>
            <a:off x="469362" y="1001716"/>
            <a:ext cx="2900917" cy="1367073"/>
          </a:xfrm>
          <a:prstGeom prst="roundRect">
            <a:avLst>
              <a:gd name="adj" fmla="val 4552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Abgerundetes Rechteck 56"/>
          <p:cNvSpPr/>
          <p:nvPr/>
        </p:nvSpPr>
        <p:spPr>
          <a:xfrm>
            <a:off x="469362" y="5290074"/>
            <a:ext cx="2900916" cy="432955"/>
          </a:xfrm>
          <a:prstGeom prst="round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feld 15"/>
          <p:cNvSpPr txBox="1"/>
          <p:nvPr/>
        </p:nvSpPr>
        <p:spPr>
          <a:xfrm>
            <a:off x="5083767" y="5315438"/>
            <a:ext cx="2457658" cy="40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Base inspection </a:t>
            </a:r>
            <a:endParaRPr lang="en-GB" sz="2400" b="1" dirty="0"/>
          </a:p>
        </p:txBody>
      </p:sp>
      <p:cxnSp>
        <p:nvCxnSpPr>
          <p:cNvPr id="17" name="Gerader Verbinder 16"/>
          <p:cNvCxnSpPr/>
          <p:nvPr/>
        </p:nvCxnSpPr>
        <p:spPr>
          <a:xfrm flipH="1">
            <a:off x="3392808" y="5520717"/>
            <a:ext cx="1585371" cy="476"/>
          </a:xfrm>
          <a:prstGeom prst="line">
            <a:avLst/>
          </a:prstGeom>
          <a:ln w="12700">
            <a:solidFill>
              <a:srgbClr val="761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bgerundetes Rechteck 52"/>
          <p:cNvSpPr/>
          <p:nvPr/>
        </p:nvSpPr>
        <p:spPr>
          <a:xfrm>
            <a:off x="469361" y="2441218"/>
            <a:ext cx="2900917" cy="2779413"/>
          </a:xfrm>
          <a:prstGeom prst="roundRect">
            <a:avLst>
              <a:gd name="adj" fmla="val 2435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feld 65"/>
          <p:cNvSpPr txBox="1"/>
          <p:nvPr/>
        </p:nvSpPr>
        <p:spPr>
          <a:xfrm>
            <a:off x="5083767" y="4374283"/>
            <a:ext cx="2576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/>
              <a:t>Product</a:t>
            </a:r>
            <a:r>
              <a:rPr lang="de-DE" sz="2400" b="1" dirty="0" smtClean="0"/>
              <a:t> inspection</a:t>
            </a:r>
            <a:endParaRPr lang="en-GB" sz="2400" b="1" dirty="0"/>
          </a:p>
        </p:txBody>
      </p:sp>
      <p:sp>
        <p:nvSpPr>
          <p:cNvPr id="30" name="Textfeld 29"/>
          <p:cNvSpPr txBox="1"/>
          <p:nvPr/>
        </p:nvSpPr>
        <p:spPr>
          <a:xfrm>
            <a:off x="5083767" y="2813870"/>
            <a:ext cx="2733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/>
              <a:t>Cosmetic</a:t>
            </a:r>
            <a:r>
              <a:rPr lang="de-DE" sz="2400" b="1" dirty="0" smtClean="0"/>
              <a:t> inspection </a:t>
            </a:r>
            <a:endParaRPr lang="en-GB" sz="2400" b="1" dirty="0"/>
          </a:p>
        </p:txBody>
      </p:sp>
      <p:sp>
        <p:nvSpPr>
          <p:cNvPr id="3" name="Geschweifte Klammer links 2"/>
          <p:cNvSpPr/>
          <p:nvPr/>
        </p:nvSpPr>
        <p:spPr>
          <a:xfrm>
            <a:off x="3424560" y="3044703"/>
            <a:ext cx="1553621" cy="1560413"/>
          </a:xfrm>
          <a:prstGeom prst="leftBrace">
            <a:avLst>
              <a:gd name="adj1" fmla="val 0"/>
              <a:gd name="adj2" fmla="val 50000"/>
            </a:avLst>
          </a:prstGeom>
          <a:ln w="12700">
            <a:solidFill>
              <a:srgbClr val="761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 smtClean="0"/>
              <a:t>Inspection</a:t>
            </a:r>
            <a:r>
              <a:rPr lang="de-DE" b="1" dirty="0" smtClean="0"/>
              <a:t> </a:t>
            </a:r>
            <a:r>
              <a:rPr lang="de-DE" b="1" dirty="0" err="1" smtClean="0"/>
              <a:t>areas</a:t>
            </a:r>
            <a:endParaRPr lang="en-GB" b="1" dirty="0"/>
          </a:p>
        </p:txBody>
      </p:sp>
      <p:sp>
        <p:nvSpPr>
          <p:cNvPr id="1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938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65" y="1056657"/>
            <a:ext cx="8533447" cy="506673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00" y="1058400"/>
            <a:ext cx="8531025" cy="5065200"/>
          </a:xfrm>
          <a:prstGeom prst="rect">
            <a:avLst/>
          </a:prstGeom>
        </p:spPr>
      </p:pic>
      <p:sp>
        <p:nvSpPr>
          <p:cNvPr id="26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grpSp>
        <p:nvGrpSpPr>
          <p:cNvPr id="24" name="Gruppieren 23"/>
          <p:cNvGrpSpPr/>
          <p:nvPr/>
        </p:nvGrpSpPr>
        <p:grpSpPr>
          <a:xfrm>
            <a:off x="794556" y="1087183"/>
            <a:ext cx="3716484" cy="2699957"/>
            <a:chOff x="794556" y="1087183"/>
            <a:chExt cx="3716484" cy="2699957"/>
          </a:xfrm>
        </p:grpSpPr>
        <p:cxnSp>
          <p:nvCxnSpPr>
            <p:cNvPr id="49" name="Gerader Verbinder 48"/>
            <p:cNvCxnSpPr/>
            <p:nvPr/>
          </p:nvCxnSpPr>
          <p:spPr>
            <a:xfrm flipH="1" flipV="1">
              <a:off x="2371787" y="2689884"/>
              <a:ext cx="2139253" cy="1097256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5"/>
            <a:srcRect b="52125"/>
            <a:stretch/>
          </p:blipFill>
          <p:spPr>
            <a:xfrm>
              <a:off x="794556" y="1087183"/>
              <a:ext cx="1758168" cy="2100070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</p:pic>
      </p:grpSp>
      <p:grpSp>
        <p:nvGrpSpPr>
          <p:cNvPr id="25" name="Gruppieren 24"/>
          <p:cNvGrpSpPr/>
          <p:nvPr/>
        </p:nvGrpSpPr>
        <p:grpSpPr>
          <a:xfrm>
            <a:off x="5193550" y="664191"/>
            <a:ext cx="1609941" cy="3122949"/>
            <a:chOff x="5193550" y="664191"/>
            <a:chExt cx="1609941" cy="3122949"/>
          </a:xfrm>
        </p:grpSpPr>
        <p:cxnSp>
          <p:nvCxnSpPr>
            <p:cNvPr id="41" name="Gerader Verbinder 40"/>
            <p:cNvCxnSpPr/>
            <p:nvPr/>
          </p:nvCxnSpPr>
          <p:spPr>
            <a:xfrm>
              <a:off x="6154150" y="2764261"/>
              <a:ext cx="399050" cy="1022879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6"/>
            <a:srcRect t="47717"/>
            <a:stretch/>
          </p:blipFill>
          <p:spPr>
            <a:xfrm>
              <a:off x="5193550" y="664191"/>
              <a:ext cx="1609941" cy="2100070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</p:pic>
      </p:grpSp>
      <p:grpSp>
        <p:nvGrpSpPr>
          <p:cNvPr id="23" name="Gruppieren 22"/>
          <p:cNvGrpSpPr/>
          <p:nvPr/>
        </p:nvGrpSpPr>
        <p:grpSpPr>
          <a:xfrm>
            <a:off x="469361" y="4307551"/>
            <a:ext cx="4769389" cy="2173283"/>
            <a:chOff x="469361" y="4307551"/>
            <a:chExt cx="4769389" cy="2173283"/>
          </a:xfrm>
        </p:grpSpPr>
        <p:cxnSp>
          <p:nvCxnSpPr>
            <p:cNvPr id="54" name="Gerader Verbinder 53"/>
            <p:cNvCxnSpPr/>
            <p:nvPr/>
          </p:nvCxnSpPr>
          <p:spPr>
            <a:xfrm flipH="1">
              <a:off x="1912620" y="4307551"/>
              <a:ext cx="3326130" cy="115849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9361" y="4953113"/>
              <a:ext cx="1527721" cy="1527721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</p:pic>
      </p:grpSp>
      <p:grpSp>
        <p:nvGrpSpPr>
          <p:cNvPr id="27" name="Gruppieren 26"/>
          <p:cNvGrpSpPr/>
          <p:nvPr/>
        </p:nvGrpSpPr>
        <p:grpSpPr>
          <a:xfrm>
            <a:off x="6803491" y="1206071"/>
            <a:ext cx="3729165" cy="2663402"/>
            <a:chOff x="6803491" y="1206071"/>
            <a:chExt cx="3729165" cy="2663402"/>
          </a:xfrm>
        </p:grpSpPr>
        <p:cxnSp>
          <p:nvCxnSpPr>
            <p:cNvPr id="57" name="Gerader Verbinder 56"/>
            <p:cNvCxnSpPr/>
            <p:nvPr/>
          </p:nvCxnSpPr>
          <p:spPr>
            <a:xfrm flipH="1">
              <a:off x="6803491" y="2764261"/>
              <a:ext cx="2162089" cy="1105212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08353" y="1206071"/>
              <a:ext cx="1824303" cy="2100070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</p:pic>
      </p:grpSp>
      <p:grpSp>
        <p:nvGrpSpPr>
          <p:cNvPr id="28" name="Gruppieren 27"/>
          <p:cNvGrpSpPr/>
          <p:nvPr/>
        </p:nvGrpSpPr>
        <p:grpSpPr>
          <a:xfrm>
            <a:off x="6154150" y="3959352"/>
            <a:ext cx="5710415" cy="1686323"/>
            <a:chOff x="6154150" y="4178784"/>
            <a:chExt cx="5710415" cy="1686323"/>
          </a:xfrm>
        </p:grpSpPr>
        <p:cxnSp>
          <p:nvCxnSpPr>
            <p:cNvPr id="60" name="Gerader Verbinder 59"/>
            <p:cNvCxnSpPr/>
            <p:nvPr/>
          </p:nvCxnSpPr>
          <p:spPr>
            <a:xfrm flipH="1" flipV="1">
              <a:off x="6154150" y="4178784"/>
              <a:ext cx="3061722" cy="1073442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9855264" y="3855805"/>
              <a:ext cx="903548" cy="3115055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14900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smtClean="0"/>
              <a:t>Transportation </a:t>
            </a:r>
            <a:r>
              <a:rPr lang="de-DE" sz="2800" b="1" dirty="0" err="1" smtClean="0"/>
              <a:t>method</a:t>
            </a:r>
            <a:endParaRPr lang="en-GB" sz="2800" b="1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1" t="20942" r="-1"/>
          <a:stretch/>
        </p:blipFill>
        <p:spPr>
          <a:xfrm>
            <a:off x="1384300" y="2002971"/>
            <a:ext cx="9088878" cy="4109328"/>
          </a:xfrm>
          <a:prstGeom prst="rect">
            <a:avLst/>
          </a:prstGeom>
        </p:spPr>
      </p:pic>
      <p:sp>
        <p:nvSpPr>
          <p:cNvPr id="5" name="Pfeil nach rechts 4"/>
          <p:cNvSpPr/>
          <p:nvPr/>
        </p:nvSpPr>
        <p:spPr>
          <a:xfrm>
            <a:off x="3986212" y="1307646"/>
            <a:ext cx="4219575" cy="695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Moving direction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206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 smtClean="0"/>
              <a:t>Sidewall</a:t>
            </a:r>
            <a:r>
              <a:rPr lang="de-DE" sz="2800" b="1" dirty="0" smtClean="0"/>
              <a:t> inspection</a:t>
            </a:r>
            <a:endParaRPr lang="en-GB" sz="2800" b="1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 t="15897" r="15925" b="45715"/>
          <a:stretch/>
        </p:blipFill>
        <p:spPr>
          <a:xfrm>
            <a:off x="809424" y="1434699"/>
            <a:ext cx="2058505" cy="1593723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7" t="4399" r="20346" b="51699"/>
          <a:stretch/>
        </p:blipFill>
        <p:spPr>
          <a:xfrm>
            <a:off x="9198543" y="1443349"/>
            <a:ext cx="2080260" cy="15855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 t="54286" r="15925" b="971"/>
          <a:stretch/>
        </p:blipFill>
        <p:spPr>
          <a:xfrm>
            <a:off x="809426" y="3271895"/>
            <a:ext cx="2058505" cy="1857585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7" t="48302" r="20346"/>
          <a:stretch/>
        </p:blipFill>
        <p:spPr>
          <a:xfrm>
            <a:off x="9198543" y="3190875"/>
            <a:ext cx="2080260" cy="186711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2" name="Полилиния 1"/>
          <p:cNvSpPr/>
          <p:nvPr/>
        </p:nvSpPr>
        <p:spPr>
          <a:xfrm>
            <a:off x="3025406" y="1640844"/>
            <a:ext cx="6015658" cy="310006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72000" rIns="90000" bIns="72000" anchor="ctr" anchorCtr="0" compatLnSpc="1">
            <a:spAutoFit/>
          </a:bodyPr>
          <a:lstStyle/>
          <a:p>
            <a:pPr marL="228600" algn="just" hangingPunct="0">
              <a:buClr>
                <a:srgbClr val="FF6600"/>
              </a:buClr>
              <a:buSzPct val="100000"/>
              <a:tabLst>
                <a:tab pos="914400" algn="l"/>
              </a:tabLst>
            </a:pP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The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sidewall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inspection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is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divided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into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upper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&amp;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lower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sidewall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inspection</a:t>
            </a:r>
            <a:r>
              <a:rPr lang="de-DE" sz="24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with</a:t>
            </a:r>
            <a:r>
              <a:rPr lang="de-DE" sz="24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multiple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illumination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principles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228600" algn="just" hangingPunct="0">
              <a:buClr>
                <a:srgbClr val="FF6600"/>
              </a:buClr>
              <a:buSzPct val="100000"/>
              <a:tabLst>
                <a:tab pos="914400" algn="l"/>
              </a:tabLst>
            </a:pP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Illumination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principle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for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the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of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classical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faults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Special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illumination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principle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for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the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of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opaque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greasy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contamination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26944" y="5210012"/>
            <a:ext cx="28234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 hangingPunct="0">
              <a:buClr>
                <a:srgbClr val="FF6600"/>
              </a:buClr>
              <a:buSzPct val="100000"/>
              <a:tabLst>
                <a:tab pos="914400" algn="l"/>
              </a:tabLst>
            </a:pPr>
            <a:r>
              <a:rPr lang="de-DE" sz="1600" b="1" dirty="0">
                <a:latin typeface="Calibri" pitchFamily="34"/>
                <a:ea typeface="Microsoft YaHei" pitchFamily="2"/>
                <a:cs typeface="Times New Roman" pitchFamily="18"/>
              </a:rPr>
              <a:t>MCIP</a:t>
            </a:r>
            <a:r>
              <a:rPr lang="de-DE" sz="16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</a:p>
          <a:p>
            <a:pPr marL="228600" algn="ctr" hangingPunct="0">
              <a:buClr>
                <a:srgbClr val="FF6600"/>
              </a:buClr>
              <a:buSzPct val="100000"/>
              <a:tabLst>
                <a:tab pos="914400" algn="l"/>
              </a:tabLst>
            </a:pPr>
            <a:r>
              <a:rPr lang="de-DE" sz="1400" dirty="0" smtClean="0">
                <a:latin typeface="Calibri" pitchFamily="34"/>
                <a:ea typeface="Microsoft YaHei" pitchFamily="2"/>
                <a:cs typeface="Times New Roman" pitchFamily="18"/>
              </a:rPr>
              <a:t>(</a:t>
            </a:r>
            <a:r>
              <a:rPr lang="de-DE" sz="1400" b="1" dirty="0">
                <a:latin typeface="Calibri" pitchFamily="34"/>
                <a:ea typeface="Microsoft YaHei" pitchFamily="2"/>
                <a:cs typeface="Times New Roman" pitchFamily="18"/>
              </a:rPr>
              <a:t>M</a:t>
            </a:r>
            <a:r>
              <a:rPr lang="de-DE" sz="1400" dirty="0">
                <a:latin typeface="Calibri" pitchFamily="34"/>
                <a:ea typeface="Microsoft YaHei" pitchFamily="2"/>
                <a:cs typeface="Times New Roman" pitchFamily="18"/>
              </a:rPr>
              <a:t>ulti </a:t>
            </a:r>
            <a:r>
              <a:rPr lang="de-DE" sz="1400" b="1" dirty="0" err="1">
                <a:latin typeface="Calibri" pitchFamily="34"/>
                <a:ea typeface="Microsoft YaHei" pitchFamily="2"/>
                <a:cs typeface="Times New Roman" pitchFamily="18"/>
              </a:rPr>
              <a:t>C</a:t>
            </a:r>
            <a:r>
              <a:rPr lang="de-DE" sz="1400" dirty="0" err="1">
                <a:latin typeface="Calibri" pitchFamily="34"/>
                <a:ea typeface="Microsoft YaHei" pitchFamily="2"/>
                <a:cs typeface="Times New Roman" pitchFamily="18"/>
              </a:rPr>
              <a:t>olour</a:t>
            </a:r>
            <a:r>
              <a:rPr lang="de-DE" sz="14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1400" b="1" dirty="0">
                <a:latin typeface="Calibri" pitchFamily="34"/>
                <a:ea typeface="Microsoft YaHei" pitchFamily="2"/>
                <a:cs typeface="Times New Roman" pitchFamily="18"/>
              </a:rPr>
              <a:t>I</a:t>
            </a:r>
            <a:r>
              <a:rPr lang="de-DE" sz="1400" dirty="0">
                <a:latin typeface="Calibri" pitchFamily="34"/>
                <a:ea typeface="Microsoft YaHei" pitchFamily="2"/>
                <a:cs typeface="Times New Roman" pitchFamily="18"/>
              </a:rPr>
              <a:t>mage </a:t>
            </a:r>
            <a:r>
              <a:rPr lang="de-DE" sz="1400" b="1" dirty="0">
                <a:latin typeface="Calibri" pitchFamily="34"/>
                <a:ea typeface="Microsoft YaHei" pitchFamily="2"/>
                <a:cs typeface="Times New Roman" pitchFamily="18"/>
              </a:rPr>
              <a:t>P</a:t>
            </a:r>
            <a:r>
              <a:rPr lang="de-DE" sz="1400" dirty="0">
                <a:latin typeface="Calibri" pitchFamily="34"/>
                <a:ea typeface="Microsoft YaHei" pitchFamily="2"/>
                <a:cs typeface="Times New Roman" pitchFamily="18"/>
              </a:rPr>
              <a:t>rocessing)</a:t>
            </a:r>
          </a:p>
        </p:txBody>
      </p:sp>
      <p:sp>
        <p:nvSpPr>
          <p:cNvPr id="14" name="Rechteck 13"/>
          <p:cNvSpPr/>
          <p:nvPr/>
        </p:nvSpPr>
        <p:spPr>
          <a:xfrm>
            <a:off x="9041064" y="5210012"/>
            <a:ext cx="21157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 hangingPunct="0">
              <a:buClr>
                <a:srgbClr val="FF6600"/>
              </a:buClr>
              <a:buSzPct val="100000"/>
              <a:tabLst>
                <a:tab pos="914400" algn="l"/>
              </a:tabLst>
            </a:pPr>
            <a:r>
              <a:rPr lang="de-DE" sz="1600" b="1" dirty="0" smtClean="0">
                <a:latin typeface="Calibri" pitchFamily="34"/>
                <a:ea typeface="Microsoft YaHei" pitchFamily="2"/>
                <a:cs typeface="Times New Roman" pitchFamily="18"/>
              </a:rPr>
              <a:t>Special </a:t>
            </a:r>
            <a:r>
              <a:rPr lang="de-DE" sz="16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illumination</a:t>
            </a:r>
            <a:r>
              <a:rPr lang="de-DE" sz="1600" b="1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endParaRPr lang="de-DE" sz="1600" b="1" dirty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149389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smtClean="0"/>
              <a:t>Illumination </a:t>
            </a:r>
            <a:r>
              <a:rPr lang="de-DE" sz="2800" b="1" dirty="0" err="1" smtClean="0"/>
              <a:t>principle</a:t>
            </a:r>
            <a:endParaRPr lang="en-GB" sz="2800" b="1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7510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</a:t>
            </a:r>
            <a:r>
              <a:rPr lang="de-DE" dirty="0" err="1" smtClean="0"/>
              <a:t>ampoule</a:t>
            </a:r>
            <a:r>
              <a:rPr lang="de-DE" dirty="0" smtClean="0"/>
              <a:t> </a:t>
            </a:r>
            <a:r>
              <a:rPr lang="de-DE" dirty="0"/>
              <a:t>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6468" r="16884" b="42554"/>
          <a:stretch/>
        </p:blipFill>
        <p:spPr>
          <a:xfrm>
            <a:off x="4040230" y="1055085"/>
            <a:ext cx="1652400" cy="13572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6468" r="16884" b="42554"/>
          <a:stretch/>
        </p:blipFill>
        <p:spPr>
          <a:xfrm>
            <a:off x="4040230" y="4474420"/>
            <a:ext cx="1652400" cy="13572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6468" r="16884" b="42554"/>
          <a:stretch/>
        </p:blipFill>
        <p:spPr>
          <a:xfrm>
            <a:off x="4040230" y="2764752"/>
            <a:ext cx="1652400" cy="13572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Geschweifte Klammer links 9"/>
          <p:cNvSpPr/>
          <p:nvPr/>
        </p:nvSpPr>
        <p:spPr>
          <a:xfrm>
            <a:off x="3329502" y="1685990"/>
            <a:ext cx="710728" cy="3514725"/>
          </a:xfrm>
          <a:prstGeom prst="leftBrace">
            <a:avLst>
              <a:gd name="adj1" fmla="val 0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Gerader Verbinder 12"/>
          <p:cNvCxnSpPr>
            <a:endCxn id="8" idx="1"/>
          </p:cNvCxnSpPr>
          <p:nvPr/>
        </p:nvCxnSpPr>
        <p:spPr>
          <a:xfrm flipV="1">
            <a:off x="3035300" y="3443352"/>
            <a:ext cx="100493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лилиния 1"/>
          <p:cNvSpPr/>
          <p:nvPr/>
        </p:nvSpPr>
        <p:spPr>
          <a:xfrm>
            <a:off x="5895441" y="2257851"/>
            <a:ext cx="6113677" cy="23613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72000" rIns="90000" bIns="72000" anchor="ctr" anchorCtr="0" compatLnSpc="1">
            <a:spAutoFit/>
          </a:bodyPr>
          <a:lstStyle/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MCIP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(</a:t>
            </a: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M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ulti </a:t>
            </a:r>
            <a:r>
              <a:rPr lang="de-DE" sz="24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C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olour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I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mage </a:t>
            </a: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P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rocessing)</a:t>
            </a: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Advanced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illumination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set-up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Image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subtraction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method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Optimized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evaluation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image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depending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on fault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category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3Mpx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camera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resolution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t="16501" r="16816" b="39561"/>
          <a:stretch/>
        </p:blipFill>
        <p:spPr>
          <a:xfrm>
            <a:off x="469361" y="2179750"/>
            <a:ext cx="2860141" cy="25176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0923">
            <a:off x="11021797" y="1418006"/>
            <a:ext cx="826043" cy="83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82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UFT Standard">
  <a:themeElements>
    <a:clrScheme name="HEUFT Standard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FF6600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FF6600"/>
      </a:hlink>
      <a:folHlink>
        <a:srgbClr val="FF66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C76404DA-B8D4-42E8-B5BE-85A69342F230}" vid="{1A7A2AEE-6A3F-4981-96D7-1729D86544E0}"/>
    </a:ext>
  </a:extLst>
</a:theme>
</file>

<file path=ppt/theme/theme2.xml><?xml version="1.0" encoding="utf-8"?>
<a:theme xmlns:a="http://schemas.openxmlformats.org/drawingml/2006/main" name="HEUFT Beverage">
  <a:themeElements>
    <a:clrScheme name="HEUFT Beverage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C76404DA-B8D4-42E8-B5BE-85A69342F230}" vid="{9944EEE6-70AA-441D-ABC6-ADCA29B57950}"/>
    </a:ext>
  </a:extLst>
</a:theme>
</file>

<file path=ppt/theme/theme3.xml><?xml version="1.0" encoding="utf-8"?>
<a:theme xmlns:a="http://schemas.openxmlformats.org/drawingml/2006/main" name="HEUFT Food">
  <a:themeElements>
    <a:clrScheme name="HEUFT Food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62BB47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62BB47"/>
      </a:hlink>
      <a:folHlink>
        <a:srgbClr val="62BB4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C76404DA-B8D4-42E8-B5BE-85A69342F230}" vid="{43586C89-7B1E-4F6D-B214-05E9B503CAD7}"/>
    </a:ext>
  </a:extLst>
</a:theme>
</file>

<file path=ppt/theme/theme4.xml><?xml version="1.0" encoding="utf-8"?>
<a:theme xmlns:a="http://schemas.openxmlformats.org/drawingml/2006/main" name="HEUFT Pharma">
  <a:themeElements>
    <a:clrScheme name="HEUFT Pharma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A2238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A2238E"/>
      </a:hlink>
      <a:folHlink>
        <a:srgbClr val="A223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2700">
          <a:solidFill>
            <a:srgbClr val="A2238E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äsentation1" id="{C76404DA-B8D4-42E8-B5BE-85A69342F230}" vid="{8DFE2433-B5AE-4217-8A83-9027AE89118D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2018-03-04_guideline</Template>
  <TotalTime>0</TotalTime>
  <Words>538</Words>
  <Application>Microsoft Office PowerPoint</Application>
  <PresentationFormat>Breitbild</PresentationFormat>
  <Paragraphs>139</Paragraphs>
  <Slides>21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21</vt:i4>
      </vt:variant>
    </vt:vector>
  </HeadingPairs>
  <TitlesOfParts>
    <vt:vector size="33" baseType="lpstr">
      <vt:lpstr>Microsoft YaHei</vt:lpstr>
      <vt:lpstr>Arial</vt:lpstr>
      <vt:lpstr>Calibri</vt:lpstr>
      <vt:lpstr>Calibri Light</vt:lpstr>
      <vt:lpstr>Mangal</vt:lpstr>
      <vt:lpstr>Times New Roman</vt:lpstr>
      <vt:lpstr>Verdana</vt:lpstr>
      <vt:lpstr>Wingdings</vt:lpstr>
      <vt:lpstr>HEUFT Standard</vt:lpstr>
      <vt:lpstr>HEUFT Beverage</vt:lpstr>
      <vt:lpstr>HEUFT Food</vt:lpstr>
      <vt:lpstr>HEUFT Pharma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Jahnen</dc:creator>
  <cp:lastModifiedBy>HEUFT</cp:lastModifiedBy>
  <cp:revision>323</cp:revision>
  <dcterms:created xsi:type="dcterms:W3CDTF">2018-09-02T13:37:36Z</dcterms:created>
  <dcterms:modified xsi:type="dcterms:W3CDTF">2021-01-28T06:23:43Z</dcterms:modified>
</cp:coreProperties>
</file>