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</p:sldMasterIdLst>
  <p:notesMasterIdLst>
    <p:notesMasterId r:id="rId47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3" r:id="rId43"/>
    <p:sldId id="294" r:id="rId44"/>
    <p:sldId id="295" r:id="rId45"/>
    <p:sldId id="296" r:id="rId4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0" strike="noStrike" spc="-1">
                <a:latin typeface="Arial"/>
              </a:rPr>
              <a:t>Folie mittels Klicken verschieben</a:t>
            </a: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de-DE" sz="2000" b="0" strike="noStrike" spc="-1">
                <a:latin typeface="Arial"/>
              </a:rPr>
              <a:t>Format der Notizen mittels Klicken bearbeiten</a:t>
            </a:r>
          </a:p>
        </p:txBody>
      </p:sp>
      <p:sp>
        <p:nvSpPr>
          <p:cNvPr id="25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de-DE" sz="1400" b="0" strike="noStrike" spc="-1">
                <a:latin typeface="Times New Roman"/>
              </a:rPr>
              <a:t>&lt;Kopfzeile&gt;</a:t>
            </a:r>
          </a:p>
        </p:txBody>
      </p:sp>
      <p:sp>
        <p:nvSpPr>
          <p:cNvPr id="258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de-DE" sz="1400" b="0" strike="noStrike" spc="-1">
                <a:latin typeface="Times New Roman"/>
              </a:rPr>
              <a:t>&lt;Datum/Uhrzeit&gt;</a:t>
            </a:r>
          </a:p>
        </p:txBody>
      </p:sp>
      <p:sp>
        <p:nvSpPr>
          <p:cNvPr id="259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de-DE" sz="1400" b="0" strike="noStrike" spc="-1">
                <a:latin typeface="Times New Roman"/>
              </a:rPr>
              <a:t>&lt;Fußzeile&gt;</a:t>
            </a:r>
          </a:p>
        </p:txBody>
      </p:sp>
      <p:sp>
        <p:nvSpPr>
          <p:cNvPr id="260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84BE2EF1-7DB3-4632-8A71-43BCD95B283E}" type="slidenum">
              <a:rPr lang="de-DE" sz="1400" b="0" strike="noStrike" spc="-1">
                <a:latin typeface="Times New Roman"/>
              </a:rPr>
              <a:t>‹Nr.›</a:t>
            </a:fld>
            <a:endParaRPr lang="de-DE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75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240" cy="35982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de-DE" sz="2000" b="0" strike="noStrike" spc="-1">
              <a:latin typeface="Arial"/>
            </a:endParaRPr>
          </a:p>
        </p:txBody>
      </p:sp>
      <p:sp>
        <p:nvSpPr>
          <p:cNvPr id="751" name="CustomShape 3"/>
          <p:cNvSpPr/>
          <p:nvPr/>
        </p:nvSpPr>
        <p:spPr>
          <a:xfrm>
            <a:off x="3884760" y="8685360"/>
            <a:ext cx="29696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146DE601-2824-4B95-8FEF-77BBF3E346D8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</a:t>
            </a:fld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77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240" cy="42825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2000" b="0" strike="noStrike" spc="-1">
              <a:latin typeface="Arial"/>
            </a:endParaRPr>
          </a:p>
        </p:txBody>
      </p:sp>
      <p:sp>
        <p:nvSpPr>
          <p:cNvPr id="775" name="CustomShape 3"/>
          <p:cNvSpPr/>
          <p:nvPr/>
        </p:nvSpPr>
        <p:spPr>
          <a:xfrm>
            <a:off x="3884760" y="8685360"/>
            <a:ext cx="29696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3454EC00-E36B-47D1-A140-CEBB0FAA425A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38</a:t>
            </a:fld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77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240" cy="35982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de-DE" sz="2000" b="0" strike="noStrike" spc="-1">
              <a:latin typeface="Arial"/>
            </a:endParaRPr>
          </a:p>
        </p:txBody>
      </p:sp>
      <p:sp>
        <p:nvSpPr>
          <p:cNvPr id="778" name="CustomShape 3"/>
          <p:cNvSpPr/>
          <p:nvPr/>
        </p:nvSpPr>
        <p:spPr>
          <a:xfrm>
            <a:off x="3884760" y="8685360"/>
            <a:ext cx="29696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896E9B0D-50E6-4D37-812F-23A78CAC00F3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39</a:t>
            </a:fld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75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240" cy="35982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de-DE" sz="2000" b="0" strike="noStrike" spc="-1">
              <a:latin typeface="Arial"/>
            </a:endParaRPr>
          </a:p>
        </p:txBody>
      </p:sp>
      <p:sp>
        <p:nvSpPr>
          <p:cNvPr id="754" name="CustomShape 3"/>
          <p:cNvSpPr/>
          <p:nvPr/>
        </p:nvSpPr>
        <p:spPr>
          <a:xfrm>
            <a:off x="3884760" y="8685360"/>
            <a:ext cx="29696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A33AA53-99BA-404D-857D-1C78F088D2CE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14</a:t>
            </a:fld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75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240" cy="35982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de-DE" sz="2000" b="0" strike="noStrike" spc="-1">
              <a:latin typeface="Arial"/>
            </a:endParaRPr>
          </a:p>
        </p:txBody>
      </p:sp>
      <p:sp>
        <p:nvSpPr>
          <p:cNvPr id="757" name="CustomShape 3"/>
          <p:cNvSpPr/>
          <p:nvPr/>
        </p:nvSpPr>
        <p:spPr>
          <a:xfrm>
            <a:off x="3884760" y="8685360"/>
            <a:ext cx="29696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47AD9158-FFE5-46B7-A05C-E4DC3E2CA558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17</a:t>
            </a:fld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75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240" cy="35982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de-DE" sz="2000" b="0" strike="noStrike" spc="-1">
              <a:latin typeface="Arial"/>
            </a:endParaRPr>
          </a:p>
        </p:txBody>
      </p:sp>
      <p:sp>
        <p:nvSpPr>
          <p:cNvPr id="760" name="CustomShape 3"/>
          <p:cNvSpPr/>
          <p:nvPr/>
        </p:nvSpPr>
        <p:spPr>
          <a:xfrm>
            <a:off x="3884760" y="8685360"/>
            <a:ext cx="29696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4C9F2724-F26A-4331-A02E-9C0E3325CA29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19</a:t>
            </a:fld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76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240" cy="35982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de-DE" sz="2000" b="0" strike="noStrike" spc="-1">
              <a:latin typeface="Arial"/>
            </a:endParaRPr>
          </a:p>
        </p:txBody>
      </p:sp>
      <p:sp>
        <p:nvSpPr>
          <p:cNvPr id="763" name="CustomShape 3"/>
          <p:cNvSpPr/>
          <p:nvPr/>
        </p:nvSpPr>
        <p:spPr>
          <a:xfrm>
            <a:off x="3884760" y="8685360"/>
            <a:ext cx="29696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E8ADDC13-8097-44EB-AD2D-3ACD75476BE2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28</a:t>
            </a:fld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76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240" cy="35982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de-DE" sz="2000" b="0" strike="noStrike" spc="-1">
              <a:latin typeface="Arial"/>
            </a:endParaRPr>
          </a:p>
        </p:txBody>
      </p:sp>
      <p:sp>
        <p:nvSpPr>
          <p:cNvPr id="766" name="CustomShape 3"/>
          <p:cNvSpPr/>
          <p:nvPr/>
        </p:nvSpPr>
        <p:spPr>
          <a:xfrm>
            <a:off x="3884760" y="8685360"/>
            <a:ext cx="29696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FC703A01-C27B-46E2-A980-1BD96ACB8EE7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29</a:t>
            </a:fld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76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240" cy="35982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de-DE" sz="2000" b="0" strike="noStrike" spc="-1">
              <a:latin typeface="Arial"/>
            </a:endParaRPr>
          </a:p>
        </p:txBody>
      </p:sp>
      <p:sp>
        <p:nvSpPr>
          <p:cNvPr id="769" name="CustomShape 3"/>
          <p:cNvSpPr/>
          <p:nvPr/>
        </p:nvSpPr>
        <p:spPr>
          <a:xfrm>
            <a:off x="3884760" y="8685360"/>
            <a:ext cx="29696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099533FC-C6C6-4693-BCDA-68AE01D49EF9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32</a:t>
            </a:fld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84BE2EF1-7DB3-4632-8A71-43BCD95B283E}" type="slidenum">
              <a:rPr lang="de-DE" sz="1400" b="0" strike="noStrike" spc="-1" smtClean="0">
                <a:latin typeface="Times New Roman"/>
              </a:rPr>
              <a:t>35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37884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77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240" cy="35982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de-DE" sz="2000" b="0" strike="noStrike" spc="-1">
              <a:latin typeface="Arial"/>
            </a:endParaRPr>
          </a:p>
        </p:txBody>
      </p:sp>
      <p:sp>
        <p:nvSpPr>
          <p:cNvPr id="772" name="CustomShape 3"/>
          <p:cNvSpPr/>
          <p:nvPr/>
        </p:nvSpPr>
        <p:spPr>
          <a:xfrm>
            <a:off x="3884760" y="8685360"/>
            <a:ext cx="29696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66EE85E3-C733-41F1-8E21-C5DA34C785B0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37</a:t>
            </a:fld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2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2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6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6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6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6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8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0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1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1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1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3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3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4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5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5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5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5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7"/>
          <p:cNvPicPr/>
          <p:nvPr/>
        </p:nvPicPr>
        <p:blipFill>
          <a:blip r:embed="rId14"/>
          <a:stretch/>
        </p:blipFill>
        <p:spPr>
          <a:xfrm>
            <a:off x="9339480" y="438840"/>
            <a:ext cx="2401920" cy="614160"/>
          </a:xfrm>
          <a:prstGeom prst="rect">
            <a:avLst/>
          </a:prstGeom>
          <a:ln>
            <a:noFill/>
          </a:ln>
        </p:spPr>
      </p:pic>
      <p:sp>
        <p:nvSpPr>
          <p:cNvPr id="6" name="CustomShape 1"/>
          <p:cNvSpPr/>
          <p:nvPr/>
        </p:nvSpPr>
        <p:spPr>
          <a:xfrm>
            <a:off x="9922320" y="6541560"/>
            <a:ext cx="2253960" cy="32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72000" rIns="90000" bIns="72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© HEUFT SYSTEMTECHNIK GMBH</a:t>
            </a:r>
            <a:endParaRPr lang="de-DE" sz="1200" b="0" strike="noStrike" spc="-1">
              <a:latin typeface="Arial"/>
            </a:endParaRPr>
          </a:p>
        </p:txBody>
      </p:sp>
      <p:pic>
        <p:nvPicPr>
          <p:cNvPr id="2" name="Grafik 13"/>
          <p:cNvPicPr/>
          <p:nvPr/>
        </p:nvPicPr>
        <p:blipFill>
          <a:blip r:embed="rId15"/>
          <a:stretch/>
        </p:blipFill>
        <p:spPr>
          <a:xfrm>
            <a:off x="6383880" y="5636520"/>
            <a:ext cx="5806080" cy="1009440"/>
          </a:xfrm>
          <a:prstGeom prst="rect">
            <a:avLst/>
          </a:prstGeom>
          <a:ln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0" strike="noStrike" spc="-1">
                <a:latin typeface="Arial"/>
              </a:rPr>
              <a:t>Format des Titeltextes durch Klicken bearbeiten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fik 7"/>
          <p:cNvPicPr/>
          <p:nvPr/>
        </p:nvPicPr>
        <p:blipFill>
          <a:blip r:embed="rId14"/>
          <a:stretch/>
        </p:blipFill>
        <p:spPr>
          <a:xfrm>
            <a:off x="9339480" y="438840"/>
            <a:ext cx="2401920" cy="614160"/>
          </a:xfrm>
          <a:prstGeom prst="rect">
            <a:avLst/>
          </a:prstGeom>
          <a:ln>
            <a:noFill/>
          </a:ln>
        </p:spPr>
      </p:pic>
      <p:sp>
        <p:nvSpPr>
          <p:cNvPr id="42" name="CustomShape 1"/>
          <p:cNvSpPr/>
          <p:nvPr/>
        </p:nvSpPr>
        <p:spPr>
          <a:xfrm>
            <a:off x="9922320" y="6541560"/>
            <a:ext cx="2253960" cy="32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72000" rIns="90000" bIns="72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© HEUFT SYSTEMTECHNIK GMBH</a:t>
            </a:r>
            <a:endParaRPr lang="de-DE" sz="1200" b="0" strike="noStrike" spc="-1">
              <a:latin typeface="Arial"/>
            </a:endParaRPr>
          </a:p>
        </p:txBody>
      </p:sp>
      <p:pic>
        <p:nvPicPr>
          <p:cNvPr id="43" name="Grafik 13"/>
          <p:cNvPicPr/>
          <p:nvPr/>
        </p:nvPicPr>
        <p:blipFill>
          <a:blip r:embed="rId15"/>
          <a:stretch/>
        </p:blipFill>
        <p:spPr>
          <a:xfrm>
            <a:off x="6383880" y="5636520"/>
            <a:ext cx="5806080" cy="1009440"/>
          </a:xfrm>
          <a:prstGeom prst="rect">
            <a:avLst/>
          </a:prstGeom>
          <a:ln>
            <a:noFill/>
          </a:ln>
        </p:spPr>
      </p:pic>
      <p:sp>
        <p:nvSpPr>
          <p:cNvPr id="44" name="CustomShape 2"/>
          <p:cNvSpPr/>
          <p:nvPr/>
        </p:nvSpPr>
        <p:spPr>
          <a:xfrm>
            <a:off x="0" y="2684880"/>
            <a:ext cx="12189960" cy="14734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</p:sp>
      <p:sp>
        <p:nvSpPr>
          <p:cNvPr id="45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0" strike="noStrike" spc="-1">
                <a:latin typeface="Arial"/>
              </a:rPr>
              <a:t>Format des Titeltextes durch Klicken bearbeiten</a:t>
            </a:r>
          </a:p>
        </p:txBody>
      </p:sp>
      <p:sp>
        <p:nvSpPr>
          <p:cNvPr id="46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rafik 7"/>
          <p:cNvPicPr/>
          <p:nvPr/>
        </p:nvPicPr>
        <p:blipFill>
          <a:blip r:embed="rId14"/>
          <a:stretch/>
        </p:blipFill>
        <p:spPr>
          <a:xfrm>
            <a:off x="9339480" y="438840"/>
            <a:ext cx="2401920" cy="614160"/>
          </a:xfrm>
          <a:prstGeom prst="rect">
            <a:avLst/>
          </a:prstGeom>
          <a:ln>
            <a:noFill/>
          </a:ln>
        </p:spPr>
      </p:pic>
      <p:sp>
        <p:nvSpPr>
          <p:cNvPr id="84" name="CustomShape 1"/>
          <p:cNvSpPr/>
          <p:nvPr/>
        </p:nvSpPr>
        <p:spPr>
          <a:xfrm>
            <a:off x="9922320" y="6541560"/>
            <a:ext cx="2253960" cy="32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72000" rIns="90000" bIns="72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© HEUFT SYSTEMTECHNIK GMBH</a:t>
            </a:r>
            <a:endParaRPr lang="de-DE" sz="1200" b="0" strike="noStrike" spc="-1">
              <a:latin typeface="Arial"/>
            </a:endParaRPr>
          </a:p>
        </p:txBody>
      </p:sp>
      <p:pic>
        <p:nvPicPr>
          <p:cNvPr id="85" name="Grafik 13"/>
          <p:cNvPicPr/>
          <p:nvPr/>
        </p:nvPicPr>
        <p:blipFill>
          <a:blip r:embed="rId15"/>
          <a:stretch/>
        </p:blipFill>
        <p:spPr>
          <a:xfrm>
            <a:off x="6383880" y="5636520"/>
            <a:ext cx="5806080" cy="1009440"/>
          </a:xfrm>
          <a:prstGeom prst="rect">
            <a:avLst/>
          </a:prstGeom>
          <a:ln>
            <a:noFill/>
          </a:ln>
        </p:spPr>
      </p:pic>
      <p:sp>
        <p:nvSpPr>
          <p:cNvPr id="86" name="CustomShape 2"/>
          <p:cNvSpPr/>
          <p:nvPr/>
        </p:nvSpPr>
        <p:spPr>
          <a:xfrm>
            <a:off x="9908280" y="5622840"/>
            <a:ext cx="2281680" cy="123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7" name="CustomShape 3"/>
          <p:cNvSpPr/>
          <p:nvPr/>
        </p:nvSpPr>
        <p:spPr>
          <a:xfrm>
            <a:off x="0" y="5563800"/>
            <a:ext cx="12189960" cy="1305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8" name="CustomShape 4"/>
          <p:cNvSpPr/>
          <p:nvPr/>
        </p:nvSpPr>
        <p:spPr>
          <a:xfrm>
            <a:off x="9922320" y="6548400"/>
            <a:ext cx="2253960" cy="32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72000" rIns="90000" bIns="72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200" b="0" strike="noStrike" spc="-1">
                <a:solidFill>
                  <a:srgbClr val="FFFFFF"/>
                </a:solidFill>
                <a:latin typeface="Calibri"/>
                <a:ea typeface="DejaVu Sans"/>
              </a:rPr>
              <a:t>© HEUFT SYSTEMTECHNIK GMBH</a:t>
            </a:r>
            <a:endParaRPr lang="de-DE" sz="1200" b="0" strike="noStrike" spc="-1">
              <a:latin typeface="Arial"/>
            </a:endParaRPr>
          </a:p>
        </p:txBody>
      </p:sp>
      <p:sp>
        <p:nvSpPr>
          <p:cNvPr id="89" name="PlaceHolder 5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0" strike="noStrike" spc="-1">
                <a:latin typeface="Arial"/>
              </a:rPr>
              <a:t>Format des Titeltextes durch Klicken bearbeiten</a:t>
            </a:r>
          </a:p>
        </p:txBody>
      </p:sp>
      <p:sp>
        <p:nvSpPr>
          <p:cNvPr id="90" name="PlaceHolder 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rafik 7"/>
          <p:cNvPicPr/>
          <p:nvPr/>
        </p:nvPicPr>
        <p:blipFill>
          <a:blip r:embed="rId14"/>
          <a:stretch/>
        </p:blipFill>
        <p:spPr>
          <a:xfrm>
            <a:off x="9339480" y="438840"/>
            <a:ext cx="2401920" cy="614160"/>
          </a:xfrm>
          <a:prstGeom prst="rect">
            <a:avLst/>
          </a:prstGeom>
          <a:ln>
            <a:noFill/>
          </a:ln>
        </p:spPr>
      </p:pic>
      <p:sp>
        <p:nvSpPr>
          <p:cNvPr id="128" name="CustomShape 1"/>
          <p:cNvSpPr/>
          <p:nvPr/>
        </p:nvSpPr>
        <p:spPr>
          <a:xfrm>
            <a:off x="9922320" y="6541560"/>
            <a:ext cx="2253960" cy="32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72000" rIns="90000" bIns="72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© HEUFT SYSTEMTECHNIK GMBH</a:t>
            </a:r>
            <a:endParaRPr lang="de-DE" sz="1200" b="0" strike="noStrike" spc="-1">
              <a:latin typeface="Arial"/>
            </a:endParaRPr>
          </a:p>
        </p:txBody>
      </p:sp>
      <p:pic>
        <p:nvPicPr>
          <p:cNvPr id="129" name="Grafik 13"/>
          <p:cNvPicPr/>
          <p:nvPr/>
        </p:nvPicPr>
        <p:blipFill>
          <a:blip r:embed="rId15"/>
          <a:stretch/>
        </p:blipFill>
        <p:spPr>
          <a:xfrm>
            <a:off x="6383880" y="5636520"/>
            <a:ext cx="5806080" cy="1009440"/>
          </a:xfrm>
          <a:prstGeom prst="rect">
            <a:avLst/>
          </a:prstGeom>
          <a:ln>
            <a:noFill/>
          </a:ln>
        </p:spPr>
      </p:pic>
      <p:sp>
        <p:nvSpPr>
          <p:cNvPr id="130" name="CustomShape 2"/>
          <p:cNvSpPr/>
          <p:nvPr/>
        </p:nvSpPr>
        <p:spPr>
          <a:xfrm>
            <a:off x="0" y="2684880"/>
            <a:ext cx="12189960" cy="14734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/>
        </p:style>
      </p:sp>
      <p:sp>
        <p:nvSpPr>
          <p:cNvPr id="131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0" strike="noStrike" spc="-1">
                <a:latin typeface="Arial"/>
              </a:rPr>
              <a:t>Format des Titeltextes durch Klicken bearbeiten</a:t>
            </a: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rafik 7"/>
          <p:cNvPicPr/>
          <p:nvPr/>
        </p:nvPicPr>
        <p:blipFill>
          <a:blip r:embed="rId14"/>
          <a:stretch/>
        </p:blipFill>
        <p:spPr>
          <a:xfrm>
            <a:off x="9339480" y="438840"/>
            <a:ext cx="2401920" cy="614160"/>
          </a:xfrm>
          <a:prstGeom prst="rect">
            <a:avLst/>
          </a:prstGeom>
          <a:ln>
            <a:noFill/>
          </a:ln>
        </p:spPr>
      </p:pic>
      <p:sp>
        <p:nvSpPr>
          <p:cNvPr id="170" name="CustomShape 1"/>
          <p:cNvSpPr/>
          <p:nvPr/>
        </p:nvSpPr>
        <p:spPr>
          <a:xfrm>
            <a:off x="9922320" y="6541560"/>
            <a:ext cx="2253960" cy="32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72000" rIns="90000" bIns="72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© HEUFT SYSTEMTECHNIK GMBH</a:t>
            </a:r>
            <a:endParaRPr lang="de-DE" sz="1200" b="0" strike="noStrike" spc="-1">
              <a:latin typeface="Arial"/>
            </a:endParaRPr>
          </a:p>
        </p:txBody>
      </p:sp>
      <p:pic>
        <p:nvPicPr>
          <p:cNvPr id="171" name="Grafik 13"/>
          <p:cNvPicPr/>
          <p:nvPr/>
        </p:nvPicPr>
        <p:blipFill>
          <a:blip r:embed="rId15"/>
          <a:stretch/>
        </p:blipFill>
        <p:spPr>
          <a:xfrm>
            <a:off x="6383880" y="5636520"/>
            <a:ext cx="5806080" cy="1009440"/>
          </a:xfrm>
          <a:prstGeom prst="rect">
            <a:avLst/>
          </a:prstGeom>
          <a:ln>
            <a:noFill/>
          </a:ln>
        </p:spPr>
      </p:pic>
      <p:sp>
        <p:nvSpPr>
          <p:cNvPr id="172" name="CustomShape 2"/>
          <p:cNvSpPr/>
          <p:nvPr/>
        </p:nvSpPr>
        <p:spPr>
          <a:xfrm>
            <a:off x="9908280" y="5622840"/>
            <a:ext cx="2281680" cy="123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3" name="CustomShape 3"/>
          <p:cNvSpPr/>
          <p:nvPr/>
        </p:nvSpPr>
        <p:spPr>
          <a:xfrm>
            <a:off x="0" y="6112440"/>
            <a:ext cx="12189960" cy="7570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4" name="CustomShape 4"/>
          <p:cNvSpPr/>
          <p:nvPr/>
        </p:nvSpPr>
        <p:spPr>
          <a:xfrm>
            <a:off x="9922320" y="6548400"/>
            <a:ext cx="2253960" cy="32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72000" rIns="90000" bIns="72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200" b="0" strike="noStrike" spc="-1">
                <a:solidFill>
                  <a:srgbClr val="FFFFFF"/>
                </a:solidFill>
                <a:latin typeface="Calibri"/>
                <a:ea typeface="DejaVu Sans"/>
              </a:rPr>
              <a:t>© HEUFT SYSTEMTECHNIK GMBH</a:t>
            </a:r>
            <a:endParaRPr lang="de-DE" sz="1200" b="0" strike="noStrike" spc="-1">
              <a:latin typeface="Arial"/>
            </a:endParaRPr>
          </a:p>
        </p:txBody>
      </p:sp>
      <p:sp>
        <p:nvSpPr>
          <p:cNvPr id="175" name="PlaceHolder 5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0" strike="noStrike" spc="-1">
                <a:latin typeface="Arial"/>
              </a:rPr>
              <a:t>Format des Titeltextes durch Klicken bearbeiten</a:t>
            </a:r>
          </a:p>
        </p:txBody>
      </p:sp>
      <p:sp>
        <p:nvSpPr>
          <p:cNvPr id="176" name="PlaceHolder 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rafik 7"/>
          <p:cNvPicPr/>
          <p:nvPr/>
        </p:nvPicPr>
        <p:blipFill>
          <a:blip r:embed="rId14"/>
          <a:stretch/>
        </p:blipFill>
        <p:spPr>
          <a:xfrm>
            <a:off x="9339480" y="438840"/>
            <a:ext cx="2401920" cy="614160"/>
          </a:xfrm>
          <a:prstGeom prst="rect">
            <a:avLst/>
          </a:prstGeom>
          <a:ln>
            <a:noFill/>
          </a:ln>
        </p:spPr>
      </p:pic>
      <p:sp>
        <p:nvSpPr>
          <p:cNvPr id="214" name="CustomShape 1"/>
          <p:cNvSpPr/>
          <p:nvPr/>
        </p:nvSpPr>
        <p:spPr>
          <a:xfrm>
            <a:off x="9922320" y="6541560"/>
            <a:ext cx="2253960" cy="326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72000" rIns="90000" bIns="72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© HEUFT SYSTEMTECHNIK GMBH</a:t>
            </a:r>
            <a:endParaRPr lang="de-DE" sz="1200" b="0" strike="noStrike" spc="-1">
              <a:latin typeface="Arial"/>
            </a:endParaRPr>
          </a:p>
        </p:txBody>
      </p:sp>
      <p:pic>
        <p:nvPicPr>
          <p:cNvPr id="215" name="Grafik 13"/>
          <p:cNvPicPr/>
          <p:nvPr/>
        </p:nvPicPr>
        <p:blipFill>
          <a:blip r:embed="rId15"/>
          <a:stretch/>
        </p:blipFill>
        <p:spPr>
          <a:xfrm>
            <a:off x="6383880" y="5636520"/>
            <a:ext cx="5806080" cy="1009440"/>
          </a:xfrm>
          <a:prstGeom prst="rect">
            <a:avLst/>
          </a:prstGeom>
          <a:ln>
            <a:noFill/>
          </a:ln>
        </p:spPr>
      </p:pic>
      <p:sp>
        <p:nvSpPr>
          <p:cNvPr id="216" name="CustomShape 2"/>
          <p:cNvSpPr/>
          <p:nvPr/>
        </p:nvSpPr>
        <p:spPr>
          <a:xfrm>
            <a:off x="0" y="360"/>
            <a:ext cx="3330720" cy="6869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7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de-DE" sz="4400" b="0" strike="noStrike" spc="-1">
                <a:latin typeface="Arial"/>
              </a:rPr>
              <a:t>Format des Titeltextes durch Klicken bearbeiten</a:t>
            </a:r>
          </a:p>
        </p:txBody>
      </p:sp>
      <p:sp>
        <p:nvSpPr>
          <p:cNvPr id="218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13" Type="http://schemas.openxmlformats.org/officeDocument/2006/relationships/image" Target="../media/image83.png"/><Relationship Id="rId3" Type="http://schemas.microsoft.com/office/2007/relationships/media" Target="../media/media2.wmv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11" Type="http://schemas.openxmlformats.org/officeDocument/2006/relationships/image" Target="../media/image82.png"/><Relationship Id="rId5" Type="http://schemas.microsoft.com/office/2007/relationships/media" Target="../media/media3.wmv"/><Relationship Id="rId10" Type="http://schemas.openxmlformats.org/officeDocument/2006/relationships/image" Target="../media/image81.png"/><Relationship Id="rId4" Type="http://schemas.openxmlformats.org/officeDocument/2006/relationships/video" Target="../media/media2.wmv"/><Relationship Id="rId9" Type="http://schemas.openxmlformats.org/officeDocument/2006/relationships/image" Target="../media/image80.png"/><Relationship Id="rId1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.png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rafik 2"/>
          <p:cNvPicPr/>
          <p:nvPr/>
        </p:nvPicPr>
        <p:blipFill>
          <a:blip r:embed="rId2"/>
          <a:stretch/>
        </p:blipFill>
        <p:spPr>
          <a:xfrm>
            <a:off x="-280800" y="0"/>
            <a:ext cx="12703680" cy="7104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CustomShape 1"/>
          <p:cNvSpPr/>
          <p:nvPr/>
        </p:nvSpPr>
        <p:spPr>
          <a:xfrm>
            <a:off x="0" y="6112440"/>
            <a:ext cx="12189960" cy="74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26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HEUFT </a:t>
            </a:r>
            <a:r>
              <a:rPr lang="de-DE" sz="2600" i="1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canLine</a:t>
            </a:r>
            <a:r>
              <a:rPr lang="de-DE" sz="2600" i="1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2600" i="1" strike="noStrike" spc="-1" baseline="30000" dirty="0">
                <a:solidFill>
                  <a:srgbClr val="FFFFFF"/>
                </a:solidFill>
                <a:latin typeface="Verdana"/>
                <a:ea typeface="Verdana"/>
              </a:rPr>
              <a:t>II</a:t>
            </a:r>
            <a:r>
              <a:rPr lang="de-DE" sz="2600" b="1" i="1" strike="noStrike" spc="-1" dirty="0">
                <a:solidFill>
                  <a:srgbClr val="FFFFFF"/>
                </a:solidFill>
                <a:latin typeface="Calibri Light"/>
                <a:ea typeface="Verdana"/>
              </a:rPr>
              <a:t> </a:t>
            </a:r>
            <a:r>
              <a:rPr lang="de-DE" sz="2600" i="1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–</a:t>
            </a:r>
            <a:r>
              <a:rPr lang="de-DE" sz="26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</a:t>
            </a:r>
            <a:r>
              <a:rPr lang="de-DE" sz="26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detecting</a:t>
            </a:r>
            <a:r>
              <a:rPr lang="de-DE" sz="26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</a:t>
            </a:r>
            <a:r>
              <a:rPr lang="de-DE" sz="26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faults</a:t>
            </a:r>
            <a:endParaRPr lang="de-DE" sz="26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3" name="Grafik 4"/>
          <p:cNvPicPr/>
          <p:nvPr/>
        </p:nvPicPr>
        <p:blipFill>
          <a:blip r:embed="rId2"/>
          <a:srcRect l="9897" r="10597"/>
          <a:stretch/>
        </p:blipFill>
        <p:spPr>
          <a:xfrm>
            <a:off x="3421080" y="384840"/>
            <a:ext cx="5347800" cy="5046840"/>
          </a:xfrm>
          <a:prstGeom prst="rect">
            <a:avLst/>
          </a:prstGeom>
          <a:ln>
            <a:noFill/>
          </a:ln>
        </p:spPr>
      </p:pic>
      <p:sp>
        <p:nvSpPr>
          <p:cNvPr id="374" name="CustomShape 3"/>
          <p:cNvSpPr/>
          <p:nvPr/>
        </p:nvSpPr>
        <p:spPr>
          <a:xfrm>
            <a:off x="3324240" y="5433840"/>
            <a:ext cx="18943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Evaluation </a:t>
            </a:r>
            <a:r>
              <a:rPr lang="de-DE" sz="1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picture</a:t>
            </a:r>
            <a:endParaRPr lang="de-DE" sz="1800" b="0" strike="noStrike" spc="-1" dirty="0">
              <a:latin typeface="Arial"/>
            </a:endParaRPr>
          </a:p>
        </p:txBody>
      </p:sp>
      <p:sp>
        <p:nvSpPr>
          <p:cNvPr id="7" name="CustomShape 1"/>
          <p:cNvSpPr/>
          <p:nvPr/>
        </p:nvSpPr>
        <p:spPr>
          <a:xfrm>
            <a:off x="469440" y="384840"/>
            <a:ext cx="1405440" cy="225360"/>
          </a:xfrm>
          <a:prstGeom prst="rect">
            <a:avLst/>
          </a:prstGeom>
          <a:noFill/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288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EMPTY CAN INSPECTION</a:t>
            </a:r>
            <a:endParaRPr lang="de-DE" sz="1000" b="0" strike="noStrike" spc="-1" dirty="0">
              <a:latin typeface="Arial"/>
            </a:endParaRPr>
          </a:p>
        </p:txBody>
      </p:sp>
      <p:cxnSp>
        <p:nvCxnSpPr>
          <p:cNvPr id="8" name="Gerader Verbinder 7"/>
          <p:cNvCxnSpPr/>
          <p:nvPr/>
        </p:nvCxnSpPr>
        <p:spPr>
          <a:xfrm>
            <a:off x="539262" y="610200"/>
            <a:ext cx="124264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CustomShape 1"/>
          <p:cNvSpPr/>
          <p:nvPr/>
        </p:nvSpPr>
        <p:spPr>
          <a:xfrm rot="2700000">
            <a:off x="5911560" y="596016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77" name="CustomShape 3"/>
          <p:cNvSpPr/>
          <p:nvPr/>
        </p:nvSpPr>
        <p:spPr>
          <a:xfrm>
            <a:off x="7970006" y="3065400"/>
            <a:ext cx="4008190" cy="20298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The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evaluation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software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searches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for</a:t>
            </a:r>
            <a:endParaRPr lang="de-DE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structures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on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the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inside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of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the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can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.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Good</a:t>
            </a:r>
            <a:endParaRPr lang="de-DE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structures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are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taught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in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during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endParaRPr lang="de-DE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commissioning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.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Structures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like</a:t>
            </a:r>
            <a:endParaRPr lang="de-DE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dents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are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evaluated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as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faulty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structures</a:t>
            </a:r>
            <a:endParaRPr lang="de-DE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and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marked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in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red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in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the</a:t>
            </a:r>
            <a:endParaRPr lang="de-DE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evaluation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picture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.</a:t>
            </a:r>
            <a:endParaRPr lang="de-DE" sz="1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8" name="Grafik 9"/>
          <p:cNvPicPr/>
          <p:nvPr/>
        </p:nvPicPr>
        <p:blipFill>
          <a:blip r:embed="rId2"/>
          <a:stretch/>
        </p:blipFill>
        <p:spPr>
          <a:xfrm>
            <a:off x="1548720" y="1689120"/>
            <a:ext cx="2503800" cy="3917880"/>
          </a:xfrm>
          <a:prstGeom prst="rect">
            <a:avLst/>
          </a:prstGeom>
          <a:ln>
            <a:noFill/>
          </a:ln>
        </p:spPr>
      </p:pic>
      <p:sp>
        <p:nvSpPr>
          <p:cNvPr id="379" name="CustomShape 4"/>
          <p:cNvSpPr/>
          <p:nvPr/>
        </p:nvSpPr>
        <p:spPr>
          <a:xfrm>
            <a:off x="0" y="6112440"/>
            <a:ext cx="12189960" cy="74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26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HEUFT </a:t>
            </a:r>
            <a:r>
              <a:rPr lang="de-DE" sz="2600" i="1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canLine</a:t>
            </a:r>
            <a:r>
              <a:rPr lang="de-DE" sz="2600" i="1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2600" i="1" strike="noStrike" spc="-1" baseline="30000" dirty="0">
                <a:solidFill>
                  <a:srgbClr val="FFFFFF"/>
                </a:solidFill>
                <a:latin typeface="Verdana"/>
                <a:ea typeface="Verdana"/>
              </a:rPr>
              <a:t>II</a:t>
            </a:r>
            <a:r>
              <a:rPr lang="de-DE" sz="2600" b="1" i="1" strike="noStrike" spc="-1" dirty="0">
                <a:solidFill>
                  <a:srgbClr val="FFFFFF"/>
                </a:solidFill>
                <a:latin typeface="Calibri Light"/>
                <a:ea typeface="Verdana"/>
              </a:rPr>
              <a:t> </a:t>
            </a:r>
            <a:r>
              <a:rPr lang="de-DE" sz="2600" i="1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–</a:t>
            </a:r>
            <a:r>
              <a:rPr lang="de-DE" sz="26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</a:t>
            </a:r>
            <a:r>
              <a:rPr lang="de-DE" sz="26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detecting</a:t>
            </a:r>
            <a:r>
              <a:rPr lang="de-DE" sz="26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</a:t>
            </a:r>
            <a:r>
              <a:rPr lang="de-DE" sz="26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deformations</a:t>
            </a:r>
            <a:endParaRPr lang="de-DE" sz="26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0" name="Grafik 3"/>
          <p:cNvPicPr/>
          <p:nvPr/>
        </p:nvPicPr>
        <p:blipFill>
          <a:blip r:embed="rId3"/>
          <a:stretch/>
        </p:blipFill>
        <p:spPr>
          <a:xfrm>
            <a:off x="4681800" y="612360"/>
            <a:ext cx="2785320" cy="2280240"/>
          </a:xfrm>
          <a:prstGeom prst="rect">
            <a:avLst/>
          </a:prstGeom>
          <a:ln>
            <a:noFill/>
          </a:ln>
        </p:spPr>
      </p:pic>
      <p:pic>
        <p:nvPicPr>
          <p:cNvPr id="381" name="Grafik 4"/>
          <p:cNvPicPr/>
          <p:nvPr/>
        </p:nvPicPr>
        <p:blipFill>
          <a:blip r:embed="rId4"/>
          <a:stretch/>
        </p:blipFill>
        <p:spPr>
          <a:xfrm>
            <a:off x="4681800" y="3065400"/>
            <a:ext cx="2785320" cy="2280240"/>
          </a:xfrm>
          <a:prstGeom prst="rect">
            <a:avLst/>
          </a:prstGeom>
          <a:ln>
            <a:noFill/>
          </a:ln>
        </p:spPr>
      </p:pic>
      <p:sp>
        <p:nvSpPr>
          <p:cNvPr id="382" name="CustomShape 5"/>
          <p:cNvSpPr/>
          <p:nvPr/>
        </p:nvSpPr>
        <p:spPr>
          <a:xfrm>
            <a:off x="4589640" y="5357520"/>
            <a:ext cx="18943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Evaluation </a:t>
            </a:r>
            <a:r>
              <a:rPr lang="de-DE" sz="18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picture</a:t>
            </a:r>
            <a:endParaRPr lang="de-DE" sz="1800" b="0" strike="noStrike" spc="-1" dirty="0">
              <a:latin typeface="Arial"/>
            </a:endParaRPr>
          </a:p>
        </p:txBody>
      </p:sp>
      <p:sp>
        <p:nvSpPr>
          <p:cNvPr id="11" name="CustomShape 1"/>
          <p:cNvSpPr/>
          <p:nvPr/>
        </p:nvSpPr>
        <p:spPr>
          <a:xfrm>
            <a:off x="469440" y="384840"/>
            <a:ext cx="1405440" cy="225360"/>
          </a:xfrm>
          <a:prstGeom prst="rect">
            <a:avLst/>
          </a:prstGeom>
          <a:noFill/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288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EMPTY CAN INSPECTION</a:t>
            </a:r>
            <a:endParaRPr lang="de-DE" sz="1000" b="0" strike="noStrike" spc="-1" dirty="0">
              <a:latin typeface="Arial"/>
            </a:endParaRPr>
          </a:p>
        </p:txBody>
      </p:sp>
      <p:cxnSp>
        <p:nvCxnSpPr>
          <p:cNvPr id="12" name="Gerader Verbinder 11"/>
          <p:cNvCxnSpPr/>
          <p:nvPr/>
        </p:nvCxnSpPr>
        <p:spPr>
          <a:xfrm>
            <a:off x="539262" y="610200"/>
            <a:ext cx="124264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CustomShape 1"/>
          <p:cNvSpPr/>
          <p:nvPr/>
        </p:nvSpPr>
        <p:spPr>
          <a:xfrm rot="2700000">
            <a:off x="5911560" y="596016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85" name="Grafik 11"/>
          <p:cNvPicPr/>
          <p:nvPr/>
        </p:nvPicPr>
        <p:blipFill>
          <a:blip r:embed="rId2"/>
          <a:stretch/>
        </p:blipFill>
        <p:spPr>
          <a:xfrm>
            <a:off x="1548720" y="3102840"/>
            <a:ext cx="2503800" cy="2503800"/>
          </a:xfrm>
          <a:prstGeom prst="rect">
            <a:avLst/>
          </a:prstGeom>
          <a:ln>
            <a:noFill/>
          </a:ln>
        </p:spPr>
      </p:pic>
      <p:sp>
        <p:nvSpPr>
          <p:cNvPr id="386" name="CustomShape 3"/>
          <p:cNvSpPr/>
          <p:nvPr/>
        </p:nvSpPr>
        <p:spPr>
          <a:xfrm>
            <a:off x="7561080" y="3002040"/>
            <a:ext cx="4740698" cy="258386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The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software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searches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for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objects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in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can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using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evaluation</a:t>
            </a:r>
            <a:r>
              <a:rPr lang="de-DE" sz="1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Objects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representing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foreign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objects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are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marked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in red.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In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example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on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left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evaluation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diagram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shows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that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software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distinguishes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between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real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foreign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objects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(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red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)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and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reflections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of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dirt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in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can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sidewall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(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green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).</a:t>
            </a:r>
            <a:endParaRPr lang="de-DE" sz="1800" b="0" strike="noStrike" spc="-1" dirty="0">
              <a:latin typeface="Arial"/>
            </a:endParaRPr>
          </a:p>
        </p:txBody>
      </p:sp>
      <p:sp>
        <p:nvSpPr>
          <p:cNvPr id="387" name="CustomShape 4"/>
          <p:cNvSpPr/>
          <p:nvPr/>
        </p:nvSpPr>
        <p:spPr>
          <a:xfrm>
            <a:off x="0" y="6112440"/>
            <a:ext cx="12189960" cy="74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26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HEUFT </a:t>
            </a:r>
            <a:r>
              <a:rPr lang="de-DE" sz="2600" i="1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canLine</a:t>
            </a:r>
            <a:r>
              <a:rPr lang="de-DE" sz="2600" i="1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2600" i="1" strike="noStrike" spc="-1" baseline="30000" dirty="0">
                <a:solidFill>
                  <a:srgbClr val="FFFFFF"/>
                </a:solidFill>
                <a:latin typeface="Verdana"/>
                <a:ea typeface="Verdana"/>
              </a:rPr>
              <a:t>II</a:t>
            </a:r>
            <a:r>
              <a:rPr lang="de-DE" sz="2600" b="1" i="1" strike="noStrike" spc="-1" dirty="0">
                <a:solidFill>
                  <a:srgbClr val="FFFFFF"/>
                </a:solidFill>
                <a:latin typeface="Calibri Light"/>
                <a:ea typeface="Verdana"/>
              </a:rPr>
              <a:t> </a:t>
            </a:r>
            <a:r>
              <a:rPr lang="de-DE" sz="2600" i="1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–</a:t>
            </a:r>
            <a:r>
              <a:rPr lang="de-DE" sz="26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</a:t>
            </a:r>
            <a:r>
              <a:rPr lang="de-DE" sz="26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detecting</a:t>
            </a:r>
            <a:r>
              <a:rPr lang="de-DE" sz="26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</a:t>
            </a:r>
            <a:r>
              <a:rPr lang="de-DE" sz="26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dirt</a:t>
            </a:r>
            <a:r>
              <a:rPr lang="de-DE" sz="26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</a:t>
            </a:r>
            <a:r>
              <a:rPr lang="de-DE" sz="26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and</a:t>
            </a:r>
            <a:r>
              <a:rPr lang="de-DE" sz="26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</a:t>
            </a:r>
            <a:r>
              <a:rPr lang="de-DE" sz="26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foreign</a:t>
            </a:r>
            <a:r>
              <a:rPr lang="de-DE" sz="26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</a:t>
            </a:r>
            <a:r>
              <a:rPr lang="de-DE" sz="26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objects</a:t>
            </a:r>
            <a:endParaRPr lang="de-DE" sz="26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8" name="Grafik 21"/>
          <p:cNvPicPr/>
          <p:nvPr/>
        </p:nvPicPr>
        <p:blipFill>
          <a:blip r:embed="rId3"/>
          <a:stretch/>
        </p:blipFill>
        <p:spPr>
          <a:xfrm>
            <a:off x="4681800" y="621000"/>
            <a:ext cx="2785320" cy="2280240"/>
          </a:xfrm>
          <a:prstGeom prst="rect">
            <a:avLst/>
          </a:prstGeom>
          <a:ln>
            <a:noFill/>
          </a:ln>
        </p:spPr>
      </p:pic>
      <p:pic>
        <p:nvPicPr>
          <p:cNvPr id="389" name="Grafik 23"/>
          <p:cNvPicPr/>
          <p:nvPr/>
        </p:nvPicPr>
        <p:blipFill>
          <a:blip r:embed="rId4"/>
          <a:stretch/>
        </p:blipFill>
        <p:spPr>
          <a:xfrm>
            <a:off x="4681800" y="3065400"/>
            <a:ext cx="2785320" cy="2280240"/>
          </a:xfrm>
          <a:prstGeom prst="rect">
            <a:avLst/>
          </a:prstGeom>
          <a:ln>
            <a:noFill/>
          </a:ln>
        </p:spPr>
      </p:pic>
      <p:sp>
        <p:nvSpPr>
          <p:cNvPr id="390" name="CustomShape 5"/>
          <p:cNvSpPr/>
          <p:nvPr/>
        </p:nvSpPr>
        <p:spPr>
          <a:xfrm>
            <a:off x="4589640" y="5357520"/>
            <a:ext cx="18943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Evaluation picture</a:t>
            </a:r>
            <a:endParaRPr lang="de-DE" sz="1800" b="0" strike="noStrike" spc="-1">
              <a:latin typeface="Arial"/>
            </a:endParaRPr>
          </a:p>
        </p:txBody>
      </p:sp>
      <p:pic>
        <p:nvPicPr>
          <p:cNvPr id="391" name="Grafik 25"/>
          <p:cNvPicPr/>
          <p:nvPr/>
        </p:nvPicPr>
        <p:blipFill>
          <a:blip r:embed="rId5"/>
          <a:stretch/>
        </p:blipFill>
        <p:spPr>
          <a:xfrm>
            <a:off x="8928360" y="1520640"/>
            <a:ext cx="2651760" cy="959760"/>
          </a:xfrm>
          <a:prstGeom prst="rect">
            <a:avLst/>
          </a:prstGeom>
          <a:ln>
            <a:noFill/>
          </a:ln>
        </p:spPr>
      </p:pic>
      <p:sp>
        <p:nvSpPr>
          <p:cNvPr id="392" name="CustomShape 6"/>
          <p:cNvSpPr/>
          <p:nvPr/>
        </p:nvSpPr>
        <p:spPr>
          <a:xfrm>
            <a:off x="8850960" y="2502000"/>
            <a:ext cx="159984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1" strike="noStrike" spc="-1">
                <a:solidFill>
                  <a:srgbClr val="000000"/>
                </a:solidFill>
                <a:latin typeface="Calibri"/>
                <a:ea typeface="DejaVu Sans"/>
              </a:rPr>
              <a:t>Evaluation diagram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13" name="CustomShape 1"/>
          <p:cNvSpPr/>
          <p:nvPr/>
        </p:nvSpPr>
        <p:spPr>
          <a:xfrm>
            <a:off x="469440" y="384840"/>
            <a:ext cx="1405440" cy="225360"/>
          </a:xfrm>
          <a:prstGeom prst="rect">
            <a:avLst/>
          </a:prstGeom>
          <a:noFill/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288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EMPTY CAN INSPECTION</a:t>
            </a:r>
            <a:endParaRPr lang="de-DE" sz="1000" b="0" strike="noStrike" spc="-1" dirty="0">
              <a:latin typeface="Arial"/>
            </a:endParaRPr>
          </a:p>
        </p:txBody>
      </p:sp>
      <p:cxnSp>
        <p:nvCxnSpPr>
          <p:cNvPr id="14" name="Gerader Verbinder 13"/>
          <p:cNvCxnSpPr/>
          <p:nvPr/>
        </p:nvCxnSpPr>
        <p:spPr>
          <a:xfrm>
            <a:off x="539262" y="610200"/>
            <a:ext cx="124264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CustomShape 1"/>
          <p:cNvSpPr/>
          <p:nvPr/>
        </p:nvSpPr>
        <p:spPr>
          <a:xfrm rot="2700000">
            <a:off x="5911560" y="596016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95" name="Grafik 7"/>
          <p:cNvPicPr/>
          <p:nvPr/>
        </p:nvPicPr>
        <p:blipFill>
          <a:blip r:embed="rId2"/>
          <a:stretch/>
        </p:blipFill>
        <p:spPr>
          <a:xfrm>
            <a:off x="1376280" y="3192120"/>
            <a:ext cx="2520720" cy="2520720"/>
          </a:xfrm>
          <a:prstGeom prst="rect">
            <a:avLst/>
          </a:prstGeom>
          <a:ln>
            <a:noFill/>
          </a:ln>
        </p:spPr>
      </p:pic>
      <p:sp>
        <p:nvSpPr>
          <p:cNvPr id="396" name="CustomShape 3"/>
          <p:cNvSpPr/>
          <p:nvPr/>
        </p:nvSpPr>
        <p:spPr>
          <a:xfrm>
            <a:off x="469440" y="947520"/>
            <a:ext cx="4210200" cy="255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The evaluation software scans the circular structure of the flange to find deviations. 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They are market with a red arrow if the deviations exceed a threshold.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Additionally the ovality of the flange is 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checked. The can is detected as faulty if it deviates too much from the average and exceeds a threshold.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397" name="CustomShape 4"/>
          <p:cNvSpPr/>
          <p:nvPr/>
        </p:nvSpPr>
        <p:spPr>
          <a:xfrm>
            <a:off x="0" y="6112440"/>
            <a:ext cx="12189960" cy="74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26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HEUFT </a:t>
            </a:r>
            <a:r>
              <a:rPr lang="de-DE" sz="2600" i="1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canLine</a:t>
            </a:r>
            <a:r>
              <a:rPr lang="de-DE" sz="2600" i="1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2600" i="1" strike="noStrike" spc="-1" baseline="30000" dirty="0">
                <a:solidFill>
                  <a:srgbClr val="FFFFFF"/>
                </a:solidFill>
                <a:latin typeface="Verdana"/>
                <a:ea typeface="Verdana"/>
              </a:rPr>
              <a:t>II</a:t>
            </a:r>
            <a:r>
              <a:rPr lang="de-DE" sz="2600" b="1" i="1" strike="noStrike" spc="-1" dirty="0">
                <a:solidFill>
                  <a:srgbClr val="FFFFFF"/>
                </a:solidFill>
                <a:latin typeface="Calibri Light"/>
                <a:ea typeface="Verdana"/>
              </a:rPr>
              <a:t> </a:t>
            </a:r>
            <a:r>
              <a:rPr lang="de-DE" sz="2600" i="1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–</a:t>
            </a:r>
            <a:r>
              <a:rPr lang="de-DE" sz="26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</a:t>
            </a:r>
            <a:r>
              <a:rPr lang="de-DE" sz="26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checking</a:t>
            </a:r>
            <a:r>
              <a:rPr lang="de-DE" sz="26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</a:t>
            </a:r>
            <a:r>
              <a:rPr lang="de-DE" sz="26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the</a:t>
            </a:r>
            <a:r>
              <a:rPr lang="de-DE" sz="26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</a:t>
            </a:r>
            <a:r>
              <a:rPr lang="de-DE" sz="26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flange</a:t>
            </a:r>
            <a:endParaRPr lang="de-DE" sz="26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8" name="Grafik 19"/>
          <p:cNvPicPr/>
          <p:nvPr/>
        </p:nvPicPr>
        <p:blipFill>
          <a:blip r:embed="rId3"/>
          <a:stretch/>
        </p:blipFill>
        <p:spPr>
          <a:xfrm>
            <a:off x="8096040" y="3044520"/>
            <a:ext cx="2785320" cy="2280240"/>
          </a:xfrm>
          <a:prstGeom prst="rect">
            <a:avLst/>
          </a:prstGeom>
          <a:ln>
            <a:noFill/>
          </a:ln>
        </p:spPr>
      </p:pic>
      <p:pic>
        <p:nvPicPr>
          <p:cNvPr id="399" name="Grafik 21"/>
          <p:cNvPicPr/>
          <p:nvPr/>
        </p:nvPicPr>
        <p:blipFill>
          <a:blip r:embed="rId4"/>
          <a:stretch/>
        </p:blipFill>
        <p:spPr>
          <a:xfrm>
            <a:off x="4681800" y="3048120"/>
            <a:ext cx="2785320" cy="2280240"/>
          </a:xfrm>
          <a:prstGeom prst="rect">
            <a:avLst/>
          </a:prstGeom>
          <a:ln>
            <a:noFill/>
          </a:ln>
        </p:spPr>
      </p:pic>
      <p:sp>
        <p:nvSpPr>
          <p:cNvPr id="400" name="CustomShape 5"/>
          <p:cNvSpPr/>
          <p:nvPr/>
        </p:nvSpPr>
        <p:spPr>
          <a:xfrm>
            <a:off x="4589640" y="5357520"/>
            <a:ext cx="18943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Evaluation picture</a:t>
            </a:r>
            <a:endParaRPr lang="de-DE" sz="1800" b="0" strike="noStrike" spc="-1">
              <a:latin typeface="Arial"/>
            </a:endParaRPr>
          </a:p>
        </p:txBody>
      </p:sp>
      <p:pic>
        <p:nvPicPr>
          <p:cNvPr id="401" name="Grafik 27"/>
          <p:cNvPicPr/>
          <p:nvPr/>
        </p:nvPicPr>
        <p:blipFill>
          <a:blip r:embed="rId5"/>
          <a:stretch/>
        </p:blipFill>
        <p:spPr>
          <a:xfrm>
            <a:off x="4607640" y="544320"/>
            <a:ext cx="2920680" cy="2116440"/>
          </a:xfrm>
          <a:prstGeom prst="rect">
            <a:avLst/>
          </a:prstGeom>
          <a:ln>
            <a:noFill/>
          </a:ln>
        </p:spPr>
      </p:pic>
      <p:sp>
        <p:nvSpPr>
          <p:cNvPr id="402" name="CustomShape 6"/>
          <p:cNvSpPr/>
          <p:nvPr/>
        </p:nvSpPr>
        <p:spPr>
          <a:xfrm>
            <a:off x="7996680" y="2594160"/>
            <a:ext cx="199764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Evaluation diagram</a:t>
            </a:r>
            <a:endParaRPr lang="de-DE" sz="1800" b="0" strike="noStrike" spc="-1">
              <a:latin typeface="Arial"/>
            </a:endParaRPr>
          </a:p>
        </p:txBody>
      </p:sp>
      <p:pic>
        <p:nvPicPr>
          <p:cNvPr id="403" name="Grafik 30"/>
          <p:cNvPicPr/>
          <p:nvPr/>
        </p:nvPicPr>
        <p:blipFill>
          <a:blip r:embed="rId6"/>
          <a:stretch/>
        </p:blipFill>
        <p:spPr>
          <a:xfrm>
            <a:off x="8038800" y="1573560"/>
            <a:ext cx="2903400" cy="1050840"/>
          </a:xfrm>
          <a:prstGeom prst="rect">
            <a:avLst/>
          </a:prstGeom>
          <a:ln>
            <a:noFill/>
          </a:ln>
        </p:spPr>
      </p:pic>
      <p:sp>
        <p:nvSpPr>
          <p:cNvPr id="404" name="CustomShape 7"/>
          <p:cNvSpPr/>
          <p:nvPr/>
        </p:nvSpPr>
        <p:spPr>
          <a:xfrm>
            <a:off x="4601160" y="2594160"/>
            <a:ext cx="199764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Evaluation diagram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405" name="CustomShape 8"/>
          <p:cNvSpPr/>
          <p:nvPr/>
        </p:nvSpPr>
        <p:spPr>
          <a:xfrm>
            <a:off x="8013960" y="5348160"/>
            <a:ext cx="18943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Evaluation picture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16" name="CustomShape 1"/>
          <p:cNvSpPr/>
          <p:nvPr/>
        </p:nvSpPr>
        <p:spPr>
          <a:xfrm>
            <a:off x="469440" y="384840"/>
            <a:ext cx="1405440" cy="225360"/>
          </a:xfrm>
          <a:prstGeom prst="rect">
            <a:avLst/>
          </a:prstGeom>
          <a:noFill/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288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EMPTY CAN INSPECTION</a:t>
            </a:r>
            <a:endParaRPr lang="de-DE" sz="1000" b="0" strike="noStrike" spc="-1" dirty="0">
              <a:latin typeface="Arial"/>
            </a:endParaRPr>
          </a:p>
        </p:txBody>
      </p:sp>
      <p:cxnSp>
        <p:nvCxnSpPr>
          <p:cNvPr id="17" name="Gerader Verbinder 16"/>
          <p:cNvCxnSpPr/>
          <p:nvPr/>
        </p:nvCxnSpPr>
        <p:spPr>
          <a:xfrm>
            <a:off x="539262" y="610200"/>
            <a:ext cx="124264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CustomShape 1"/>
          <p:cNvSpPr/>
          <p:nvPr/>
        </p:nvSpPr>
        <p:spPr>
          <a:xfrm>
            <a:off x="0" y="997200"/>
            <a:ext cx="3330720" cy="486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45000" rIns="180000" bIns="36000" anchor="ctr" anchorCtr="1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27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Detection</a:t>
            </a:r>
            <a:r>
              <a:rPr lang="de-DE" sz="27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      </a:t>
            </a:r>
            <a:r>
              <a:rPr lang="de-DE" sz="27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accuracy</a:t>
            </a:r>
            <a:endParaRPr lang="de-DE" sz="27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7" name="CustomShape 2"/>
          <p:cNvSpPr/>
          <p:nvPr/>
        </p:nvSpPr>
        <p:spPr>
          <a:xfrm rot="2700000">
            <a:off x="3187440" y="328032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8" name="CustomShape 3"/>
          <p:cNvSpPr/>
          <p:nvPr/>
        </p:nvSpPr>
        <p:spPr>
          <a:xfrm>
            <a:off x="4408920" y="2325960"/>
            <a:ext cx="3780360" cy="36396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Ovality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409" name="CustomShape 4"/>
          <p:cNvSpPr/>
          <p:nvPr/>
        </p:nvSpPr>
        <p:spPr>
          <a:xfrm>
            <a:off x="4408920" y="2773440"/>
            <a:ext cx="3780360" cy="36396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Faults in the flange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410" name="CustomShape 5"/>
          <p:cNvSpPr/>
          <p:nvPr/>
        </p:nvSpPr>
        <p:spPr>
          <a:xfrm>
            <a:off x="4408920" y="3221280"/>
            <a:ext cx="3780360" cy="36396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Faults on the base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411" name="CustomShape 6"/>
          <p:cNvSpPr/>
          <p:nvPr/>
        </p:nvSpPr>
        <p:spPr>
          <a:xfrm>
            <a:off x="4408920" y="3669120"/>
            <a:ext cx="3780360" cy="36396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Dents in the sidewall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412" name="CustomShape 7"/>
          <p:cNvSpPr/>
          <p:nvPr/>
        </p:nvSpPr>
        <p:spPr>
          <a:xfrm>
            <a:off x="4408920" y="4126320"/>
            <a:ext cx="3780360" cy="36396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Dirt on the inner sidewall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413" name="CustomShape 8"/>
          <p:cNvSpPr/>
          <p:nvPr/>
        </p:nvSpPr>
        <p:spPr>
          <a:xfrm>
            <a:off x="8222400" y="2325960"/>
            <a:ext cx="1967040" cy="363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+/- 1 mm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414" name="CustomShape 9"/>
          <p:cNvSpPr/>
          <p:nvPr/>
        </p:nvSpPr>
        <p:spPr>
          <a:xfrm>
            <a:off x="8222400" y="2775240"/>
            <a:ext cx="1967040" cy="363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1 x 1 mm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415" name="CustomShape 10"/>
          <p:cNvSpPr/>
          <p:nvPr/>
        </p:nvSpPr>
        <p:spPr>
          <a:xfrm>
            <a:off x="8222400" y="3221280"/>
            <a:ext cx="1967040" cy="363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2 x 2 mm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416" name="CustomShape 11"/>
          <p:cNvSpPr/>
          <p:nvPr/>
        </p:nvSpPr>
        <p:spPr>
          <a:xfrm>
            <a:off x="8222400" y="3669120"/>
            <a:ext cx="1967040" cy="363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app. 3 mm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417" name="CustomShape 12"/>
          <p:cNvSpPr/>
          <p:nvPr/>
        </p:nvSpPr>
        <p:spPr>
          <a:xfrm>
            <a:off x="8222400" y="4128120"/>
            <a:ext cx="1967040" cy="363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app. 2 x 2 x 2 mm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418" name="CustomShape 13"/>
          <p:cNvSpPr/>
          <p:nvPr/>
        </p:nvSpPr>
        <p:spPr>
          <a:xfrm>
            <a:off x="4408920" y="1715400"/>
            <a:ext cx="3780360" cy="51624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800" b="1" strike="noStrike" spc="-1">
                <a:solidFill>
                  <a:srgbClr val="FFFFFF"/>
                </a:solidFill>
                <a:latin typeface="Calibri"/>
                <a:ea typeface="DejaVu Sans"/>
              </a:rPr>
              <a:t>Detection of</a:t>
            </a:r>
            <a:endParaRPr lang="de-DE" sz="2800" b="0" strike="noStrike" spc="-1">
              <a:latin typeface="Arial"/>
            </a:endParaRPr>
          </a:p>
        </p:txBody>
      </p:sp>
      <p:sp>
        <p:nvSpPr>
          <p:cNvPr id="419" name="CustomShape 14"/>
          <p:cNvSpPr/>
          <p:nvPr/>
        </p:nvSpPr>
        <p:spPr>
          <a:xfrm>
            <a:off x="4408920" y="4584960"/>
            <a:ext cx="5780880" cy="36396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False rejection rate &lt; 0.05 %</a:t>
            </a:r>
            <a:endParaRPr lang="de-DE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CustomShape 1"/>
          <p:cNvSpPr/>
          <p:nvPr/>
        </p:nvSpPr>
        <p:spPr>
          <a:xfrm rot="2700000">
            <a:off x="5911560" y="596016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2" name="CustomShape 3"/>
          <p:cNvSpPr/>
          <p:nvPr/>
        </p:nvSpPr>
        <p:spPr>
          <a:xfrm>
            <a:off x="0" y="6112440"/>
            <a:ext cx="12189960" cy="74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26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Dividing</a:t>
            </a:r>
            <a:r>
              <a:rPr lang="de-DE" sz="26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26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the</a:t>
            </a:r>
            <a:r>
              <a:rPr lang="de-DE" sz="26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26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can</a:t>
            </a:r>
            <a:r>
              <a:rPr lang="de-DE" sz="26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26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into</a:t>
            </a:r>
            <a:r>
              <a:rPr lang="de-DE" sz="26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different </a:t>
            </a:r>
            <a:r>
              <a:rPr lang="de-DE" sz="26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areas</a:t>
            </a:r>
            <a:endParaRPr lang="de-DE" sz="26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3" name="CustomShape 4"/>
          <p:cNvSpPr/>
          <p:nvPr/>
        </p:nvSpPr>
        <p:spPr>
          <a:xfrm>
            <a:off x="4587480" y="5357520"/>
            <a:ext cx="138960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1" strike="noStrike" spc="-1">
                <a:solidFill>
                  <a:srgbClr val="000000"/>
                </a:solidFill>
                <a:latin typeface="Calibri"/>
                <a:ea typeface="DejaVu Sans"/>
              </a:rPr>
              <a:t>Inspection areas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424" name="CustomShape 5"/>
          <p:cNvSpPr/>
          <p:nvPr/>
        </p:nvSpPr>
        <p:spPr>
          <a:xfrm>
            <a:off x="8013240" y="5348160"/>
            <a:ext cx="177084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1" strike="noStrike" spc="-1">
                <a:solidFill>
                  <a:srgbClr val="000000"/>
                </a:solidFill>
                <a:latin typeface="Calibri"/>
                <a:ea typeface="DejaVu Sans"/>
              </a:rPr>
              <a:t>Original device image</a:t>
            </a:r>
            <a:endParaRPr lang="de-DE" sz="1400" b="0" strike="noStrike" spc="-1">
              <a:latin typeface="Arial"/>
            </a:endParaRPr>
          </a:p>
        </p:txBody>
      </p:sp>
      <p:pic>
        <p:nvPicPr>
          <p:cNvPr id="425" name="Grafik 17"/>
          <p:cNvPicPr/>
          <p:nvPr/>
        </p:nvPicPr>
        <p:blipFill>
          <a:blip r:embed="rId2"/>
          <a:stretch/>
        </p:blipFill>
        <p:spPr>
          <a:xfrm>
            <a:off x="4681800" y="3053520"/>
            <a:ext cx="2785320" cy="2280240"/>
          </a:xfrm>
          <a:prstGeom prst="rect">
            <a:avLst/>
          </a:prstGeom>
          <a:ln>
            <a:noFill/>
          </a:ln>
        </p:spPr>
      </p:pic>
      <p:pic>
        <p:nvPicPr>
          <p:cNvPr id="426" name="Grafik 18"/>
          <p:cNvPicPr/>
          <p:nvPr/>
        </p:nvPicPr>
        <p:blipFill>
          <a:blip r:embed="rId3"/>
          <a:stretch/>
        </p:blipFill>
        <p:spPr>
          <a:xfrm>
            <a:off x="8096040" y="3044520"/>
            <a:ext cx="2785320" cy="2280240"/>
          </a:xfrm>
          <a:prstGeom prst="rect">
            <a:avLst/>
          </a:prstGeom>
          <a:ln>
            <a:noFill/>
          </a:ln>
        </p:spPr>
      </p:pic>
      <p:sp>
        <p:nvSpPr>
          <p:cNvPr id="427" name="CustomShape 6"/>
          <p:cNvSpPr/>
          <p:nvPr/>
        </p:nvSpPr>
        <p:spPr>
          <a:xfrm>
            <a:off x="4688640" y="2112480"/>
            <a:ext cx="226440" cy="226440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</p:sp>
      <p:sp>
        <p:nvSpPr>
          <p:cNvPr id="428" name="CustomShape 7"/>
          <p:cNvSpPr/>
          <p:nvPr/>
        </p:nvSpPr>
        <p:spPr>
          <a:xfrm>
            <a:off x="4681800" y="2491920"/>
            <a:ext cx="226440" cy="22644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</p:sp>
      <p:sp>
        <p:nvSpPr>
          <p:cNvPr id="429" name="CustomShape 8"/>
          <p:cNvSpPr/>
          <p:nvPr/>
        </p:nvSpPr>
        <p:spPr>
          <a:xfrm>
            <a:off x="4688640" y="1736640"/>
            <a:ext cx="226440" cy="2264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</p:sp>
      <p:sp>
        <p:nvSpPr>
          <p:cNvPr id="430" name="CustomShape 9"/>
          <p:cNvSpPr/>
          <p:nvPr/>
        </p:nvSpPr>
        <p:spPr>
          <a:xfrm>
            <a:off x="4688640" y="1360800"/>
            <a:ext cx="226440" cy="2264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/>
        </p:style>
      </p:sp>
      <p:sp>
        <p:nvSpPr>
          <p:cNvPr id="431" name="CustomShape 10"/>
          <p:cNvSpPr/>
          <p:nvPr/>
        </p:nvSpPr>
        <p:spPr>
          <a:xfrm>
            <a:off x="5089320" y="1355760"/>
            <a:ext cx="81360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A: flange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432" name="CustomShape 11"/>
          <p:cNvSpPr/>
          <p:nvPr/>
        </p:nvSpPr>
        <p:spPr>
          <a:xfrm>
            <a:off x="5088960" y="1755720"/>
            <a:ext cx="99972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B: shoulder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433" name="CustomShape 12"/>
          <p:cNvSpPr/>
          <p:nvPr/>
        </p:nvSpPr>
        <p:spPr>
          <a:xfrm>
            <a:off x="5087160" y="2123640"/>
            <a:ext cx="94608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C: sidewall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434" name="CustomShape 13"/>
          <p:cNvSpPr/>
          <p:nvPr/>
        </p:nvSpPr>
        <p:spPr>
          <a:xfrm>
            <a:off x="5085720" y="2510640"/>
            <a:ext cx="71316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D: base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435" name="CustomShape 14"/>
          <p:cNvSpPr/>
          <p:nvPr/>
        </p:nvSpPr>
        <p:spPr>
          <a:xfrm>
            <a:off x="4584960" y="947520"/>
            <a:ext cx="94608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1" strike="noStrike" spc="-1">
                <a:solidFill>
                  <a:srgbClr val="000000"/>
                </a:solidFill>
                <a:latin typeface="Calibri"/>
                <a:ea typeface="DejaVu Sans"/>
              </a:rPr>
              <a:t>Can areas:</a:t>
            </a:r>
            <a:endParaRPr lang="de-DE" sz="1400" b="0" strike="noStrike" spc="-1">
              <a:latin typeface="Arial"/>
            </a:endParaRPr>
          </a:p>
        </p:txBody>
      </p:sp>
      <p:pic>
        <p:nvPicPr>
          <p:cNvPr id="436" name="Grafik 5"/>
          <p:cNvPicPr/>
          <p:nvPr/>
        </p:nvPicPr>
        <p:blipFill>
          <a:blip r:embed="rId4"/>
          <a:stretch/>
        </p:blipFill>
        <p:spPr>
          <a:xfrm>
            <a:off x="1051740" y="1484162"/>
            <a:ext cx="2479680" cy="3934080"/>
          </a:xfrm>
          <a:prstGeom prst="rect">
            <a:avLst/>
          </a:prstGeom>
          <a:ln>
            <a:noFill/>
          </a:ln>
        </p:spPr>
      </p:pic>
      <p:sp>
        <p:nvSpPr>
          <p:cNvPr id="437" name="CustomShape 15"/>
          <p:cNvSpPr/>
          <p:nvPr/>
        </p:nvSpPr>
        <p:spPr>
          <a:xfrm>
            <a:off x="13121280" y="2033280"/>
            <a:ext cx="167472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1" strike="noStrike" spc="-1">
                <a:solidFill>
                  <a:srgbClr val="000000"/>
                </a:solidFill>
                <a:latin typeface="Calibri"/>
                <a:ea typeface="DejaVu Sans"/>
              </a:rPr>
              <a:t>Inspektionsbereiche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438" name="CustomShape 16"/>
          <p:cNvSpPr/>
          <p:nvPr/>
        </p:nvSpPr>
        <p:spPr>
          <a:xfrm>
            <a:off x="13165920" y="1579320"/>
            <a:ext cx="158472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1" strike="noStrike" spc="-1">
                <a:solidFill>
                  <a:srgbClr val="000000"/>
                </a:solidFill>
                <a:latin typeface="Calibri"/>
                <a:ea typeface="DejaVu Sans"/>
              </a:rPr>
              <a:t>Original Gerätebild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22" name="CustomShape 1"/>
          <p:cNvSpPr/>
          <p:nvPr/>
        </p:nvSpPr>
        <p:spPr>
          <a:xfrm>
            <a:off x="469440" y="384840"/>
            <a:ext cx="1405440" cy="225360"/>
          </a:xfrm>
          <a:prstGeom prst="rect">
            <a:avLst/>
          </a:prstGeom>
          <a:noFill/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288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EMPTY CAN INSPECTION</a:t>
            </a:r>
            <a:endParaRPr lang="de-DE" sz="1000" b="0" strike="noStrike" spc="-1" dirty="0">
              <a:latin typeface="Arial"/>
            </a:endParaRPr>
          </a:p>
        </p:txBody>
      </p:sp>
      <p:cxnSp>
        <p:nvCxnSpPr>
          <p:cNvPr id="23" name="Gerader Verbinder 22"/>
          <p:cNvCxnSpPr/>
          <p:nvPr/>
        </p:nvCxnSpPr>
        <p:spPr>
          <a:xfrm>
            <a:off x="539262" y="610200"/>
            <a:ext cx="124264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CustomShape 1"/>
          <p:cNvSpPr/>
          <p:nvPr/>
        </p:nvSpPr>
        <p:spPr>
          <a:xfrm>
            <a:off x="0" y="6112440"/>
            <a:ext cx="12189960" cy="74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26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HEUFT </a:t>
            </a:r>
            <a:r>
              <a:rPr lang="de-DE" sz="2600" i="1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canLine</a:t>
            </a:r>
            <a:r>
              <a:rPr lang="de-DE" sz="2600" i="1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2600" i="1" strike="noStrike" spc="-1" baseline="30000" dirty="0">
                <a:solidFill>
                  <a:srgbClr val="FFFFFF"/>
                </a:solidFill>
                <a:latin typeface="Verdana"/>
                <a:ea typeface="Verdana"/>
              </a:rPr>
              <a:t>II</a:t>
            </a:r>
            <a:r>
              <a:rPr lang="de-DE" sz="2600" b="1" i="1" strike="noStrike" spc="-1" baseline="30000" dirty="0">
                <a:solidFill>
                  <a:srgbClr val="FFFFFF"/>
                </a:solidFill>
                <a:latin typeface="Verdana"/>
                <a:ea typeface="Verdana"/>
              </a:rPr>
              <a:t> </a:t>
            </a:r>
            <a:r>
              <a:rPr lang="de-DE" sz="26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– </a:t>
            </a:r>
            <a:r>
              <a:rPr lang="de-DE" sz="26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structure</a:t>
            </a:r>
            <a:r>
              <a:rPr lang="de-DE" sz="26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</a:t>
            </a:r>
            <a:r>
              <a:rPr lang="de-DE" sz="26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modules</a:t>
            </a:r>
            <a:endParaRPr lang="de-DE" sz="26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1" name="Grafik 3"/>
          <p:cNvPicPr/>
          <p:nvPr/>
        </p:nvPicPr>
        <p:blipFill>
          <a:blip r:embed="rId2"/>
          <a:stretch/>
        </p:blipFill>
        <p:spPr>
          <a:xfrm>
            <a:off x="649800" y="1548000"/>
            <a:ext cx="5157720" cy="4120920"/>
          </a:xfrm>
          <a:prstGeom prst="rect">
            <a:avLst/>
          </a:prstGeom>
          <a:ln>
            <a:noFill/>
          </a:ln>
        </p:spPr>
      </p:pic>
      <p:grpSp>
        <p:nvGrpSpPr>
          <p:cNvPr id="442" name="Group 3"/>
          <p:cNvGrpSpPr/>
          <p:nvPr/>
        </p:nvGrpSpPr>
        <p:grpSpPr>
          <a:xfrm>
            <a:off x="3377160" y="1031400"/>
            <a:ext cx="381240" cy="1805040"/>
            <a:chOff x="3377160" y="1031400"/>
            <a:chExt cx="381240" cy="1805040"/>
          </a:xfrm>
        </p:grpSpPr>
        <p:sp>
          <p:nvSpPr>
            <p:cNvPr id="443" name="Line 4"/>
            <p:cNvSpPr/>
            <p:nvPr/>
          </p:nvSpPr>
          <p:spPr>
            <a:xfrm>
              <a:off x="3758400" y="1031400"/>
              <a:ext cx="0" cy="142380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44" name="Line 5"/>
            <p:cNvSpPr/>
            <p:nvPr/>
          </p:nvSpPr>
          <p:spPr>
            <a:xfrm flipH="1">
              <a:off x="3377160" y="2455200"/>
              <a:ext cx="381240" cy="38124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445" name="Group 6"/>
          <p:cNvGrpSpPr/>
          <p:nvPr/>
        </p:nvGrpSpPr>
        <p:grpSpPr>
          <a:xfrm>
            <a:off x="2530440" y="1322280"/>
            <a:ext cx="465840" cy="1805040"/>
            <a:chOff x="2530440" y="1322280"/>
            <a:chExt cx="465840" cy="1805040"/>
          </a:xfrm>
        </p:grpSpPr>
        <p:sp>
          <p:nvSpPr>
            <p:cNvPr id="446" name="Line 7"/>
            <p:cNvSpPr/>
            <p:nvPr/>
          </p:nvSpPr>
          <p:spPr>
            <a:xfrm>
              <a:off x="2530440" y="1322280"/>
              <a:ext cx="0" cy="142416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47" name="Line 8"/>
            <p:cNvSpPr/>
            <p:nvPr/>
          </p:nvSpPr>
          <p:spPr>
            <a:xfrm>
              <a:off x="2530440" y="2746440"/>
              <a:ext cx="465840" cy="38088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pic>
        <p:nvPicPr>
          <p:cNvPr id="448" name="Grafik 10"/>
          <p:cNvPicPr/>
          <p:nvPr/>
        </p:nvPicPr>
        <p:blipFill>
          <a:blip r:embed="rId3"/>
          <a:stretch/>
        </p:blipFill>
        <p:spPr>
          <a:xfrm>
            <a:off x="4758840" y="4742280"/>
            <a:ext cx="575280" cy="654840"/>
          </a:xfrm>
          <a:prstGeom prst="rect">
            <a:avLst/>
          </a:prstGeom>
          <a:ln>
            <a:noFill/>
          </a:ln>
        </p:spPr>
      </p:pic>
      <p:pic>
        <p:nvPicPr>
          <p:cNvPr id="449" name="Grafik 11"/>
          <p:cNvPicPr/>
          <p:nvPr/>
        </p:nvPicPr>
        <p:blipFill>
          <a:blip r:embed="rId4"/>
          <a:stretch/>
        </p:blipFill>
        <p:spPr>
          <a:xfrm>
            <a:off x="3335760" y="384840"/>
            <a:ext cx="842040" cy="1267200"/>
          </a:xfrm>
          <a:prstGeom prst="rect">
            <a:avLst/>
          </a:prstGeom>
          <a:ln>
            <a:noFill/>
          </a:ln>
        </p:spPr>
      </p:pic>
      <p:pic>
        <p:nvPicPr>
          <p:cNvPr id="450" name="Grafik 12"/>
          <p:cNvPicPr/>
          <p:nvPr/>
        </p:nvPicPr>
        <p:blipFill>
          <a:blip r:embed="rId5"/>
          <a:srcRect l="9887" r="10603"/>
          <a:stretch/>
        </p:blipFill>
        <p:spPr>
          <a:xfrm>
            <a:off x="1923120" y="861120"/>
            <a:ext cx="1240920" cy="11710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51" name="Grafik 13"/>
          <p:cNvPicPr/>
          <p:nvPr/>
        </p:nvPicPr>
        <p:blipFill>
          <a:blip r:embed="rId6"/>
          <a:stretch/>
        </p:blipFill>
        <p:spPr>
          <a:xfrm>
            <a:off x="6538320" y="9720"/>
            <a:ext cx="3004200" cy="3666240"/>
          </a:xfrm>
          <a:prstGeom prst="rect">
            <a:avLst/>
          </a:prstGeom>
          <a:ln>
            <a:noFill/>
          </a:ln>
        </p:spPr>
      </p:pic>
      <p:pic>
        <p:nvPicPr>
          <p:cNvPr id="452" name="Grafik 14"/>
          <p:cNvPicPr/>
          <p:nvPr/>
        </p:nvPicPr>
        <p:blipFill>
          <a:blip r:embed="rId7"/>
          <a:stretch/>
        </p:blipFill>
        <p:spPr>
          <a:xfrm>
            <a:off x="8962920" y="2050560"/>
            <a:ext cx="4141080" cy="4112280"/>
          </a:xfrm>
          <a:prstGeom prst="rect">
            <a:avLst/>
          </a:prstGeom>
          <a:ln>
            <a:noFill/>
          </a:ln>
        </p:spPr>
      </p:pic>
      <p:sp>
        <p:nvSpPr>
          <p:cNvPr id="453" name="CustomShape 9"/>
          <p:cNvSpPr/>
          <p:nvPr/>
        </p:nvSpPr>
        <p:spPr>
          <a:xfrm>
            <a:off x="9682920" y="1674360"/>
            <a:ext cx="236664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0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top-down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camera</a:t>
            </a:r>
            <a:r>
              <a:rPr lang="de-DE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endParaRPr lang="de-DE" sz="1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at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the</a:t>
            </a:r>
            <a:r>
              <a:rPr lang="de-DE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terminal</a:t>
            </a:r>
            <a:endParaRPr lang="de-DE" sz="1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54" name="Group 10"/>
          <p:cNvGrpSpPr/>
          <p:nvPr/>
        </p:nvGrpSpPr>
        <p:grpSpPr>
          <a:xfrm>
            <a:off x="9705960" y="1843920"/>
            <a:ext cx="484560" cy="1804680"/>
            <a:chOff x="9705960" y="1843920"/>
            <a:chExt cx="484560" cy="1804680"/>
          </a:xfrm>
        </p:grpSpPr>
        <p:sp>
          <p:nvSpPr>
            <p:cNvPr id="455" name="Line 11"/>
            <p:cNvSpPr/>
            <p:nvPr/>
          </p:nvSpPr>
          <p:spPr>
            <a:xfrm>
              <a:off x="9705960" y="1843920"/>
              <a:ext cx="0" cy="142380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56" name="Line 12"/>
            <p:cNvSpPr/>
            <p:nvPr/>
          </p:nvSpPr>
          <p:spPr>
            <a:xfrm>
              <a:off x="9705960" y="3267720"/>
              <a:ext cx="484560" cy="38088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457" name="Group 13"/>
          <p:cNvGrpSpPr/>
          <p:nvPr/>
        </p:nvGrpSpPr>
        <p:grpSpPr>
          <a:xfrm>
            <a:off x="7860960" y="1435320"/>
            <a:ext cx="1805040" cy="380880"/>
            <a:chOff x="7860960" y="1435320"/>
            <a:chExt cx="1805040" cy="380880"/>
          </a:xfrm>
        </p:grpSpPr>
        <p:sp>
          <p:nvSpPr>
            <p:cNvPr id="458" name="Line 14"/>
            <p:cNvSpPr/>
            <p:nvPr/>
          </p:nvSpPr>
          <p:spPr>
            <a:xfrm flipH="1">
              <a:off x="8241840" y="1816200"/>
              <a:ext cx="1424160" cy="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59" name="Line 15"/>
            <p:cNvSpPr/>
            <p:nvPr/>
          </p:nvSpPr>
          <p:spPr>
            <a:xfrm flipH="1" flipV="1">
              <a:off x="7860960" y="1435320"/>
              <a:ext cx="380880" cy="38088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460" name="CustomShape 16"/>
          <p:cNvSpPr/>
          <p:nvPr/>
        </p:nvSpPr>
        <p:spPr>
          <a:xfrm>
            <a:off x="8242200" y="4497840"/>
            <a:ext cx="160164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0" strike="noStrike" spc="-1" dirty="0" err="1" smtClean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inner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shoulder</a:t>
            </a:r>
            <a:endParaRPr lang="de-DE" sz="1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inspection</a:t>
            </a:r>
            <a:endParaRPr lang="de-DE" sz="1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61" name="Group 17"/>
          <p:cNvGrpSpPr/>
          <p:nvPr/>
        </p:nvGrpSpPr>
        <p:grpSpPr>
          <a:xfrm>
            <a:off x="9295560" y="3933720"/>
            <a:ext cx="1805040" cy="465480"/>
            <a:chOff x="9295560" y="3933720"/>
            <a:chExt cx="1805040" cy="465480"/>
          </a:xfrm>
        </p:grpSpPr>
        <p:sp>
          <p:nvSpPr>
            <p:cNvPr id="462" name="Line 18"/>
            <p:cNvSpPr/>
            <p:nvPr/>
          </p:nvSpPr>
          <p:spPr>
            <a:xfrm flipH="1">
              <a:off x="9676440" y="3933720"/>
              <a:ext cx="1424160" cy="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63" name="Line 19"/>
            <p:cNvSpPr/>
            <p:nvPr/>
          </p:nvSpPr>
          <p:spPr>
            <a:xfrm flipH="1">
              <a:off x="9295560" y="3933720"/>
              <a:ext cx="380880" cy="46548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464" name="CustomShape 20"/>
          <p:cNvSpPr/>
          <p:nvPr/>
        </p:nvSpPr>
        <p:spPr>
          <a:xfrm>
            <a:off x="5336280" y="4913640"/>
            <a:ext cx="226332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0" strike="noStrike" spc="-1" dirty="0" err="1" smtClean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flexibly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positionable</a:t>
            </a:r>
            <a:endParaRPr lang="de-DE" sz="1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top-down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camera</a:t>
            </a:r>
            <a:endParaRPr lang="de-DE" sz="1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65" name="Grafik 29"/>
          <p:cNvPicPr/>
          <p:nvPr/>
        </p:nvPicPr>
        <p:blipFill>
          <a:blip r:embed="rId8"/>
          <a:stretch/>
        </p:blipFill>
        <p:spPr>
          <a:xfrm>
            <a:off x="5447160" y="4345920"/>
            <a:ext cx="251280" cy="394200"/>
          </a:xfrm>
          <a:prstGeom prst="rect">
            <a:avLst/>
          </a:prstGeom>
          <a:ln>
            <a:noFill/>
          </a:ln>
        </p:spPr>
      </p:pic>
      <p:pic>
        <p:nvPicPr>
          <p:cNvPr id="466" name="Grafik 30"/>
          <p:cNvPicPr/>
          <p:nvPr/>
        </p:nvPicPr>
        <p:blipFill>
          <a:blip r:embed="rId9"/>
          <a:stretch/>
        </p:blipFill>
        <p:spPr>
          <a:xfrm>
            <a:off x="8981280" y="4140360"/>
            <a:ext cx="355320" cy="355320"/>
          </a:xfrm>
          <a:prstGeom prst="rect">
            <a:avLst/>
          </a:prstGeom>
          <a:ln>
            <a:noFill/>
          </a:ln>
        </p:spPr>
      </p:pic>
      <p:sp>
        <p:nvSpPr>
          <p:cNvPr id="467" name="CustomShape 21"/>
          <p:cNvSpPr/>
          <p:nvPr/>
        </p:nvSpPr>
        <p:spPr>
          <a:xfrm>
            <a:off x="4169160" y="1366560"/>
            <a:ext cx="1703393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0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top-down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camera</a:t>
            </a:r>
            <a:r>
              <a:rPr lang="de-DE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endParaRPr lang="de-DE" sz="1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8" name="CustomShape 22"/>
          <p:cNvSpPr/>
          <p:nvPr/>
        </p:nvSpPr>
        <p:spPr>
          <a:xfrm>
            <a:off x="293400" y="1538640"/>
            <a:ext cx="1634400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0" strike="noStrike" spc="-1" dirty="0" err="1" smtClean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inner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shoulder</a:t>
            </a:r>
            <a:endParaRPr lang="de-DE" sz="1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inspection</a:t>
            </a:r>
            <a:endParaRPr lang="de-DE" sz="1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CustomShape 1"/>
          <p:cNvSpPr/>
          <p:nvPr/>
        </p:nvSpPr>
        <p:spPr>
          <a:xfrm>
            <a:off x="469440" y="384840"/>
            <a:ext cx="1405440" cy="225360"/>
          </a:xfrm>
          <a:prstGeom prst="rect">
            <a:avLst/>
          </a:prstGeom>
          <a:noFill/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288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EMPTY CAN INSPECTION</a:t>
            </a:r>
            <a:endParaRPr lang="de-DE" sz="1000" b="0" strike="noStrike" spc="-1" dirty="0">
              <a:latin typeface="Arial"/>
            </a:endParaRPr>
          </a:p>
        </p:txBody>
      </p:sp>
      <p:cxnSp>
        <p:nvCxnSpPr>
          <p:cNvPr id="34" name="Gerader Verbinder 33"/>
          <p:cNvCxnSpPr/>
          <p:nvPr/>
        </p:nvCxnSpPr>
        <p:spPr>
          <a:xfrm>
            <a:off x="539262" y="610200"/>
            <a:ext cx="124264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CustomShape 1"/>
          <p:cNvSpPr/>
          <p:nvPr/>
        </p:nvSpPr>
        <p:spPr>
          <a:xfrm>
            <a:off x="0" y="997200"/>
            <a:ext cx="3330720" cy="486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45000" rIns="180000" bIns="36000" anchor="ctr" anchorCtr="1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27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Periphery</a:t>
            </a:r>
            <a:endParaRPr lang="de-DE" sz="27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0" name="CustomShape 2"/>
          <p:cNvSpPr/>
          <p:nvPr/>
        </p:nvSpPr>
        <p:spPr>
          <a:xfrm rot="2700000">
            <a:off x="3187440" y="328032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71" name="Grafik 5"/>
          <p:cNvPicPr/>
          <p:nvPr/>
        </p:nvPicPr>
        <p:blipFill>
          <a:blip r:embed="rId3"/>
          <a:stretch/>
        </p:blipFill>
        <p:spPr>
          <a:xfrm>
            <a:off x="3987360" y="1349280"/>
            <a:ext cx="7640640" cy="3376080"/>
          </a:xfrm>
          <a:prstGeom prst="rect">
            <a:avLst/>
          </a:prstGeom>
          <a:ln>
            <a:noFill/>
          </a:ln>
        </p:spPr>
      </p:pic>
      <p:sp>
        <p:nvSpPr>
          <p:cNvPr id="472" name="CustomShape 3"/>
          <p:cNvSpPr/>
          <p:nvPr/>
        </p:nvSpPr>
        <p:spPr>
          <a:xfrm>
            <a:off x="3987360" y="4727160"/>
            <a:ext cx="7242480" cy="1198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The reliable rejection of all the faulty cans from the production flow is carried out by the HEUFT </a:t>
            </a:r>
            <a:r>
              <a:rPr lang="en-US" sz="1800" b="0" i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pusher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Additionally a vacuum conveyor can be installed and provided by HEUFT </a:t>
            </a:r>
            <a:endParaRPr lang="en-US" sz="1800" b="0" strike="noStrike" spc="-1" dirty="0" smtClean="0">
              <a:solidFill>
                <a:srgbClr val="000000"/>
              </a:solidFill>
              <a:latin typeface="Calibri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to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ensure the stable and reliable transport of the empty cans.</a:t>
            </a:r>
            <a:endParaRPr lang="de-DE" sz="1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CustomShape 1"/>
          <p:cNvSpPr/>
          <p:nvPr/>
        </p:nvSpPr>
        <p:spPr>
          <a:xfrm rot="2700000">
            <a:off x="5911560" y="400464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4" name="CustomShape 2"/>
          <p:cNvSpPr/>
          <p:nvPr/>
        </p:nvSpPr>
        <p:spPr>
          <a:xfrm rot="2700000">
            <a:off x="2247840" y="400464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5" name="CustomShape 3"/>
          <p:cNvSpPr/>
          <p:nvPr/>
        </p:nvSpPr>
        <p:spPr>
          <a:xfrm rot="2700000">
            <a:off x="9574920" y="400464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76" name="Grafik 32"/>
          <p:cNvPicPr/>
          <p:nvPr/>
        </p:nvPicPr>
        <p:blipFill>
          <a:blip r:embed="rId2"/>
          <a:stretch/>
        </p:blipFill>
        <p:spPr>
          <a:xfrm>
            <a:off x="1789920" y="1031400"/>
            <a:ext cx="1208160" cy="2558880"/>
          </a:xfrm>
          <a:prstGeom prst="rect">
            <a:avLst/>
          </a:prstGeom>
          <a:ln>
            <a:noFill/>
          </a:ln>
        </p:spPr>
      </p:pic>
      <p:pic>
        <p:nvPicPr>
          <p:cNvPr id="477" name="Grafik 33"/>
          <p:cNvPicPr/>
          <p:nvPr/>
        </p:nvPicPr>
        <p:blipFill>
          <a:blip r:embed="rId3"/>
          <a:stretch/>
        </p:blipFill>
        <p:spPr>
          <a:xfrm>
            <a:off x="5242320" y="1201680"/>
            <a:ext cx="1616040" cy="2386800"/>
          </a:xfrm>
          <a:prstGeom prst="rect">
            <a:avLst/>
          </a:prstGeom>
          <a:ln>
            <a:noFill/>
          </a:ln>
        </p:spPr>
      </p:pic>
      <p:sp>
        <p:nvSpPr>
          <p:cNvPr id="478" name="CustomShape 4"/>
          <p:cNvSpPr/>
          <p:nvPr/>
        </p:nvSpPr>
        <p:spPr>
          <a:xfrm>
            <a:off x="1764720" y="3797640"/>
            <a:ext cx="125568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HEUFT </a:t>
            </a:r>
            <a:r>
              <a:rPr lang="de-DE" sz="1800" b="0" i="1" strike="noStrike" spc="-1">
                <a:solidFill>
                  <a:srgbClr val="FFFFFF"/>
                </a:solidFill>
                <a:latin typeface="Calibri"/>
                <a:ea typeface="DejaVu Sans"/>
              </a:rPr>
              <a:t>ONE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479" name="CustomShape 5"/>
          <p:cNvSpPr/>
          <p:nvPr/>
        </p:nvSpPr>
        <p:spPr>
          <a:xfrm>
            <a:off x="5342760" y="3797640"/>
            <a:ext cx="145224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HEUFT </a:t>
            </a:r>
            <a:r>
              <a:rPr lang="de-DE" sz="1800" b="0" i="1" strike="noStrike" spc="-1">
                <a:solidFill>
                  <a:srgbClr val="FFFFFF"/>
                </a:solidFill>
                <a:latin typeface="Calibri"/>
                <a:ea typeface="DejaVu Sans"/>
              </a:rPr>
              <a:t>PRIME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480" name="CustomShape 6"/>
          <p:cNvSpPr/>
          <p:nvPr/>
        </p:nvSpPr>
        <p:spPr>
          <a:xfrm>
            <a:off x="8456400" y="3769920"/>
            <a:ext cx="252540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HEUFT </a:t>
            </a:r>
            <a:r>
              <a:rPr lang="de-DE" sz="1800" b="0" i="1" strike="noStrike" spc="-1">
                <a:solidFill>
                  <a:srgbClr val="FFFFFF"/>
                </a:solidFill>
                <a:latin typeface="Calibri"/>
                <a:ea typeface="DejaVu Sans"/>
              </a:rPr>
              <a:t>SPECTRUM </a:t>
            </a:r>
            <a:r>
              <a:rPr lang="de-DE" sz="1800" b="0" i="1" strike="noStrike" spc="-1" baseline="30000">
                <a:solidFill>
                  <a:srgbClr val="FFFFFF"/>
                </a:solidFill>
                <a:latin typeface="Verdana"/>
                <a:ea typeface="Verdana"/>
              </a:rPr>
              <a:t>II</a:t>
            </a:r>
            <a:r>
              <a:rPr lang="de-DE" sz="1800" b="0" i="1" strike="noStrike" spc="-1">
                <a:solidFill>
                  <a:srgbClr val="FFFFFF"/>
                </a:solidFill>
                <a:latin typeface="Calibri"/>
                <a:ea typeface="Verdana"/>
              </a:rPr>
              <a:t> VX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481" name="CustomShape 7"/>
          <p:cNvSpPr/>
          <p:nvPr/>
        </p:nvSpPr>
        <p:spPr>
          <a:xfrm>
            <a:off x="469440" y="384840"/>
            <a:ext cx="1278720" cy="225360"/>
          </a:xfrm>
          <a:prstGeom prst="rect">
            <a:avLst/>
          </a:prstGeom>
          <a:noFill/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288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05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FULL CAN INSPECTION</a:t>
            </a:r>
            <a:endParaRPr lang="de-DE" sz="1050" b="0" strike="noStrike" spc="-1" dirty="0">
              <a:latin typeface="Arial"/>
            </a:endParaRPr>
          </a:p>
        </p:txBody>
      </p:sp>
      <p:sp>
        <p:nvSpPr>
          <p:cNvPr id="482" name="CustomShape 8"/>
          <p:cNvSpPr/>
          <p:nvPr/>
        </p:nvSpPr>
        <p:spPr>
          <a:xfrm>
            <a:off x="775080" y="4455720"/>
            <a:ext cx="11276280" cy="51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strike="noStrike" spc="-1" dirty="0">
                <a:solidFill>
                  <a:srgbClr val="009BDE"/>
                </a:solidFill>
                <a:latin typeface="Calibri"/>
                <a:ea typeface="DejaVu Sans"/>
              </a:rPr>
              <a:t>Different solutions for a full can inspection depending on the requirements</a:t>
            </a:r>
            <a:endParaRPr lang="de-DE" sz="2800" b="0" strike="noStrike" spc="-1" dirty="0">
              <a:latin typeface="Arial"/>
            </a:endParaRPr>
          </a:p>
        </p:txBody>
      </p:sp>
      <p:pic>
        <p:nvPicPr>
          <p:cNvPr id="483" name="Grafik 2"/>
          <p:cNvPicPr/>
          <p:nvPr/>
        </p:nvPicPr>
        <p:blipFill>
          <a:blip r:embed="rId4"/>
          <a:stretch/>
        </p:blipFill>
        <p:spPr>
          <a:xfrm rot="20422800">
            <a:off x="7852680" y="1471320"/>
            <a:ext cx="670320" cy="1015920"/>
          </a:xfrm>
          <a:prstGeom prst="rect">
            <a:avLst/>
          </a:prstGeom>
          <a:ln>
            <a:noFill/>
          </a:ln>
        </p:spPr>
      </p:pic>
      <p:pic>
        <p:nvPicPr>
          <p:cNvPr id="484" name="Grafik 4"/>
          <p:cNvPicPr/>
          <p:nvPr/>
        </p:nvPicPr>
        <p:blipFill>
          <a:blip r:embed="rId5"/>
          <a:stretch/>
        </p:blipFill>
        <p:spPr>
          <a:xfrm>
            <a:off x="0" y="5907600"/>
            <a:ext cx="12189960" cy="1071000"/>
          </a:xfrm>
          <a:prstGeom prst="rect">
            <a:avLst/>
          </a:prstGeom>
          <a:ln>
            <a:noFill/>
          </a:ln>
        </p:spPr>
      </p:pic>
      <p:pic>
        <p:nvPicPr>
          <p:cNvPr id="485" name="Grafik 5"/>
          <p:cNvPicPr/>
          <p:nvPr/>
        </p:nvPicPr>
        <p:blipFill>
          <a:blip r:embed="rId6"/>
          <a:stretch/>
        </p:blipFill>
        <p:spPr>
          <a:xfrm>
            <a:off x="709920" y="1662840"/>
            <a:ext cx="693000" cy="788760"/>
          </a:xfrm>
          <a:prstGeom prst="rect">
            <a:avLst/>
          </a:prstGeom>
          <a:ln>
            <a:noFill/>
          </a:ln>
        </p:spPr>
      </p:pic>
      <p:pic>
        <p:nvPicPr>
          <p:cNvPr id="486" name="Grafik 7"/>
          <p:cNvPicPr/>
          <p:nvPr/>
        </p:nvPicPr>
        <p:blipFill>
          <a:blip r:embed="rId7"/>
          <a:stretch/>
        </p:blipFill>
        <p:spPr>
          <a:xfrm>
            <a:off x="775080" y="2105280"/>
            <a:ext cx="562320" cy="767160"/>
          </a:xfrm>
          <a:prstGeom prst="rect">
            <a:avLst/>
          </a:prstGeom>
          <a:ln>
            <a:noFill/>
          </a:ln>
        </p:spPr>
      </p:pic>
      <p:pic>
        <p:nvPicPr>
          <p:cNvPr id="487" name="Grafik 18"/>
          <p:cNvPicPr/>
          <p:nvPr/>
        </p:nvPicPr>
        <p:blipFill>
          <a:blip r:embed="rId6"/>
          <a:stretch/>
        </p:blipFill>
        <p:spPr>
          <a:xfrm>
            <a:off x="4461480" y="1662840"/>
            <a:ext cx="693000" cy="788760"/>
          </a:xfrm>
          <a:prstGeom prst="rect">
            <a:avLst/>
          </a:prstGeom>
          <a:ln>
            <a:noFill/>
          </a:ln>
        </p:spPr>
      </p:pic>
      <p:pic>
        <p:nvPicPr>
          <p:cNvPr id="488" name="Grafik 19"/>
          <p:cNvPicPr/>
          <p:nvPr/>
        </p:nvPicPr>
        <p:blipFill>
          <a:blip r:embed="rId7"/>
          <a:stretch/>
        </p:blipFill>
        <p:spPr>
          <a:xfrm>
            <a:off x="4526640" y="2105280"/>
            <a:ext cx="562320" cy="767160"/>
          </a:xfrm>
          <a:prstGeom prst="rect">
            <a:avLst/>
          </a:prstGeom>
          <a:ln>
            <a:noFill/>
          </a:ln>
        </p:spPr>
      </p:pic>
      <p:sp>
        <p:nvSpPr>
          <p:cNvPr id="489" name="Line 9"/>
          <p:cNvSpPr/>
          <p:nvPr/>
        </p:nvSpPr>
        <p:spPr>
          <a:xfrm>
            <a:off x="4526280" y="2453400"/>
            <a:ext cx="574200" cy="0"/>
          </a:xfrm>
          <a:prstGeom prst="line">
            <a:avLst/>
          </a:prstGeom>
          <a:ln w="1908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90" name="Grafik 27"/>
          <p:cNvPicPr/>
          <p:nvPr/>
        </p:nvPicPr>
        <p:blipFill>
          <a:blip r:embed="rId7"/>
          <a:stretch/>
        </p:blipFill>
        <p:spPr>
          <a:xfrm>
            <a:off x="8112960" y="2100600"/>
            <a:ext cx="562320" cy="767160"/>
          </a:xfrm>
          <a:prstGeom prst="rect">
            <a:avLst/>
          </a:prstGeom>
          <a:ln>
            <a:noFill/>
          </a:ln>
        </p:spPr>
      </p:pic>
      <p:sp>
        <p:nvSpPr>
          <p:cNvPr id="491" name="Line 10"/>
          <p:cNvSpPr/>
          <p:nvPr/>
        </p:nvSpPr>
        <p:spPr>
          <a:xfrm>
            <a:off x="8112600" y="2448720"/>
            <a:ext cx="574200" cy="0"/>
          </a:xfrm>
          <a:prstGeom prst="line">
            <a:avLst/>
          </a:prstGeom>
          <a:ln w="1908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92" name="Grafik 29"/>
          <p:cNvPicPr/>
          <p:nvPr/>
        </p:nvPicPr>
        <p:blipFill>
          <a:blip r:embed="rId4"/>
          <a:stretch/>
        </p:blipFill>
        <p:spPr>
          <a:xfrm rot="17100000">
            <a:off x="7639920" y="1873800"/>
            <a:ext cx="670320" cy="1015920"/>
          </a:xfrm>
          <a:prstGeom prst="rect">
            <a:avLst/>
          </a:prstGeom>
          <a:ln>
            <a:noFill/>
          </a:ln>
        </p:spPr>
      </p:pic>
      <p:pic>
        <p:nvPicPr>
          <p:cNvPr id="493" name="Grafik 30"/>
          <p:cNvPicPr/>
          <p:nvPr/>
        </p:nvPicPr>
        <p:blipFill>
          <a:blip r:embed="rId6"/>
          <a:stretch/>
        </p:blipFill>
        <p:spPr>
          <a:xfrm rot="1936800">
            <a:off x="8417880" y="1503360"/>
            <a:ext cx="693000" cy="788760"/>
          </a:xfrm>
          <a:prstGeom prst="rect">
            <a:avLst/>
          </a:prstGeom>
          <a:ln>
            <a:noFill/>
          </a:ln>
        </p:spPr>
      </p:pic>
      <p:sp>
        <p:nvSpPr>
          <p:cNvPr id="494" name="CustomShape 11"/>
          <p:cNvSpPr/>
          <p:nvPr/>
        </p:nvSpPr>
        <p:spPr>
          <a:xfrm flipH="1">
            <a:off x="8462880" y="1907280"/>
            <a:ext cx="273600" cy="309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accent2">
                <a:lumMod val="60000"/>
                <a:lumOff val="4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95" name="CustomShape 12"/>
          <p:cNvSpPr/>
          <p:nvPr/>
        </p:nvSpPr>
        <p:spPr>
          <a:xfrm flipV="1">
            <a:off x="8533080" y="1936440"/>
            <a:ext cx="233640" cy="27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accent2">
                <a:lumMod val="60000"/>
                <a:lumOff val="40000"/>
              </a:schemeClr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96" name="Grafik 43"/>
          <p:cNvPicPr/>
          <p:nvPr/>
        </p:nvPicPr>
        <p:blipFill>
          <a:blip r:embed="rId8"/>
          <a:stretch/>
        </p:blipFill>
        <p:spPr>
          <a:xfrm>
            <a:off x="8631360" y="822960"/>
            <a:ext cx="2206800" cy="2765160"/>
          </a:xfrm>
          <a:prstGeom prst="rect">
            <a:avLst/>
          </a:prstGeom>
          <a:ln>
            <a:noFill/>
          </a:ln>
        </p:spPr>
      </p:pic>
      <p:cxnSp>
        <p:nvCxnSpPr>
          <p:cNvPr id="3" name="Gerader Verbinder 2"/>
          <p:cNvCxnSpPr/>
          <p:nvPr/>
        </p:nvCxnSpPr>
        <p:spPr>
          <a:xfrm>
            <a:off x="469440" y="610200"/>
            <a:ext cx="127872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CustomShape 1"/>
          <p:cNvSpPr/>
          <p:nvPr/>
        </p:nvSpPr>
        <p:spPr>
          <a:xfrm>
            <a:off x="0" y="997200"/>
            <a:ext cx="3330720" cy="486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45000" rIns="180000" bIns="36000" anchor="ctr" anchorCtr="1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27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Fill</a:t>
            </a:r>
            <a:r>
              <a:rPr lang="de-DE" sz="27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27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level</a:t>
            </a:r>
            <a:r>
              <a:rPr lang="de-DE" sz="27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27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inspection</a:t>
            </a:r>
            <a:endParaRPr lang="de-DE" sz="27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8" name="CustomShape 2"/>
          <p:cNvSpPr/>
          <p:nvPr/>
        </p:nvSpPr>
        <p:spPr>
          <a:xfrm rot="2700000">
            <a:off x="3187440" y="328032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99" name="Grafik 4"/>
          <p:cNvPicPr/>
          <p:nvPr/>
        </p:nvPicPr>
        <p:blipFill>
          <a:blip r:embed="rId3"/>
          <a:stretch/>
        </p:blipFill>
        <p:spPr>
          <a:xfrm>
            <a:off x="4427640" y="-341640"/>
            <a:ext cx="4776840" cy="6511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ustomShape 1"/>
          <p:cNvSpPr/>
          <p:nvPr/>
        </p:nvSpPr>
        <p:spPr>
          <a:xfrm>
            <a:off x="0" y="2684880"/>
            <a:ext cx="12189960" cy="75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0" tIns="288000" rIns="90000" bIns="36000" anchor="ctr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679" b="0" strike="noStrike" spc="-1" dirty="0" smtClean="0">
                <a:solidFill>
                  <a:srgbClr val="FFFFFF"/>
                </a:solidFill>
                <a:latin typeface="Calibri Light"/>
                <a:ea typeface="DejaVu Sans"/>
              </a:rPr>
              <a:t> All-</a:t>
            </a:r>
            <a:r>
              <a:rPr lang="de-DE" sz="1679" b="0" strike="noStrike" spc="-1" dirty="0" err="1" smtClean="0">
                <a:solidFill>
                  <a:srgbClr val="FFFFFF"/>
                </a:solidFill>
                <a:latin typeface="Calibri Light"/>
                <a:ea typeface="DejaVu Sans"/>
              </a:rPr>
              <a:t>around</a:t>
            </a:r>
            <a:r>
              <a:rPr lang="de-DE" sz="1679" b="0" strike="noStrike" spc="-1" dirty="0" smtClean="0">
                <a:solidFill>
                  <a:srgbClr val="FFFFFF"/>
                </a:solidFill>
                <a:latin typeface="Calibri Light"/>
                <a:ea typeface="DejaVu Sans"/>
              </a:rPr>
              <a:t> </a:t>
            </a:r>
            <a:r>
              <a:rPr lang="de-DE" sz="1679" b="0" strike="noStrike" spc="-1" dirty="0" err="1">
                <a:solidFill>
                  <a:srgbClr val="FFFFFF"/>
                </a:solidFill>
                <a:latin typeface="Calibri Light"/>
                <a:ea typeface="DejaVu Sans"/>
              </a:rPr>
              <a:t>solutions</a:t>
            </a:r>
            <a:r>
              <a:rPr lang="de-DE" sz="1679" b="0" strike="noStrike" spc="-1" dirty="0">
                <a:solidFill>
                  <a:srgbClr val="FFFFFF"/>
                </a:solidFill>
                <a:latin typeface="Calibri Light"/>
                <a:ea typeface="DejaVu Sans"/>
              </a:rPr>
              <a:t> </a:t>
            </a:r>
            <a:r>
              <a:rPr lang="de-DE" sz="1679" b="0" strike="noStrike" spc="-1" dirty="0" err="1">
                <a:solidFill>
                  <a:srgbClr val="FFFFFF"/>
                </a:solidFill>
                <a:latin typeface="Calibri Light"/>
                <a:ea typeface="DejaVu Sans"/>
              </a:rPr>
              <a:t>for</a:t>
            </a:r>
            <a:r>
              <a:rPr lang="de-DE" sz="1679" b="0" strike="noStrike" spc="-1" dirty="0">
                <a:solidFill>
                  <a:srgbClr val="FFFFFF"/>
                </a:solidFill>
                <a:latin typeface="Calibri Light"/>
                <a:ea typeface="DejaVu Sans"/>
              </a:rPr>
              <a:t> </a:t>
            </a:r>
            <a:r>
              <a:rPr lang="de-DE" sz="1679" b="0" strike="noStrike" spc="-1" dirty="0" err="1">
                <a:solidFill>
                  <a:srgbClr val="FFFFFF"/>
                </a:solidFill>
                <a:latin typeface="Calibri Light"/>
                <a:ea typeface="DejaVu Sans"/>
              </a:rPr>
              <a:t>the</a:t>
            </a:r>
            <a:r>
              <a:rPr lang="de-DE" sz="1679" b="0" strike="noStrike" spc="-1" dirty="0">
                <a:solidFill>
                  <a:srgbClr val="FFFFFF"/>
                </a:solidFill>
                <a:latin typeface="Calibri Light"/>
                <a:ea typeface="DejaVu Sans"/>
              </a:rPr>
              <a:t> </a:t>
            </a:r>
            <a:r>
              <a:rPr lang="de-DE" sz="1679" b="0" strike="noStrike" spc="-1" dirty="0" err="1">
                <a:solidFill>
                  <a:srgbClr val="FFFFFF"/>
                </a:solidFill>
                <a:latin typeface="Calibri Light"/>
                <a:ea typeface="DejaVu Sans"/>
              </a:rPr>
              <a:t>canning</a:t>
            </a:r>
            <a:r>
              <a:rPr lang="de-DE" sz="1679" b="0" strike="noStrike" spc="-1" dirty="0">
                <a:solidFill>
                  <a:srgbClr val="FFFFFF"/>
                </a:solidFill>
                <a:latin typeface="Calibri Light"/>
                <a:ea typeface="DejaVu Sans"/>
              </a:rPr>
              <a:t> </a:t>
            </a:r>
            <a:r>
              <a:rPr lang="de-DE" sz="1679" b="0" strike="noStrike" spc="-1" dirty="0" err="1">
                <a:solidFill>
                  <a:srgbClr val="FFFFFF"/>
                </a:solidFill>
                <a:latin typeface="Calibri Light"/>
                <a:ea typeface="DejaVu Sans"/>
              </a:rPr>
              <a:t>line</a:t>
            </a:r>
            <a:endParaRPr lang="de-DE" sz="1679" b="0" strike="noStrike" spc="-1" dirty="0">
              <a:latin typeface="Arial"/>
            </a:endParaRPr>
          </a:p>
        </p:txBody>
      </p:sp>
      <p:sp>
        <p:nvSpPr>
          <p:cNvPr id="263" name="CustomShape 2"/>
          <p:cNvSpPr/>
          <p:nvPr/>
        </p:nvSpPr>
        <p:spPr>
          <a:xfrm>
            <a:off x="0" y="3482640"/>
            <a:ext cx="12189960" cy="67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0" tIns="288000" rIns="90000" bIns="216000" anchor="b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3600" b="1" strike="noStrike" spc="-1" dirty="0">
                <a:solidFill>
                  <a:srgbClr val="FFFFFF"/>
                </a:solidFill>
                <a:latin typeface="Calibri Light"/>
                <a:ea typeface="DejaVu Sans"/>
              </a:rPr>
              <a:t>HEUFT CAN INSPECTION</a:t>
            </a:r>
            <a:endParaRPr lang="de-DE" sz="3600" b="0" strike="noStrike" spc="-1" dirty="0">
              <a:latin typeface="Arial"/>
            </a:endParaRPr>
          </a:p>
        </p:txBody>
      </p:sp>
      <p:pic>
        <p:nvPicPr>
          <p:cNvPr id="264" name="Grafik 4"/>
          <p:cNvPicPr/>
          <p:nvPr/>
        </p:nvPicPr>
        <p:blipFill>
          <a:blip r:embed="rId2"/>
          <a:stretch/>
        </p:blipFill>
        <p:spPr>
          <a:xfrm>
            <a:off x="4795560" y="856440"/>
            <a:ext cx="8201520" cy="5999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CustomShape 1"/>
          <p:cNvSpPr/>
          <p:nvPr/>
        </p:nvSpPr>
        <p:spPr>
          <a:xfrm>
            <a:off x="0" y="6112440"/>
            <a:ext cx="12189960" cy="74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26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HEUFT X-</a:t>
            </a:r>
            <a:r>
              <a:rPr lang="de-DE" sz="26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ray</a:t>
            </a:r>
            <a:r>
              <a:rPr lang="de-DE" sz="26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26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fill</a:t>
            </a:r>
            <a:r>
              <a:rPr lang="de-DE" sz="26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26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level</a:t>
            </a:r>
            <a:r>
              <a:rPr lang="de-DE" sz="26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26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inspection</a:t>
            </a:r>
            <a:endParaRPr lang="de-DE" sz="26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1" name="CustomShape 2"/>
          <p:cNvSpPr/>
          <p:nvPr/>
        </p:nvSpPr>
        <p:spPr>
          <a:xfrm>
            <a:off x="469440" y="384840"/>
            <a:ext cx="1312200" cy="225360"/>
          </a:xfrm>
          <a:prstGeom prst="rect">
            <a:avLst/>
          </a:prstGeom>
          <a:noFill/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288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05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FILL LEVEL INSPECTION</a:t>
            </a:r>
            <a:endParaRPr lang="de-DE" sz="1050" b="0" strike="noStrike" spc="-1" dirty="0">
              <a:latin typeface="Arial"/>
            </a:endParaRPr>
          </a:p>
        </p:txBody>
      </p:sp>
      <p:sp>
        <p:nvSpPr>
          <p:cNvPr id="502" name="CustomShape 3"/>
          <p:cNvSpPr/>
          <p:nvPr/>
        </p:nvSpPr>
        <p:spPr>
          <a:xfrm rot="2700000">
            <a:off x="5917680" y="5990760"/>
            <a:ext cx="291960" cy="291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03" name="Grafik 7"/>
          <p:cNvPicPr/>
          <p:nvPr/>
        </p:nvPicPr>
        <p:blipFill>
          <a:blip r:embed="rId2"/>
          <a:stretch/>
        </p:blipFill>
        <p:spPr>
          <a:xfrm>
            <a:off x="397800" y="283140"/>
            <a:ext cx="8021880" cy="5989320"/>
          </a:xfrm>
          <a:prstGeom prst="rect">
            <a:avLst/>
          </a:prstGeom>
          <a:ln>
            <a:noFill/>
          </a:ln>
        </p:spPr>
      </p:pic>
      <p:grpSp>
        <p:nvGrpSpPr>
          <p:cNvPr id="504" name="Group 4"/>
          <p:cNvGrpSpPr/>
          <p:nvPr/>
        </p:nvGrpSpPr>
        <p:grpSpPr>
          <a:xfrm>
            <a:off x="4103280" y="2194310"/>
            <a:ext cx="1170985" cy="1372570"/>
            <a:chOff x="4103280" y="2194310"/>
            <a:chExt cx="1170985" cy="1372570"/>
          </a:xfrm>
        </p:grpSpPr>
        <p:sp>
          <p:nvSpPr>
            <p:cNvPr id="505" name="Line 5"/>
            <p:cNvSpPr/>
            <p:nvPr/>
          </p:nvSpPr>
          <p:spPr>
            <a:xfrm flipH="1">
              <a:off x="4103280" y="3293280"/>
              <a:ext cx="334440" cy="27360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06" name="Line 6"/>
            <p:cNvSpPr/>
            <p:nvPr/>
          </p:nvSpPr>
          <p:spPr>
            <a:xfrm flipV="1">
              <a:off x="4437720" y="2281320"/>
              <a:ext cx="0" cy="101196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07" name="CustomShape 7"/>
            <p:cNvSpPr/>
            <p:nvPr/>
          </p:nvSpPr>
          <p:spPr>
            <a:xfrm rot="10800000" flipV="1">
              <a:off x="4517734" y="2194310"/>
              <a:ext cx="756531" cy="3371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GB" sz="1600" b="0" strike="noStrike" spc="-1" dirty="0" smtClean="0">
                  <a:solidFill>
                    <a:srgbClr val="000000"/>
                  </a:solidFill>
                  <a:latin typeface="Calibri"/>
                  <a:ea typeface="DejaVu Sans"/>
                </a:rPr>
                <a:t>overfill</a:t>
              </a:r>
              <a:endParaRPr lang="de-DE" sz="1600" b="0" strike="noStrike" spc="-1" dirty="0">
                <a:latin typeface="Arial"/>
              </a:endParaRPr>
            </a:p>
          </p:txBody>
        </p:sp>
      </p:grpSp>
      <p:grpSp>
        <p:nvGrpSpPr>
          <p:cNvPr id="508" name="Group 8"/>
          <p:cNvGrpSpPr/>
          <p:nvPr/>
        </p:nvGrpSpPr>
        <p:grpSpPr>
          <a:xfrm>
            <a:off x="5338440" y="1670510"/>
            <a:ext cx="1294756" cy="2095090"/>
            <a:chOff x="5338440" y="1670510"/>
            <a:chExt cx="1294756" cy="2095090"/>
          </a:xfrm>
        </p:grpSpPr>
        <p:sp>
          <p:nvSpPr>
            <p:cNvPr id="509" name="Line 9"/>
            <p:cNvSpPr/>
            <p:nvPr/>
          </p:nvSpPr>
          <p:spPr>
            <a:xfrm flipH="1">
              <a:off x="5338440" y="3491640"/>
              <a:ext cx="334800" cy="27396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10" name="Line 10"/>
            <p:cNvSpPr/>
            <p:nvPr/>
          </p:nvSpPr>
          <p:spPr>
            <a:xfrm flipV="1">
              <a:off x="5673240" y="1787760"/>
              <a:ext cx="0" cy="170388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11" name="CustomShape 11"/>
            <p:cNvSpPr/>
            <p:nvPr/>
          </p:nvSpPr>
          <p:spPr>
            <a:xfrm rot="10800000" flipV="1">
              <a:off x="5753683" y="1670510"/>
              <a:ext cx="879513" cy="3371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GB" sz="1600" b="0" strike="noStrike" spc="-1" dirty="0" err="1" smtClean="0">
                  <a:solidFill>
                    <a:srgbClr val="000000"/>
                  </a:solidFill>
                  <a:latin typeface="Calibri"/>
                  <a:ea typeface="DejaVu Sans"/>
                </a:rPr>
                <a:t>underfill</a:t>
              </a:r>
              <a:endParaRPr lang="de-DE" sz="1600" b="0" strike="noStrike" spc="-1" dirty="0">
                <a:latin typeface="Arial"/>
              </a:endParaRPr>
            </a:p>
          </p:txBody>
        </p:sp>
      </p:grpSp>
      <p:grpSp>
        <p:nvGrpSpPr>
          <p:cNvPr id="512" name="Group 12"/>
          <p:cNvGrpSpPr/>
          <p:nvPr/>
        </p:nvGrpSpPr>
        <p:grpSpPr>
          <a:xfrm>
            <a:off x="6987600" y="1140950"/>
            <a:ext cx="1648629" cy="2410810"/>
            <a:chOff x="6987600" y="1140950"/>
            <a:chExt cx="1648629" cy="2410810"/>
          </a:xfrm>
        </p:grpSpPr>
        <p:sp>
          <p:nvSpPr>
            <p:cNvPr id="513" name="Line 13"/>
            <p:cNvSpPr/>
            <p:nvPr/>
          </p:nvSpPr>
          <p:spPr>
            <a:xfrm flipH="1">
              <a:off x="6987600" y="3277800"/>
              <a:ext cx="334800" cy="27396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14" name="Line 14"/>
            <p:cNvSpPr/>
            <p:nvPr/>
          </p:nvSpPr>
          <p:spPr>
            <a:xfrm flipV="1">
              <a:off x="7322400" y="1297440"/>
              <a:ext cx="0" cy="198036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15" name="CustomShape 15"/>
            <p:cNvSpPr/>
            <p:nvPr/>
          </p:nvSpPr>
          <p:spPr>
            <a:xfrm rot="10800000" flipV="1">
              <a:off x="7273250" y="1140950"/>
              <a:ext cx="1362979" cy="3371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GB" sz="14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  </a:t>
              </a:r>
              <a:r>
                <a:rPr lang="en-GB" sz="1600" b="0" strike="noStrike" spc="-1" dirty="0" smtClean="0">
                  <a:solidFill>
                    <a:srgbClr val="000000"/>
                  </a:solidFill>
                  <a:latin typeface="Calibri"/>
                  <a:ea typeface="DejaVu Sans"/>
                </a:rPr>
                <a:t>good </a:t>
              </a:r>
              <a:r>
                <a:rPr lang="en-GB" sz="16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fill level</a:t>
              </a:r>
              <a:endParaRPr lang="de-DE" sz="1600" b="0" strike="noStrike" spc="-1" dirty="0">
                <a:latin typeface="Arial"/>
              </a:endParaRPr>
            </a:p>
          </p:txBody>
        </p:sp>
      </p:grpSp>
      <p:pic>
        <p:nvPicPr>
          <p:cNvPr id="516" name="Grafik 21"/>
          <p:cNvPicPr/>
          <p:nvPr/>
        </p:nvPicPr>
        <p:blipFill>
          <a:blip r:embed="rId3"/>
          <a:stretch/>
        </p:blipFill>
        <p:spPr>
          <a:xfrm>
            <a:off x="8920440" y="1592280"/>
            <a:ext cx="2471760" cy="3637800"/>
          </a:xfrm>
          <a:prstGeom prst="rect">
            <a:avLst/>
          </a:prstGeom>
          <a:ln>
            <a:noFill/>
          </a:ln>
        </p:spPr>
      </p:pic>
      <p:grpSp>
        <p:nvGrpSpPr>
          <p:cNvPr id="517" name="Group 16"/>
          <p:cNvGrpSpPr/>
          <p:nvPr/>
        </p:nvGrpSpPr>
        <p:grpSpPr>
          <a:xfrm>
            <a:off x="9694440" y="3673440"/>
            <a:ext cx="2340720" cy="1094040"/>
            <a:chOff x="9694440" y="3673440"/>
            <a:chExt cx="2340720" cy="1094040"/>
          </a:xfrm>
        </p:grpSpPr>
        <p:sp>
          <p:nvSpPr>
            <p:cNvPr id="518" name="Line 17"/>
            <p:cNvSpPr/>
            <p:nvPr/>
          </p:nvSpPr>
          <p:spPr>
            <a:xfrm flipH="1">
              <a:off x="9750240" y="4493520"/>
              <a:ext cx="334440" cy="27396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19" name="Line 18"/>
            <p:cNvSpPr/>
            <p:nvPr/>
          </p:nvSpPr>
          <p:spPr>
            <a:xfrm flipV="1">
              <a:off x="10084680" y="3792240"/>
              <a:ext cx="0" cy="70128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20" name="CustomShape 19"/>
            <p:cNvSpPr/>
            <p:nvPr/>
          </p:nvSpPr>
          <p:spPr>
            <a:xfrm rot="10800000" flipV="1">
              <a:off x="9694440" y="3673080"/>
              <a:ext cx="234072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GB" sz="14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         </a:t>
              </a:r>
              <a:r>
                <a:rPr lang="en-GB" sz="18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Lead shutter closed</a:t>
              </a:r>
              <a:endParaRPr lang="de-DE" sz="1800" b="0" strike="noStrike" spc="-1">
                <a:latin typeface="Arial"/>
              </a:endParaRPr>
            </a:p>
          </p:txBody>
        </p:sp>
      </p:grpSp>
      <p:grpSp>
        <p:nvGrpSpPr>
          <p:cNvPr id="521" name="Group 20"/>
          <p:cNvGrpSpPr/>
          <p:nvPr/>
        </p:nvGrpSpPr>
        <p:grpSpPr>
          <a:xfrm>
            <a:off x="9727200" y="2606040"/>
            <a:ext cx="2178000" cy="936360"/>
            <a:chOff x="9727200" y="2606040"/>
            <a:chExt cx="2178000" cy="936360"/>
          </a:xfrm>
        </p:grpSpPr>
        <p:sp>
          <p:nvSpPr>
            <p:cNvPr id="522" name="Line 21"/>
            <p:cNvSpPr/>
            <p:nvPr/>
          </p:nvSpPr>
          <p:spPr>
            <a:xfrm flipH="1" flipV="1">
              <a:off x="9727200" y="2606040"/>
              <a:ext cx="349560" cy="28980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23" name="Line 22"/>
            <p:cNvSpPr/>
            <p:nvPr/>
          </p:nvSpPr>
          <p:spPr>
            <a:xfrm>
              <a:off x="10076760" y="2895840"/>
              <a:ext cx="0" cy="52776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24" name="CustomShape 23"/>
            <p:cNvSpPr/>
            <p:nvPr/>
          </p:nvSpPr>
          <p:spPr>
            <a:xfrm rot="10800000" flipV="1">
              <a:off x="9727560" y="3178080"/>
              <a:ext cx="2177640" cy="3639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n-GB" sz="18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      Lead shutter open</a:t>
              </a:r>
              <a:endParaRPr lang="de-DE" sz="1800" b="0" strike="noStrike" spc="-1">
                <a:latin typeface="Arial"/>
              </a:endParaRPr>
            </a:p>
          </p:txBody>
        </p:sp>
      </p:grpSp>
      <p:cxnSp>
        <p:nvCxnSpPr>
          <p:cNvPr id="7" name="Gerader Verbinder 6"/>
          <p:cNvCxnSpPr/>
          <p:nvPr/>
        </p:nvCxnSpPr>
        <p:spPr>
          <a:xfrm>
            <a:off x="469440" y="610200"/>
            <a:ext cx="1312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CustomShape 1"/>
          <p:cNvSpPr/>
          <p:nvPr/>
        </p:nvSpPr>
        <p:spPr>
          <a:xfrm>
            <a:off x="0" y="6112440"/>
            <a:ext cx="12189960" cy="74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26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Locator</a:t>
            </a:r>
            <a:endParaRPr lang="de-DE" sz="26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26" name="Grafik 6"/>
          <p:cNvPicPr/>
          <p:nvPr/>
        </p:nvPicPr>
        <p:blipFill>
          <a:blip r:embed="rId2"/>
          <a:stretch/>
        </p:blipFill>
        <p:spPr>
          <a:xfrm>
            <a:off x="0" y="1273680"/>
            <a:ext cx="12189960" cy="4308120"/>
          </a:xfrm>
          <a:prstGeom prst="rect">
            <a:avLst/>
          </a:prstGeom>
          <a:ln>
            <a:noFill/>
          </a:ln>
        </p:spPr>
      </p:pic>
      <p:sp>
        <p:nvSpPr>
          <p:cNvPr id="527" name="CustomShape 2"/>
          <p:cNvSpPr/>
          <p:nvPr/>
        </p:nvSpPr>
        <p:spPr>
          <a:xfrm rot="2700000">
            <a:off x="5917680" y="5990760"/>
            <a:ext cx="291960" cy="291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8" name="CustomShape 3"/>
          <p:cNvSpPr/>
          <p:nvPr/>
        </p:nvSpPr>
        <p:spPr>
          <a:xfrm>
            <a:off x="469440" y="384840"/>
            <a:ext cx="1312200" cy="225360"/>
          </a:xfrm>
          <a:prstGeom prst="rect">
            <a:avLst/>
          </a:prstGeom>
          <a:noFill/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288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05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FILL LEVEL INSPECTION</a:t>
            </a:r>
            <a:endParaRPr lang="de-DE" sz="1050" b="0" strike="noStrike" spc="-1" dirty="0">
              <a:latin typeface="Arial"/>
            </a:endParaRPr>
          </a:p>
        </p:txBody>
      </p:sp>
      <p:cxnSp>
        <p:nvCxnSpPr>
          <p:cNvPr id="3" name="Gerader Verbinder 2"/>
          <p:cNvCxnSpPr/>
          <p:nvPr/>
        </p:nvCxnSpPr>
        <p:spPr>
          <a:xfrm>
            <a:off x="469440" y="610200"/>
            <a:ext cx="1312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CustomShape 1"/>
          <p:cNvSpPr/>
          <p:nvPr/>
        </p:nvSpPr>
        <p:spPr>
          <a:xfrm>
            <a:off x="0" y="6112440"/>
            <a:ext cx="12189960" cy="74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26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Sampling</a:t>
            </a:r>
            <a:endParaRPr lang="de-DE" sz="26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30" name="Grafik 3"/>
          <p:cNvPicPr/>
          <p:nvPr/>
        </p:nvPicPr>
        <p:blipFill>
          <a:blip r:embed="rId2"/>
          <a:stretch/>
        </p:blipFill>
        <p:spPr>
          <a:xfrm>
            <a:off x="-2520" y="-4680"/>
            <a:ext cx="5035680" cy="6110280"/>
          </a:xfrm>
          <a:prstGeom prst="rect">
            <a:avLst/>
          </a:prstGeom>
          <a:ln>
            <a:noFill/>
          </a:ln>
        </p:spPr>
      </p:pic>
      <p:pic>
        <p:nvPicPr>
          <p:cNvPr id="531" name="Grafik 5"/>
          <p:cNvPicPr/>
          <p:nvPr/>
        </p:nvPicPr>
        <p:blipFill>
          <a:blip r:embed="rId3"/>
          <a:stretch/>
        </p:blipFill>
        <p:spPr>
          <a:xfrm>
            <a:off x="0" y="4030560"/>
            <a:ext cx="8773560" cy="2404440"/>
          </a:xfrm>
          <a:prstGeom prst="rect">
            <a:avLst/>
          </a:prstGeom>
          <a:ln>
            <a:noFill/>
          </a:ln>
        </p:spPr>
      </p:pic>
      <p:sp>
        <p:nvSpPr>
          <p:cNvPr id="532" name="CustomShape 2"/>
          <p:cNvSpPr/>
          <p:nvPr/>
        </p:nvSpPr>
        <p:spPr>
          <a:xfrm rot="2700000">
            <a:off x="5917680" y="5990760"/>
            <a:ext cx="291960" cy="291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33" name="Grafik 7"/>
          <p:cNvPicPr/>
          <p:nvPr/>
        </p:nvPicPr>
        <p:blipFill>
          <a:blip r:embed="rId4"/>
          <a:stretch/>
        </p:blipFill>
        <p:spPr>
          <a:xfrm>
            <a:off x="2190240" y="2656080"/>
            <a:ext cx="2949840" cy="3454200"/>
          </a:xfrm>
          <a:prstGeom prst="rect">
            <a:avLst/>
          </a:prstGeom>
          <a:ln>
            <a:noFill/>
          </a:ln>
        </p:spPr>
      </p:pic>
      <p:sp>
        <p:nvSpPr>
          <p:cNvPr id="534" name="CustomShape 3"/>
          <p:cNvSpPr/>
          <p:nvPr/>
        </p:nvSpPr>
        <p:spPr>
          <a:xfrm>
            <a:off x="7090200" y="3649680"/>
            <a:ext cx="2923200" cy="3418920"/>
          </a:xfrm>
          <a:prstGeom prst="rect">
            <a:avLst/>
          </a:prstGeom>
          <a:solidFill>
            <a:schemeClr val="bg1"/>
          </a:solidFill>
          <a:ln/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35" name="CustomShape 4"/>
          <p:cNvSpPr/>
          <p:nvPr/>
        </p:nvSpPr>
        <p:spPr>
          <a:xfrm>
            <a:off x="6727320" y="6112440"/>
            <a:ext cx="3240720" cy="743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36" name="Grafik 10"/>
          <p:cNvPicPr/>
          <p:nvPr/>
        </p:nvPicPr>
        <p:blipFill>
          <a:blip r:embed="rId5"/>
          <a:stretch/>
        </p:blipFill>
        <p:spPr>
          <a:xfrm>
            <a:off x="6441480" y="1932480"/>
            <a:ext cx="5173560" cy="3490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CustomShape 1"/>
          <p:cNvSpPr/>
          <p:nvPr/>
        </p:nvSpPr>
        <p:spPr>
          <a:xfrm>
            <a:off x="2310120" y="1467720"/>
            <a:ext cx="8772840" cy="400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457200">
              <a:lnSpc>
                <a:spcPct val="100000"/>
              </a:lnSpc>
            </a:pPr>
            <a:r>
              <a:rPr lang="de-DE" sz="22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		</a:t>
            </a:r>
            <a:endParaRPr lang="de-DE" sz="22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de-DE" sz="22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                    </a:t>
            </a:r>
            <a:r>
              <a:rPr lang="en-GB" sz="24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HEUFT </a:t>
            </a:r>
            <a:r>
              <a:rPr lang="en-GB" sz="2400" b="1" i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SPECTRUM </a:t>
            </a:r>
            <a:r>
              <a:rPr lang="en-GB" sz="2400" b="1" i="1" strike="noStrike" spc="-1" baseline="30000" dirty="0">
                <a:solidFill>
                  <a:srgbClr val="FFFFFF"/>
                </a:solidFill>
                <a:latin typeface="Verdana"/>
                <a:ea typeface="Verdana"/>
              </a:rPr>
              <a:t>II</a:t>
            </a:r>
            <a:r>
              <a:rPr lang="en-GB" sz="2400" b="1" i="1" strike="noStrike" spc="-1" dirty="0">
                <a:solidFill>
                  <a:srgbClr val="FFFFFF"/>
                </a:solidFill>
                <a:latin typeface="Verdana"/>
                <a:ea typeface="Verdana"/>
              </a:rPr>
              <a:t> </a:t>
            </a:r>
            <a:r>
              <a:rPr lang="en-GB" sz="2400" b="1" i="1" strike="noStrike" spc="-1" dirty="0">
                <a:solidFill>
                  <a:srgbClr val="FFFFFF"/>
                </a:solidFill>
                <a:latin typeface="Calibri"/>
                <a:ea typeface="Verdana"/>
              </a:rPr>
              <a:t>VX</a:t>
            </a:r>
            <a:endParaRPr lang="de-DE" sz="24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en-GB" sz="2200" b="0" strike="noStrike" spc="-1" dirty="0">
                <a:solidFill>
                  <a:srgbClr val="FFFFFF"/>
                </a:solidFill>
                <a:latin typeface="Calibri"/>
                <a:ea typeface="Verdana"/>
              </a:rPr>
              <a:t>                     Maximum output 			140,000 </a:t>
            </a:r>
            <a:r>
              <a:rPr lang="en-GB" sz="2200" b="0" strike="noStrike" spc="-1" dirty="0" err="1">
                <a:solidFill>
                  <a:srgbClr val="FFFFFF"/>
                </a:solidFill>
                <a:latin typeface="Calibri"/>
                <a:ea typeface="Verdana"/>
              </a:rPr>
              <a:t>cont</a:t>
            </a:r>
            <a:r>
              <a:rPr lang="en-GB" sz="2200" b="0" strike="noStrike" spc="-1" dirty="0">
                <a:solidFill>
                  <a:srgbClr val="FFFFFF"/>
                </a:solidFill>
                <a:latin typeface="Calibri"/>
                <a:ea typeface="Verdana"/>
              </a:rPr>
              <a:t>/h</a:t>
            </a:r>
            <a:endParaRPr lang="de-DE" sz="22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de-DE" sz="2200" b="0" strike="noStrike" spc="-1" dirty="0">
                <a:solidFill>
                  <a:srgbClr val="FFFFFF"/>
                </a:solidFill>
                <a:latin typeface="Calibri"/>
                <a:ea typeface="Verdana"/>
              </a:rPr>
              <a:t>		</a:t>
            </a:r>
            <a:r>
              <a:rPr lang="en-GB" sz="2200" b="0" strike="noStrike" spc="-1" dirty="0">
                <a:solidFill>
                  <a:srgbClr val="FFFFFF"/>
                </a:solidFill>
                <a:latin typeface="Calibri"/>
                <a:ea typeface="Verdana"/>
              </a:rPr>
              <a:t>Vertical adjustment devices 			4+</a:t>
            </a:r>
            <a:endParaRPr lang="de-DE" sz="22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de-DE" sz="2200" b="0" strike="noStrike" spc="-1" dirty="0">
                <a:solidFill>
                  <a:srgbClr val="FFFFFF"/>
                </a:solidFill>
                <a:latin typeface="Calibri"/>
                <a:ea typeface="Verdana"/>
              </a:rPr>
              <a:t>		</a:t>
            </a:r>
            <a:r>
              <a:rPr lang="en-GB" sz="2200" b="0" strike="noStrike" spc="-1" dirty="0">
                <a:solidFill>
                  <a:srgbClr val="FFFFFF"/>
                </a:solidFill>
                <a:latin typeface="Calibri"/>
                <a:ea typeface="Verdana"/>
              </a:rPr>
              <a:t>Automatic vertical adjustment 			✓</a:t>
            </a:r>
            <a:endParaRPr lang="de-DE" sz="22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de-DE" sz="2200" b="0" strike="noStrike" spc="-1" dirty="0">
                <a:solidFill>
                  <a:srgbClr val="FFFFFF"/>
                </a:solidFill>
                <a:latin typeface="Calibri"/>
                <a:ea typeface="Verdana"/>
              </a:rPr>
              <a:t>		</a:t>
            </a:r>
            <a:r>
              <a:rPr lang="en-GB" sz="2200" b="0" strike="noStrike" spc="-1" dirty="0">
                <a:solidFill>
                  <a:srgbClr val="FFFFFF"/>
                </a:solidFill>
                <a:latin typeface="Calibri"/>
                <a:ea typeface="Verdana"/>
              </a:rPr>
              <a:t>Machine connection 				✓</a:t>
            </a:r>
            <a:endParaRPr lang="de-DE" sz="22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de-DE" sz="2200" b="0" strike="noStrike" spc="-1" dirty="0">
                <a:solidFill>
                  <a:srgbClr val="FFFFFF"/>
                </a:solidFill>
                <a:latin typeface="Calibri"/>
                <a:ea typeface="Verdana"/>
              </a:rPr>
              <a:t>		</a:t>
            </a:r>
            <a:r>
              <a:rPr lang="en-GB" sz="2200" b="0" strike="noStrike" spc="-1" dirty="0">
                <a:solidFill>
                  <a:srgbClr val="FFFFFF"/>
                </a:solidFill>
                <a:latin typeface="Calibri"/>
                <a:ea typeface="Verdana"/>
              </a:rPr>
              <a:t>Sensor cameras 				5</a:t>
            </a:r>
            <a:endParaRPr lang="de-DE" sz="22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de-DE" sz="2200" b="0" strike="noStrike" spc="-1" dirty="0">
                <a:solidFill>
                  <a:srgbClr val="FFFFFF"/>
                </a:solidFill>
                <a:latin typeface="Calibri"/>
                <a:ea typeface="Verdana"/>
              </a:rPr>
              <a:t>		</a:t>
            </a:r>
            <a:r>
              <a:rPr lang="en-GB" sz="2200" b="0" strike="noStrike" spc="-1" dirty="0">
                <a:solidFill>
                  <a:srgbClr val="FFFFFF"/>
                </a:solidFill>
                <a:latin typeface="Calibri"/>
                <a:ea typeface="Verdana"/>
              </a:rPr>
              <a:t>Additional inspection casing 			✓</a:t>
            </a:r>
            <a:endParaRPr lang="de-DE" sz="22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de-DE" sz="2200" b="0" strike="noStrike" spc="-1" dirty="0">
                <a:solidFill>
                  <a:srgbClr val="FFFFFF"/>
                </a:solidFill>
                <a:latin typeface="Calibri"/>
                <a:ea typeface="Verdana"/>
              </a:rPr>
              <a:t>		</a:t>
            </a:r>
            <a:r>
              <a:rPr lang="en-GB" sz="2200" b="0" strike="noStrike" spc="-1" dirty="0" err="1">
                <a:solidFill>
                  <a:srgbClr val="FFFFFF"/>
                </a:solidFill>
                <a:latin typeface="Calibri"/>
                <a:ea typeface="Verdana"/>
              </a:rPr>
              <a:t>Rejectors</a:t>
            </a:r>
            <a:r>
              <a:rPr lang="en-GB" sz="2200" b="0" strike="noStrike" spc="-1" dirty="0">
                <a:solidFill>
                  <a:srgbClr val="FFFFFF"/>
                </a:solidFill>
                <a:latin typeface="Calibri"/>
                <a:ea typeface="Verdana"/>
              </a:rPr>
              <a:t> 					3+</a:t>
            </a:r>
            <a:endParaRPr lang="de-DE" sz="22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de-DE" sz="2200" b="0" strike="noStrike" spc="-1" dirty="0">
                <a:solidFill>
                  <a:srgbClr val="FFFFFF"/>
                </a:solidFill>
                <a:latin typeface="Calibri"/>
                <a:ea typeface="Verdana"/>
              </a:rPr>
              <a:t>		</a:t>
            </a:r>
            <a:r>
              <a:rPr lang="en-GB" sz="2200" b="0" strike="noStrike" spc="-1" dirty="0">
                <a:solidFill>
                  <a:srgbClr val="FFFFFF"/>
                </a:solidFill>
                <a:latin typeface="Calibri"/>
                <a:ea typeface="Verdana"/>
              </a:rPr>
              <a:t>HEUFT </a:t>
            </a:r>
            <a:r>
              <a:rPr lang="en-GB" sz="2200" b="0" i="1" strike="noStrike" spc="-1" dirty="0" err="1">
                <a:solidFill>
                  <a:srgbClr val="FFFFFF"/>
                </a:solidFill>
                <a:latin typeface="Calibri"/>
                <a:ea typeface="Verdana"/>
              </a:rPr>
              <a:t>NaVi</a:t>
            </a:r>
            <a:r>
              <a:rPr lang="en-GB" sz="2200" b="0" i="1" strike="noStrike" spc="-1" dirty="0">
                <a:solidFill>
                  <a:srgbClr val="FFFFFF"/>
                </a:solidFill>
                <a:latin typeface="Calibri"/>
                <a:ea typeface="Verdana"/>
              </a:rPr>
              <a:t> </a:t>
            </a:r>
            <a:r>
              <a:rPr lang="en-GB" sz="2200" b="0" strike="noStrike" spc="-1" dirty="0">
                <a:solidFill>
                  <a:srgbClr val="FFFFFF"/>
                </a:solidFill>
                <a:latin typeface="Calibri"/>
                <a:ea typeface="Verdana"/>
              </a:rPr>
              <a:t>assistance systems 			✓</a:t>
            </a:r>
            <a:endParaRPr lang="de-DE" sz="22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de-DE" sz="2200" b="0" strike="noStrike" spc="-1" dirty="0">
                <a:solidFill>
                  <a:srgbClr val="FFFFFF"/>
                </a:solidFill>
                <a:latin typeface="Calibri"/>
                <a:ea typeface="Verdana"/>
              </a:rPr>
              <a:t>		</a:t>
            </a:r>
            <a:r>
              <a:rPr lang="en-GB" sz="2200" b="0" strike="noStrike" spc="-1" dirty="0">
                <a:solidFill>
                  <a:srgbClr val="FFFFFF"/>
                </a:solidFill>
                <a:latin typeface="Calibri"/>
                <a:ea typeface="Verdana"/>
              </a:rPr>
              <a:t>HEUFT </a:t>
            </a:r>
            <a:r>
              <a:rPr lang="en-GB" sz="2200" b="0" i="1" strike="noStrike" spc="-1" dirty="0" err="1">
                <a:solidFill>
                  <a:srgbClr val="FFFFFF"/>
                </a:solidFill>
                <a:latin typeface="Calibri"/>
                <a:ea typeface="Verdana"/>
              </a:rPr>
              <a:t>checkPoints</a:t>
            </a:r>
            <a:r>
              <a:rPr lang="en-GB" sz="2200" b="0" i="1" strike="noStrike" spc="-1" dirty="0">
                <a:solidFill>
                  <a:srgbClr val="FFFFFF"/>
                </a:solidFill>
                <a:latin typeface="Calibri"/>
                <a:ea typeface="Verdana"/>
              </a:rPr>
              <a:t> 				</a:t>
            </a:r>
            <a:r>
              <a:rPr lang="en-GB" sz="2200" b="0" strike="noStrike" spc="-1" dirty="0">
                <a:solidFill>
                  <a:srgbClr val="FFFFFF"/>
                </a:solidFill>
                <a:latin typeface="Calibri"/>
                <a:ea typeface="Verdana"/>
              </a:rPr>
              <a:t>✓</a:t>
            </a:r>
            <a:endParaRPr lang="de-DE" sz="22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de-DE" sz="2000" b="0" strike="noStrike" spc="-1" dirty="0">
                <a:solidFill>
                  <a:srgbClr val="FFFFFF"/>
                </a:solidFill>
                <a:latin typeface="Calibri"/>
                <a:ea typeface="Verdana"/>
              </a:rPr>
              <a:t>	</a:t>
            </a:r>
            <a:endParaRPr lang="de-DE" sz="20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de-DE" sz="2200" b="0" i="1" strike="noStrike" spc="-1" dirty="0">
                <a:solidFill>
                  <a:srgbClr val="FFFFFF"/>
                </a:solidFill>
                <a:latin typeface="Calibri"/>
                <a:ea typeface="Verdana"/>
              </a:rPr>
              <a:t>				</a:t>
            </a:r>
            <a:r>
              <a:rPr lang="de-DE" sz="2000" b="0" strike="noStrike" spc="-1" dirty="0">
                <a:solidFill>
                  <a:srgbClr val="FFFFFF"/>
                </a:solidFill>
                <a:latin typeface="Calibri"/>
                <a:ea typeface="Verdana"/>
              </a:rPr>
              <a:t> 	</a:t>
            </a:r>
            <a:endParaRPr lang="de-DE" sz="2000" b="0" strike="noStrike" spc="-1" dirty="0">
              <a:latin typeface="Arial"/>
            </a:endParaRPr>
          </a:p>
        </p:txBody>
      </p:sp>
      <p:pic>
        <p:nvPicPr>
          <p:cNvPr id="538" name="Grafik 3"/>
          <p:cNvPicPr/>
          <p:nvPr/>
        </p:nvPicPr>
        <p:blipFill>
          <a:blip r:embed="rId2"/>
          <a:stretch/>
        </p:blipFill>
        <p:spPr>
          <a:xfrm>
            <a:off x="580680" y="777960"/>
            <a:ext cx="3331440" cy="4918680"/>
          </a:xfrm>
          <a:prstGeom prst="rect">
            <a:avLst/>
          </a:prstGeom>
          <a:ln>
            <a:noFill/>
          </a:ln>
        </p:spPr>
      </p:pic>
      <p:sp>
        <p:nvSpPr>
          <p:cNvPr id="539" name="CustomShape 2"/>
          <p:cNvSpPr/>
          <p:nvPr/>
        </p:nvSpPr>
        <p:spPr>
          <a:xfrm>
            <a:off x="469440" y="384840"/>
            <a:ext cx="1278720" cy="225360"/>
          </a:xfrm>
          <a:prstGeom prst="rect">
            <a:avLst/>
          </a:prstGeom>
          <a:noFill/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288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05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FULL CAN INSPECTION</a:t>
            </a:r>
            <a:endParaRPr lang="de-DE" sz="1050" b="0" strike="noStrike" spc="-1" dirty="0">
              <a:latin typeface="Arial"/>
            </a:endParaRPr>
          </a:p>
        </p:txBody>
      </p:sp>
      <p:cxnSp>
        <p:nvCxnSpPr>
          <p:cNvPr id="3" name="Gerader Verbinder 2"/>
          <p:cNvCxnSpPr/>
          <p:nvPr/>
        </p:nvCxnSpPr>
        <p:spPr>
          <a:xfrm>
            <a:off x="469440" y="607535"/>
            <a:ext cx="127872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CustomShape 1"/>
          <p:cNvSpPr/>
          <p:nvPr/>
        </p:nvSpPr>
        <p:spPr>
          <a:xfrm>
            <a:off x="2310120" y="1467720"/>
            <a:ext cx="8772840" cy="400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200" b="0" strike="noStrike" spc="-1">
                <a:solidFill>
                  <a:srgbClr val="FFFFFF"/>
                </a:solidFill>
                <a:latin typeface="Calibri"/>
                <a:ea typeface="DejaVu Sans"/>
              </a:rPr>
              <a:t>		</a:t>
            </a:r>
            <a:r>
              <a:rPr lang="en-GB" sz="2400" b="1" strike="noStrike" spc="-1">
                <a:solidFill>
                  <a:srgbClr val="FFFFFF"/>
                </a:solidFill>
                <a:latin typeface="Calibri"/>
                <a:ea typeface="DejaVu Sans"/>
              </a:rPr>
              <a:t>HEUFT</a:t>
            </a:r>
            <a:r>
              <a:rPr lang="en-GB" sz="2400" b="1" i="1" strike="noStrike" spc="-1">
                <a:solidFill>
                  <a:srgbClr val="FFFFFF"/>
                </a:solidFill>
                <a:latin typeface="Calibri"/>
                <a:ea typeface="DejaVu Sans"/>
              </a:rPr>
              <a:t> PRIME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200" b="0" strike="noStrike" spc="-1">
                <a:solidFill>
                  <a:srgbClr val="FFFFFF"/>
                </a:solidFill>
                <a:latin typeface="Calibri"/>
                <a:ea typeface="DejaVu Sans"/>
              </a:rPr>
              <a:t>                             Maximum output 			99,000 cont/h</a:t>
            </a:r>
            <a:endParaRPr lang="de-DE" sz="2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200" b="0" strike="noStrike" spc="-1">
                <a:solidFill>
                  <a:srgbClr val="FFFFFF"/>
                </a:solidFill>
                <a:latin typeface="Calibri"/>
                <a:ea typeface="DejaVu Sans"/>
              </a:rPr>
              <a:t>		</a:t>
            </a:r>
            <a:r>
              <a:rPr lang="en-GB" sz="2200" b="0" strike="noStrike" spc="-1">
                <a:solidFill>
                  <a:srgbClr val="FFFFFF"/>
                </a:solidFill>
                <a:latin typeface="Calibri"/>
                <a:ea typeface="DejaVu Sans"/>
              </a:rPr>
              <a:t>Vertical adjustment devices 			3+</a:t>
            </a:r>
            <a:endParaRPr lang="de-DE" sz="2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200" b="0" strike="noStrike" spc="-1">
                <a:solidFill>
                  <a:srgbClr val="FFFFFF"/>
                </a:solidFill>
                <a:latin typeface="Calibri"/>
                <a:ea typeface="DejaVu Sans"/>
              </a:rPr>
              <a:t>		</a:t>
            </a:r>
            <a:r>
              <a:rPr lang="en-GB" sz="2200" b="0" strike="noStrike" spc="-1">
                <a:solidFill>
                  <a:srgbClr val="FFFFFF"/>
                </a:solidFill>
                <a:latin typeface="Calibri"/>
                <a:ea typeface="DejaVu Sans"/>
              </a:rPr>
              <a:t>Automatic vertical adjustment 		        optional</a:t>
            </a:r>
            <a:endParaRPr lang="de-DE" sz="2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200" b="0" strike="noStrike" spc="-1">
                <a:solidFill>
                  <a:srgbClr val="FFFFFF"/>
                </a:solidFill>
                <a:latin typeface="Calibri"/>
                <a:ea typeface="DejaVu Sans"/>
              </a:rPr>
              <a:t>		</a:t>
            </a:r>
            <a:r>
              <a:rPr lang="en-GB" sz="2200" b="0" strike="noStrike" spc="-1">
                <a:solidFill>
                  <a:srgbClr val="FFFFFF"/>
                </a:solidFill>
                <a:latin typeface="Calibri"/>
                <a:ea typeface="DejaVu Sans"/>
              </a:rPr>
              <a:t>Machine connection 				✓</a:t>
            </a:r>
            <a:endParaRPr lang="de-DE" sz="2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200" b="0" strike="noStrike" spc="-1">
                <a:solidFill>
                  <a:srgbClr val="FFFFFF"/>
                </a:solidFill>
                <a:latin typeface="Calibri"/>
                <a:ea typeface="DejaVu Sans"/>
              </a:rPr>
              <a:t>		</a:t>
            </a:r>
            <a:r>
              <a:rPr lang="en-GB" sz="2200" b="0" strike="noStrike" spc="-1">
                <a:solidFill>
                  <a:srgbClr val="FFFFFF"/>
                </a:solidFill>
                <a:latin typeface="Calibri"/>
                <a:ea typeface="DejaVu Sans"/>
              </a:rPr>
              <a:t>Sensor cameras 				2</a:t>
            </a:r>
            <a:endParaRPr lang="de-DE" sz="2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200" b="0" strike="noStrike" spc="-1">
                <a:solidFill>
                  <a:srgbClr val="FFFFFF"/>
                </a:solidFill>
                <a:latin typeface="Calibri"/>
                <a:ea typeface="DejaVu Sans"/>
              </a:rPr>
              <a:t>	             </a:t>
            </a:r>
            <a:r>
              <a:rPr lang="en-GB" sz="2200" b="0" strike="noStrike" spc="-1">
                <a:solidFill>
                  <a:srgbClr val="FFFFFF"/>
                </a:solidFill>
                <a:latin typeface="Calibri"/>
                <a:ea typeface="DejaVu Sans"/>
              </a:rPr>
              <a:t> Rejectors 					1</a:t>
            </a:r>
            <a:endParaRPr lang="de-DE" sz="2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200" b="0" strike="noStrike" spc="-1">
                <a:solidFill>
                  <a:srgbClr val="FFFFFF"/>
                </a:solidFill>
                <a:latin typeface="Calibri"/>
                <a:ea typeface="DejaVu Sans"/>
              </a:rPr>
              <a:t>	             </a:t>
            </a:r>
            <a:r>
              <a:rPr lang="en-GB" sz="2200" b="0" strike="noStrike" spc="-1">
                <a:solidFill>
                  <a:srgbClr val="FFFFFF"/>
                </a:solidFill>
                <a:latin typeface="Calibri"/>
                <a:ea typeface="DejaVu Sans"/>
              </a:rPr>
              <a:t> HEUFT </a:t>
            </a:r>
            <a:r>
              <a:rPr lang="en-GB" sz="2200" b="0" i="1" strike="noStrike" spc="-1">
                <a:solidFill>
                  <a:srgbClr val="FFFFFF"/>
                </a:solidFill>
                <a:latin typeface="Calibri"/>
                <a:ea typeface="DejaVu Sans"/>
              </a:rPr>
              <a:t>NaVi </a:t>
            </a:r>
            <a:r>
              <a:rPr lang="en-GB" sz="2200" b="0" strike="noStrike" spc="-1">
                <a:solidFill>
                  <a:srgbClr val="FFFFFF"/>
                </a:solidFill>
                <a:latin typeface="Calibri"/>
                <a:ea typeface="DejaVu Sans"/>
              </a:rPr>
              <a:t>assistance systems 			✓</a:t>
            </a:r>
            <a:endParaRPr lang="de-DE" sz="2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200" b="0" strike="noStrike" spc="-1">
                <a:solidFill>
                  <a:srgbClr val="FFFFFF"/>
                </a:solidFill>
                <a:latin typeface="Calibri"/>
                <a:ea typeface="DejaVu Sans"/>
              </a:rPr>
              <a:t>	             </a:t>
            </a:r>
            <a:r>
              <a:rPr lang="en-GB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>
                <a:solidFill>
                  <a:srgbClr val="FFFFFF"/>
                </a:solidFill>
                <a:latin typeface="Calibri"/>
                <a:ea typeface="DejaVu Sans"/>
              </a:rPr>
              <a:t>HEUFT </a:t>
            </a:r>
            <a:r>
              <a:rPr lang="en-GB" sz="2200" b="0" i="1" strike="noStrike" spc="-1">
                <a:solidFill>
                  <a:srgbClr val="FFFFFF"/>
                </a:solidFill>
                <a:latin typeface="Calibri"/>
                <a:ea typeface="DejaVu Sans"/>
              </a:rPr>
              <a:t>checkPoints 				</a:t>
            </a:r>
            <a:r>
              <a:rPr lang="en-GB" sz="2200" b="0" strike="noStrike" spc="-1">
                <a:solidFill>
                  <a:srgbClr val="FFFFFF"/>
                </a:solidFill>
                <a:latin typeface="Calibri"/>
                <a:ea typeface="DejaVu Sans"/>
              </a:rPr>
              <a:t>✓</a:t>
            </a:r>
            <a:endParaRPr lang="de-DE" sz="2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t/>
            </a:r>
            <a:br/>
            <a:endParaRPr lang="de-DE" sz="2200" b="0" strike="noStrike" spc="-1">
              <a:latin typeface="Arial"/>
            </a:endParaRPr>
          </a:p>
        </p:txBody>
      </p:sp>
      <p:pic>
        <p:nvPicPr>
          <p:cNvPr id="541" name="Grafik 4"/>
          <p:cNvPicPr/>
          <p:nvPr/>
        </p:nvPicPr>
        <p:blipFill>
          <a:blip r:embed="rId2"/>
          <a:stretch/>
        </p:blipFill>
        <p:spPr>
          <a:xfrm>
            <a:off x="563040" y="858240"/>
            <a:ext cx="3277080" cy="4838400"/>
          </a:xfrm>
          <a:prstGeom prst="rect">
            <a:avLst/>
          </a:prstGeom>
          <a:ln>
            <a:noFill/>
          </a:ln>
        </p:spPr>
      </p:pic>
      <p:sp>
        <p:nvSpPr>
          <p:cNvPr id="5" name="CustomShape 2"/>
          <p:cNvSpPr/>
          <p:nvPr/>
        </p:nvSpPr>
        <p:spPr>
          <a:xfrm>
            <a:off x="469440" y="384840"/>
            <a:ext cx="1278720" cy="225360"/>
          </a:xfrm>
          <a:prstGeom prst="rect">
            <a:avLst/>
          </a:prstGeom>
          <a:noFill/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288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05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FULL CAN INSPECTION</a:t>
            </a:r>
            <a:endParaRPr lang="de-DE" sz="1050" b="0" strike="noStrike" spc="-1" dirty="0">
              <a:latin typeface="Arial"/>
            </a:endParaRPr>
          </a:p>
        </p:txBody>
      </p:sp>
      <p:cxnSp>
        <p:nvCxnSpPr>
          <p:cNvPr id="3" name="Gerader Verbinder 2"/>
          <p:cNvCxnSpPr/>
          <p:nvPr/>
        </p:nvCxnSpPr>
        <p:spPr>
          <a:xfrm>
            <a:off x="469440" y="607535"/>
            <a:ext cx="127872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CustomShape 1"/>
          <p:cNvSpPr/>
          <p:nvPr/>
        </p:nvSpPr>
        <p:spPr>
          <a:xfrm>
            <a:off x="2310120" y="1467720"/>
            <a:ext cx="8772840" cy="400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de-DE" sz="2200" b="0" strike="noStrike" spc="-1">
                <a:solidFill>
                  <a:srgbClr val="FFFFFF"/>
                </a:solidFill>
                <a:latin typeface="Calibri"/>
                <a:ea typeface="DejaVu Sans"/>
              </a:rPr>
              <a:t>		</a:t>
            </a:r>
            <a:r>
              <a:rPr lang="en-GB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de-DE" sz="2400" b="1" strike="noStrike" spc="-1">
                <a:solidFill>
                  <a:srgbClr val="FFFFFF"/>
                </a:solidFill>
                <a:latin typeface="Calibri"/>
                <a:ea typeface="DejaVu Sans"/>
              </a:rPr>
              <a:t>HEUFT </a:t>
            </a:r>
            <a:r>
              <a:rPr lang="de-DE" sz="2400" b="1" i="1" strike="noStrike" spc="-1">
                <a:solidFill>
                  <a:srgbClr val="FFFFFF"/>
                </a:solidFill>
                <a:latin typeface="Calibri"/>
                <a:ea typeface="DejaVu Sans"/>
              </a:rPr>
              <a:t>ONE</a:t>
            </a:r>
            <a:endParaRPr lang="de-DE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200" b="0" strike="noStrike" spc="-1">
                <a:solidFill>
                  <a:srgbClr val="FFFFFF"/>
                </a:solidFill>
                <a:latin typeface="Calibri"/>
                <a:ea typeface="DejaVu Sans"/>
              </a:rPr>
              <a:t>                             Maximum output 			72,000 cont/h</a:t>
            </a:r>
            <a:endParaRPr lang="de-DE" sz="2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200" b="0" strike="noStrike" spc="-1">
                <a:solidFill>
                  <a:srgbClr val="FFFFFF"/>
                </a:solidFill>
                <a:latin typeface="Calibri"/>
                <a:ea typeface="DejaVu Sans"/>
              </a:rPr>
              <a:t>		</a:t>
            </a:r>
            <a:r>
              <a:rPr lang="en-GB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>
                <a:solidFill>
                  <a:srgbClr val="FFFFFF"/>
                </a:solidFill>
                <a:latin typeface="Calibri"/>
                <a:ea typeface="DejaVu Sans"/>
              </a:rPr>
              <a:t>Vertical adjustment devices 			2</a:t>
            </a:r>
            <a:endParaRPr lang="de-DE" sz="2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200" b="0" strike="noStrike" spc="-1">
                <a:solidFill>
                  <a:srgbClr val="FFFFFF"/>
                </a:solidFill>
                <a:latin typeface="Calibri"/>
                <a:ea typeface="DejaVu Sans"/>
              </a:rPr>
              <a:t>		</a:t>
            </a:r>
            <a:r>
              <a:rPr lang="en-GB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>
                <a:solidFill>
                  <a:srgbClr val="FFFFFF"/>
                </a:solidFill>
                <a:latin typeface="Calibri"/>
                <a:ea typeface="DejaVu Sans"/>
              </a:rPr>
              <a:t>Sensor cameras 				1</a:t>
            </a:r>
            <a:endParaRPr lang="de-DE" sz="2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200" b="0" strike="noStrike" spc="-1">
                <a:solidFill>
                  <a:srgbClr val="FFFFFF"/>
                </a:solidFill>
                <a:latin typeface="Calibri"/>
                <a:ea typeface="DejaVu Sans"/>
              </a:rPr>
              <a:t>		</a:t>
            </a:r>
            <a:r>
              <a:rPr lang="en-GB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en-GB" sz="2200" b="0" strike="noStrike" spc="-1">
                <a:solidFill>
                  <a:srgbClr val="FFFFFF"/>
                </a:solidFill>
                <a:latin typeface="Calibri"/>
                <a:ea typeface="DejaVu Sans"/>
              </a:rPr>
              <a:t>Additional inspection casing 			✓</a:t>
            </a:r>
            <a:endParaRPr lang="de-DE" sz="2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200" b="0" strike="noStrike" spc="-1">
                <a:solidFill>
                  <a:srgbClr val="FFFFFF"/>
                </a:solidFill>
                <a:latin typeface="Calibri"/>
                <a:ea typeface="DejaVu Sans"/>
              </a:rPr>
              <a:t>		</a:t>
            </a:r>
            <a:r>
              <a:rPr lang="en-GB" sz="2200" b="0" strike="noStrike" spc="-1">
                <a:solidFill>
                  <a:srgbClr val="FFFFFF"/>
                </a:solidFill>
                <a:latin typeface="Calibri"/>
                <a:ea typeface="DejaVu Sans"/>
              </a:rPr>
              <a:t> Rejectors 					1</a:t>
            </a:r>
            <a:endParaRPr lang="de-DE" sz="2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t/>
            </a:r>
            <a:br/>
            <a:endParaRPr lang="de-DE" sz="2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2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000" b="0" strike="noStrike" spc="-1">
                <a:solidFill>
                  <a:srgbClr val="FFFFFF"/>
                </a:solidFill>
                <a:latin typeface="Calibri"/>
                <a:ea typeface="DejaVu Sans"/>
              </a:rPr>
              <a:t>	</a:t>
            </a:r>
            <a:endParaRPr lang="de-DE" sz="2000" b="0" strike="noStrike" spc="-1">
              <a:latin typeface="Arial"/>
            </a:endParaRPr>
          </a:p>
        </p:txBody>
      </p:sp>
      <p:pic>
        <p:nvPicPr>
          <p:cNvPr id="544" name="Grafik 3"/>
          <p:cNvPicPr/>
          <p:nvPr/>
        </p:nvPicPr>
        <p:blipFill>
          <a:blip r:embed="rId2"/>
          <a:stretch/>
        </p:blipFill>
        <p:spPr>
          <a:xfrm>
            <a:off x="860040" y="280440"/>
            <a:ext cx="2450520" cy="5187960"/>
          </a:xfrm>
          <a:prstGeom prst="rect">
            <a:avLst/>
          </a:prstGeom>
          <a:ln>
            <a:noFill/>
          </a:ln>
        </p:spPr>
      </p:pic>
      <p:sp>
        <p:nvSpPr>
          <p:cNvPr id="5" name="CustomShape 2"/>
          <p:cNvSpPr/>
          <p:nvPr/>
        </p:nvSpPr>
        <p:spPr>
          <a:xfrm>
            <a:off x="469440" y="384840"/>
            <a:ext cx="1278720" cy="225360"/>
          </a:xfrm>
          <a:prstGeom prst="rect">
            <a:avLst/>
          </a:prstGeom>
          <a:noFill/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288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05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FULL CAN INSPECTION</a:t>
            </a:r>
            <a:endParaRPr lang="de-DE" sz="1050" b="0" strike="noStrike" spc="-1" dirty="0">
              <a:latin typeface="Arial"/>
            </a:endParaRPr>
          </a:p>
        </p:txBody>
      </p:sp>
      <p:cxnSp>
        <p:nvCxnSpPr>
          <p:cNvPr id="3" name="Gerader Verbinder 2"/>
          <p:cNvCxnSpPr/>
          <p:nvPr/>
        </p:nvCxnSpPr>
        <p:spPr>
          <a:xfrm>
            <a:off x="479920" y="599720"/>
            <a:ext cx="1257760" cy="1048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CustomShape 1"/>
          <p:cNvSpPr/>
          <p:nvPr/>
        </p:nvSpPr>
        <p:spPr>
          <a:xfrm>
            <a:off x="469440" y="384840"/>
            <a:ext cx="1153440" cy="225360"/>
          </a:xfrm>
          <a:prstGeom prst="rect">
            <a:avLst/>
          </a:prstGeom>
          <a:noFill/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288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05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FILLMANAGEMENT</a:t>
            </a:r>
            <a:endParaRPr lang="de-DE" sz="1050" b="0" strike="noStrike" spc="-1" dirty="0">
              <a:latin typeface="Arial"/>
            </a:endParaRPr>
          </a:p>
        </p:txBody>
      </p:sp>
      <p:sp>
        <p:nvSpPr>
          <p:cNvPr id="547" name="Line 2"/>
          <p:cNvSpPr/>
          <p:nvPr/>
        </p:nvSpPr>
        <p:spPr>
          <a:xfrm>
            <a:off x="3336480" y="3838680"/>
            <a:ext cx="658548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48" name="Line 3"/>
          <p:cNvSpPr/>
          <p:nvPr/>
        </p:nvSpPr>
        <p:spPr>
          <a:xfrm>
            <a:off x="9921960" y="3838680"/>
            <a:ext cx="0" cy="36432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49" name="Line 4"/>
          <p:cNvSpPr/>
          <p:nvPr/>
        </p:nvSpPr>
        <p:spPr>
          <a:xfrm>
            <a:off x="3336480" y="3838680"/>
            <a:ext cx="0" cy="36432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0" name="Line 5"/>
          <p:cNvSpPr/>
          <p:nvPr/>
        </p:nvSpPr>
        <p:spPr>
          <a:xfrm>
            <a:off x="6657120" y="3456720"/>
            <a:ext cx="0" cy="38196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1" name="Line 6"/>
          <p:cNvSpPr/>
          <p:nvPr/>
        </p:nvSpPr>
        <p:spPr>
          <a:xfrm>
            <a:off x="3043080" y="3456720"/>
            <a:ext cx="361404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52" name="Line 7"/>
          <p:cNvSpPr/>
          <p:nvPr/>
        </p:nvSpPr>
        <p:spPr>
          <a:xfrm>
            <a:off x="3043080" y="3280320"/>
            <a:ext cx="0" cy="1764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53" name="Grafik 5"/>
          <p:cNvPicPr/>
          <p:nvPr/>
        </p:nvPicPr>
        <p:blipFill>
          <a:blip r:embed="rId2"/>
          <a:stretch/>
        </p:blipFill>
        <p:spPr>
          <a:xfrm>
            <a:off x="-154800" y="749160"/>
            <a:ext cx="4395240" cy="5437080"/>
          </a:xfrm>
          <a:prstGeom prst="rect">
            <a:avLst/>
          </a:prstGeom>
          <a:ln>
            <a:noFill/>
          </a:ln>
        </p:spPr>
      </p:pic>
      <p:pic>
        <p:nvPicPr>
          <p:cNvPr id="554" name="Grafik 15"/>
          <p:cNvPicPr/>
          <p:nvPr/>
        </p:nvPicPr>
        <p:blipFill>
          <a:blip r:embed="rId3"/>
          <a:stretch/>
        </p:blipFill>
        <p:spPr>
          <a:xfrm>
            <a:off x="3102120" y="3663720"/>
            <a:ext cx="7750440" cy="2446560"/>
          </a:xfrm>
          <a:prstGeom prst="rect">
            <a:avLst/>
          </a:prstGeom>
          <a:ln>
            <a:noFill/>
          </a:ln>
        </p:spPr>
      </p:pic>
      <p:sp>
        <p:nvSpPr>
          <p:cNvPr id="555" name="CustomShape 8"/>
          <p:cNvSpPr/>
          <p:nvPr/>
        </p:nvSpPr>
        <p:spPr>
          <a:xfrm rot="2700000">
            <a:off x="5917680" y="5990760"/>
            <a:ext cx="291960" cy="291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6" name="CustomShape 9"/>
          <p:cNvSpPr/>
          <p:nvPr/>
        </p:nvSpPr>
        <p:spPr>
          <a:xfrm>
            <a:off x="0" y="6112440"/>
            <a:ext cx="12189960" cy="74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2600" b="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Modular detection solutions!</a:t>
            </a:r>
            <a:endParaRPr lang="de-DE" sz="2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7" name="CustomShape 10"/>
          <p:cNvSpPr/>
          <p:nvPr/>
        </p:nvSpPr>
        <p:spPr>
          <a:xfrm>
            <a:off x="5299920" y="2951640"/>
            <a:ext cx="2205000" cy="48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600" b="0" strike="noStrike" spc="-1">
                <a:solidFill>
                  <a:srgbClr val="FF6600"/>
                </a:solidFill>
                <a:latin typeface="Calibri"/>
                <a:ea typeface="DejaVu Sans"/>
              </a:rPr>
              <a:t>Maximum of 4</a:t>
            </a:r>
            <a:endParaRPr lang="de-DE" sz="2600" b="0" strike="noStrike" spc="-1">
              <a:latin typeface="Arial"/>
            </a:endParaRPr>
          </a:p>
        </p:txBody>
      </p:sp>
      <p:sp>
        <p:nvSpPr>
          <p:cNvPr id="558" name="CustomShape 11"/>
          <p:cNvSpPr/>
          <p:nvPr/>
        </p:nvSpPr>
        <p:spPr>
          <a:xfrm>
            <a:off x="-220680" y="5574600"/>
            <a:ext cx="364500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457200">
              <a:lnSpc>
                <a:spcPct val="100000"/>
              </a:lnSpc>
            </a:pPr>
            <a:r>
              <a:rPr lang="en-GB" sz="2400" b="1" strike="noStrike" spc="-1">
                <a:solidFill>
                  <a:srgbClr val="00B0F0"/>
                </a:solidFill>
                <a:latin typeface="Calibri"/>
                <a:ea typeface="DejaVu Sans"/>
              </a:rPr>
              <a:t>HEUFT </a:t>
            </a:r>
            <a:r>
              <a:rPr lang="en-GB" sz="2400" b="1" i="1" strike="noStrike" spc="-1">
                <a:solidFill>
                  <a:srgbClr val="00B0F0"/>
                </a:solidFill>
                <a:latin typeface="Calibri"/>
                <a:ea typeface="DejaVu Sans"/>
              </a:rPr>
              <a:t>SPECTRUM </a:t>
            </a:r>
            <a:r>
              <a:rPr lang="en-GB" sz="2400" b="1" i="1" strike="noStrike" spc="-1" baseline="30000">
                <a:solidFill>
                  <a:srgbClr val="00B0F0"/>
                </a:solidFill>
                <a:latin typeface="Verdana"/>
                <a:ea typeface="Verdana"/>
              </a:rPr>
              <a:t>II</a:t>
            </a:r>
            <a:r>
              <a:rPr lang="en-GB" sz="2400" b="1" i="1" strike="noStrike" spc="-1">
                <a:solidFill>
                  <a:srgbClr val="00B0F0"/>
                </a:solidFill>
                <a:latin typeface="Verdana"/>
                <a:ea typeface="Verdana"/>
              </a:rPr>
              <a:t> </a:t>
            </a:r>
            <a:r>
              <a:rPr lang="en-GB" sz="2400" b="1" i="1" strike="noStrike" spc="-1">
                <a:solidFill>
                  <a:srgbClr val="00B0F0"/>
                </a:solidFill>
                <a:latin typeface="Calibri"/>
                <a:ea typeface="Verdana"/>
              </a:rPr>
              <a:t>VX</a:t>
            </a:r>
            <a:endParaRPr lang="de-DE" sz="2400" b="0" strike="noStrike" spc="-1">
              <a:latin typeface="Arial"/>
            </a:endParaRPr>
          </a:p>
        </p:txBody>
      </p:sp>
      <p:cxnSp>
        <p:nvCxnSpPr>
          <p:cNvPr id="3" name="Gerader Verbinder 2"/>
          <p:cNvCxnSpPr/>
          <p:nvPr/>
        </p:nvCxnSpPr>
        <p:spPr>
          <a:xfrm>
            <a:off x="469440" y="610200"/>
            <a:ext cx="115344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CustomShape 1"/>
          <p:cNvSpPr/>
          <p:nvPr/>
        </p:nvSpPr>
        <p:spPr>
          <a:xfrm>
            <a:off x="469440" y="384840"/>
            <a:ext cx="1473120" cy="225360"/>
          </a:xfrm>
          <a:prstGeom prst="rect">
            <a:avLst/>
          </a:prstGeom>
          <a:noFill/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288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105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FULL CONTAINER CHECK</a:t>
            </a:r>
            <a:endParaRPr lang="de-DE" sz="1050" b="0" strike="noStrike" spc="-1" dirty="0">
              <a:latin typeface="Arial"/>
            </a:endParaRPr>
          </a:p>
        </p:txBody>
      </p:sp>
      <p:sp>
        <p:nvSpPr>
          <p:cNvPr id="560" name="Line 2"/>
          <p:cNvSpPr/>
          <p:nvPr/>
        </p:nvSpPr>
        <p:spPr>
          <a:xfrm>
            <a:off x="3336480" y="3838680"/>
            <a:ext cx="658548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61" name="Line 3"/>
          <p:cNvSpPr/>
          <p:nvPr/>
        </p:nvSpPr>
        <p:spPr>
          <a:xfrm>
            <a:off x="9921960" y="3838680"/>
            <a:ext cx="0" cy="36432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62" name="Line 4"/>
          <p:cNvSpPr/>
          <p:nvPr/>
        </p:nvSpPr>
        <p:spPr>
          <a:xfrm>
            <a:off x="3336480" y="3838680"/>
            <a:ext cx="0" cy="36432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63" name="Line 5"/>
          <p:cNvSpPr/>
          <p:nvPr/>
        </p:nvSpPr>
        <p:spPr>
          <a:xfrm>
            <a:off x="6657120" y="3456720"/>
            <a:ext cx="0" cy="38196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64" name="Line 6"/>
          <p:cNvSpPr/>
          <p:nvPr/>
        </p:nvSpPr>
        <p:spPr>
          <a:xfrm>
            <a:off x="3043080" y="3456720"/>
            <a:ext cx="361404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65" name="Line 7"/>
          <p:cNvSpPr/>
          <p:nvPr/>
        </p:nvSpPr>
        <p:spPr>
          <a:xfrm>
            <a:off x="3043080" y="3280320"/>
            <a:ext cx="0" cy="1764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66" name="Grafik 13"/>
          <p:cNvPicPr/>
          <p:nvPr/>
        </p:nvPicPr>
        <p:blipFill>
          <a:blip r:embed="rId2"/>
          <a:stretch/>
        </p:blipFill>
        <p:spPr>
          <a:xfrm>
            <a:off x="-524160" y="612360"/>
            <a:ext cx="4927320" cy="4865400"/>
          </a:xfrm>
          <a:prstGeom prst="rect">
            <a:avLst/>
          </a:prstGeom>
          <a:ln>
            <a:noFill/>
          </a:ln>
        </p:spPr>
      </p:pic>
      <p:pic>
        <p:nvPicPr>
          <p:cNvPr id="567" name="Grafik 15"/>
          <p:cNvPicPr/>
          <p:nvPr/>
        </p:nvPicPr>
        <p:blipFill>
          <a:blip r:embed="rId3"/>
          <a:stretch/>
        </p:blipFill>
        <p:spPr>
          <a:xfrm>
            <a:off x="3102120" y="3663720"/>
            <a:ext cx="7750440" cy="2446560"/>
          </a:xfrm>
          <a:prstGeom prst="rect">
            <a:avLst/>
          </a:prstGeom>
          <a:ln>
            <a:noFill/>
          </a:ln>
        </p:spPr>
      </p:pic>
      <p:sp>
        <p:nvSpPr>
          <p:cNvPr id="568" name="CustomShape 8"/>
          <p:cNvSpPr/>
          <p:nvPr/>
        </p:nvSpPr>
        <p:spPr>
          <a:xfrm rot="2700000">
            <a:off x="5917680" y="5990760"/>
            <a:ext cx="291960" cy="291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9" name="CustomShape 9"/>
          <p:cNvSpPr/>
          <p:nvPr/>
        </p:nvSpPr>
        <p:spPr>
          <a:xfrm>
            <a:off x="0" y="6112440"/>
            <a:ext cx="12189960" cy="74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2600" b="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Modular detection solutions!</a:t>
            </a:r>
            <a:endParaRPr lang="de-DE" sz="2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0" name="CustomShape 10"/>
          <p:cNvSpPr/>
          <p:nvPr/>
        </p:nvSpPr>
        <p:spPr>
          <a:xfrm>
            <a:off x="5355720" y="2951640"/>
            <a:ext cx="2227680" cy="48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600" b="0" strike="noStrike" spc="-1">
                <a:solidFill>
                  <a:srgbClr val="FF6600"/>
                </a:solidFill>
                <a:latin typeface="Calibri"/>
                <a:ea typeface="DejaVu Sans"/>
              </a:rPr>
              <a:t>Maximum of 3</a:t>
            </a:r>
            <a:endParaRPr lang="de-DE" sz="2600" b="0" strike="noStrike" spc="-1">
              <a:latin typeface="Arial"/>
            </a:endParaRPr>
          </a:p>
        </p:txBody>
      </p:sp>
      <p:sp>
        <p:nvSpPr>
          <p:cNvPr id="571" name="CustomShape 11"/>
          <p:cNvSpPr/>
          <p:nvPr/>
        </p:nvSpPr>
        <p:spPr>
          <a:xfrm>
            <a:off x="612720" y="5334480"/>
            <a:ext cx="191088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1" strike="noStrike" spc="-1">
                <a:solidFill>
                  <a:srgbClr val="00B0F0"/>
                </a:solidFill>
                <a:latin typeface="Calibri"/>
                <a:ea typeface="DejaVu Sans"/>
              </a:rPr>
              <a:t>HEUFT</a:t>
            </a:r>
            <a:r>
              <a:rPr lang="en-GB" sz="2400" b="1" i="1" strike="noStrike" spc="-1">
                <a:solidFill>
                  <a:srgbClr val="00B0F0"/>
                </a:solidFill>
                <a:latin typeface="Calibri"/>
                <a:ea typeface="DejaVu Sans"/>
              </a:rPr>
              <a:t> PRIME</a:t>
            </a:r>
            <a:endParaRPr lang="de-DE" sz="2400" b="0" strike="noStrike" spc="-1">
              <a:latin typeface="Arial"/>
            </a:endParaRPr>
          </a:p>
        </p:txBody>
      </p:sp>
      <p:cxnSp>
        <p:nvCxnSpPr>
          <p:cNvPr id="3" name="Gerader Verbinder 2"/>
          <p:cNvCxnSpPr/>
          <p:nvPr/>
        </p:nvCxnSpPr>
        <p:spPr>
          <a:xfrm>
            <a:off x="469440" y="599720"/>
            <a:ext cx="147312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rafik 580"/>
          <p:cNvPicPr/>
          <p:nvPr/>
        </p:nvPicPr>
        <p:blipFill rotWithShape="1">
          <a:blip r:embed="rId3"/>
          <a:srcRect r="2873"/>
          <a:stretch/>
        </p:blipFill>
        <p:spPr>
          <a:xfrm>
            <a:off x="-1305206" y="563400"/>
            <a:ext cx="11840345" cy="5560560"/>
          </a:xfrm>
          <a:prstGeom prst="rect">
            <a:avLst/>
          </a:prstGeom>
          <a:ln>
            <a:noFill/>
          </a:ln>
        </p:spPr>
      </p:pic>
      <p:sp>
        <p:nvSpPr>
          <p:cNvPr id="572" name="CustomShape 1"/>
          <p:cNvSpPr/>
          <p:nvPr/>
        </p:nvSpPr>
        <p:spPr>
          <a:xfrm rot="2700000">
            <a:off x="6367320" y="2432880"/>
            <a:ext cx="400680" cy="404280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/>
        </p:style>
      </p:sp>
      <p:sp>
        <p:nvSpPr>
          <p:cNvPr id="573" name="CustomShape 2"/>
          <p:cNvSpPr/>
          <p:nvPr/>
        </p:nvSpPr>
        <p:spPr>
          <a:xfrm>
            <a:off x="2964575" y="1086338"/>
            <a:ext cx="4003920" cy="14804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4" name="CustomShape 3"/>
          <p:cNvSpPr/>
          <p:nvPr/>
        </p:nvSpPr>
        <p:spPr>
          <a:xfrm>
            <a:off x="2699280" y="6321240"/>
            <a:ext cx="7007216" cy="5217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0" strike="noStrike" spc="-1" baseline="30000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Modular and flexible</a:t>
            </a:r>
            <a:r>
              <a:rPr lang="en-US" sz="2800" b="0" strike="noStrike" spc="-1" baseline="30000" dirty="0" smtClean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: </a:t>
            </a:r>
            <a:r>
              <a:rPr lang="en-US" sz="2800" b="0" strike="noStrike" spc="-1" baseline="30000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combining intelligent inspection modules simply.</a:t>
            </a:r>
            <a:endParaRPr lang="de-DE" sz="28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5" name="CustomShape 4"/>
          <p:cNvSpPr/>
          <p:nvPr/>
        </p:nvSpPr>
        <p:spPr>
          <a:xfrm>
            <a:off x="7146335" y="1086338"/>
            <a:ext cx="3137768" cy="14804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2400" b="1" strike="noStrike" spc="-1" baseline="30000" dirty="0" smtClean="0">
              <a:solidFill>
                <a:srgbClr val="FFFFFF"/>
              </a:solidFill>
              <a:latin typeface="Calibri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de-DE" sz="2400" b="1" strike="noStrike" spc="-1" baseline="30000" dirty="0" smtClean="0">
                <a:solidFill>
                  <a:srgbClr val="FFFFFF"/>
                </a:solidFill>
                <a:latin typeface="Calibri"/>
                <a:ea typeface="DejaVu Sans"/>
              </a:rPr>
              <a:t>Intelligent </a:t>
            </a:r>
            <a:r>
              <a:rPr lang="de-DE" sz="2400" b="1" strike="noStrike" spc="-1" baseline="30000" dirty="0" err="1">
                <a:solidFill>
                  <a:srgbClr val="FFFFFF"/>
                </a:solidFill>
                <a:latin typeface="Calibri"/>
                <a:ea typeface="DejaVu Sans"/>
              </a:rPr>
              <a:t>inspection</a:t>
            </a:r>
            <a:r>
              <a:rPr lang="de-DE" sz="2400" b="1" strike="noStrike" spc="-1" baseline="30000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de-DE" sz="2400" b="1" strike="noStrike" spc="-1" baseline="30000" dirty="0" err="1">
                <a:solidFill>
                  <a:srgbClr val="FFFFFF"/>
                </a:solidFill>
                <a:latin typeface="Calibri"/>
                <a:ea typeface="DejaVu Sans"/>
              </a:rPr>
              <a:t>modules</a:t>
            </a:r>
            <a:endParaRPr lang="de-DE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 baseline="30000" dirty="0">
                <a:solidFill>
                  <a:srgbClr val="FFFFFF"/>
                </a:solidFill>
                <a:latin typeface="Calibri"/>
                <a:ea typeface="DejaVu Sans"/>
              </a:rPr>
              <a:t>• fill level detection – HF (+ foam)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 baseline="30000" dirty="0">
                <a:solidFill>
                  <a:srgbClr val="FFFFFF"/>
                </a:solidFill>
                <a:latin typeface="Calibri"/>
                <a:ea typeface="DejaVu Sans"/>
              </a:rPr>
              <a:t>• fill level detection – X-rays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 baseline="30000" dirty="0">
                <a:solidFill>
                  <a:srgbClr val="FFFFFF"/>
                </a:solidFill>
                <a:latin typeface="Calibri"/>
                <a:ea typeface="DejaVu Sans"/>
              </a:rPr>
              <a:t>• camera inspection</a:t>
            </a:r>
            <a:r>
              <a:rPr lang="de-DE" sz="1800" b="1" strike="noStrike" spc="-1" baseline="30000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endParaRPr lang="de-DE" sz="18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endParaRPr lang="de-DE" sz="1800" b="0" strike="noStrike" spc="-1" dirty="0">
              <a:latin typeface="Arial"/>
            </a:endParaRPr>
          </a:p>
        </p:txBody>
      </p:sp>
      <p:sp>
        <p:nvSpPr>
          <p:cNvPr id="576" name="CustomShape 5"/>
          <p:cNvSpPr/>
          <p:nvPr/>
        </p:nvSpPr>
        <p:spPr>
          <a:xfrm>
            <a:off x="2985857" y="1310588"/>
            <a:ext cx="3866400" cy="1004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400" b="1" strike="noStrike" spc="-1" baseline="30000" dirty="0">
                <a:solidFill>
                  <a:srgbClr val="FFFFFF"/>
                </a:solidFill>
                <a:latin typeface="Calibri"/>
                <a:ea typeface="DejaVu Sans"/>
              </a:rPr>
              <a:t>Main </a:t>
            </a:r>
            <a:r>
              <a:rPr lang="de-DE" sz="2400" b="1" strike="noStrike" spc="-1" baseline="30000" dirty="0" err="1">
                <a:solidFill>
                  <a:srgbClr val="FFFFFF"/>
                </a:solidFill>
                <a:latin typeface="Calibri"/>
                <a:ea typeface="DejaVu Sans"/>
              </a:rPr>
              <a:t>trigger</a:t>
            </a:r>
            <a:endParaRPr lang="de-DE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 baseline="30000" dirty="0">
                <a:solidFill>
                  <a:srgbClr val="FFFFFF"/>
                </a:solidFill>
                <a:latin typeface="Calibri"/>
                <a:ea typeface="DejaVu Sans"/>
              </a:rPr>
              <a:t>• closure detection (inductive / optical / excessive height)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1" strike="noStrike" spc="-1" baseline="30000" dirty="0">
                <a:solidFill>
                  <a:srgbClr val="FFFFFF"/>
                </a:solidFill>
                <a:latin typeface="Calibri"/>
                <a:ea typeface="DejaVu Sans"/>
              </a:rPr>
              <a:t>• pressure check (inductive / cans)</a:t>
            </a:r>
            <a:endParaRPr lang="de-DE" sz="1800" b="0" strike="noStrike" spc="-1" dirty="0">
              <a:latin typeface="Arial"/>
            </a:endParaRPr>
          </a:p>
        </p:txBody>
      </p:sp>
      <p:sp>
        <p:nvSpPr>
          <p:cNvPr id="577" name="CustomShape 6"/>
          <p:cNvSpPr/>
          <p:nvPr/>
        </p:nvSpPr>
        <p:spPr>
          <a:xfrm rot="2700000">
            <a:off x="6354695" y="2387520"/>
            <a:ext cx="354240" cy="3574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8" name="CustomShape 7"/>
          <p:cNvSpPr/>
          <p:nvPr/>
        </p:nvSpPr>
        <p:spPr>
          <a:xfrm rot="2700000">
            <a:off x="7414175" y="2387520"/>
            <a:ext cx="354240" cy="3574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79" name="CustomShape 8"/>
          <p:cNvSpPr/>
          <p:nvPr/>
        </p:nvSpPr>
        <p:spPr>
          <a:xfrm>
            <a:off x="1499040" y="4075920"/>
            <a:ext cx="12675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1" strike="noStrike" spc="-1">
                <a:solidFill>
                  <a:srgbClr val="00B0F0"/>
                </a:solidFill>
                <a:latin typeface="Calibri"/>
                <a:ea typeface="DejaVu Sans"/>
              </a:rPr>
              <a:t>HEUFT </a:t>
            </a:r>
            <a:r>
              <a:rPr lang="de-DE" sz="1800" b="1" i="1" strike="noStrike" spc="-1">
                <a:solidFill>
                  <a:srgbClr val="00B0F0"/>
                </a:solidFill>
                <a:latin typeface="Calibri"/>
                <a:ea typeface="DejaVu Sans"/>
              </a:rPr>
              <a:t>ONE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580" name="CustomShape 9"/>
          <p:cNvSpPr/>
          <p:nvPr/>
        </p:nvSpPr>
        <p:spPr>
          <a:xfrm>
            <a:off x="469440" y="384840"/>
            <a:ext cx="1398960" cy="225360"/>
          </a:xfrm>
          <a:prstGeom prst="rect">
            <a:avLst/>
          </a:prstGeom>
          <a:noFill/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288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105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FULL CONTAINER CHECK</a:t>
            </a:r>
            <a:endParaRPr lang="de-DE" sz="1050" b="0" strike="noStrike" spc="-1" dirty="0">
              <a:latin typeface="Arial"/>
            </a:endParaRPr>
          </a:p>
        </p:txBody>
      </p:sp>
      <p:cxnSp>
        <p:nvCxnSpPr>
          <p:cNvPr id="3" name="Gerader Verbinder 2"/>
          <p:cNvCxnSpPr/>
          <p:nvPr/>
        </p:nvCxnSpPr>
        <p:spPr>
          <a:xfrm>
            <a:off x="469440" y="584089"/>
            <a:ext cx="139896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CustomShape 1"/>
          <p:cNvSpPr/>
          <p:nvPr/>
        </p:nvSpPr>
        <p:spPr>
          <a:xfrm>
            <a:off x="0" y="997200"/>
            <a:ext cx="3330720" cy="486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45000" rIns="180000" bIns="36000" anchor="ctr" anchorCtr="1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27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Pressure</a:t>
            </a:r>
            <a:r>
              <a:rPr lang="de-DE" sz="27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27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and</a:t>
            </a:r>
            <a:r>
              <a:rPr lang="de-DE" sz="27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  </a:t>
            </a:r>
            <a:r>
              <a:rPr lang="de-DE" sz="27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leakage</a:t>
            </a:r>
            <a:r>
              <a:rPr lang="de-DE" sz="27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check</a:t>
            </a:r>
            <a:endParaRPr lang="de-DE" sz="27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83" name="Grafik 5"/>
          <p:cNvPicPr/>
          <p:nvPr/>
        </p:nvPicPr>
        <p:blipFill>
          <a:blip r:embed="rId3"/>
          <a:stretch/>
        </p:blipFill>
        <p:spPr>
          <a:xfrm>
            <a:off x="4689000" y="214560"/>
            <a:ext cx="4376520" cy="6425280"/>
          </a:xfrm>
          <a:prstGeom prst="rect">
            <a:avLst/>
          </a:prstGeom>
          <a:ln>
            <a:noFill/>
          </a:ln>
        </p:spPr>
      </p:pic>
      <p:sp>
        <p:nvSpPr>
          <p:cNvPr id="584" name="CustomShape 2"/>
          <p:cNvSpPr/>
          <p:nvPr/>
        </p:nvSpPr>
        <p:spPr>
          <a:xfrm rot="2700000">
            <a:off x="3187440" y="328032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ustomShape 1"/>
          <p:cNvSpPr/>
          <p:nvPr/>
        </p:nvSpPr>
        <p:spPr>
          <a:xfrm>
            <a:off x="0" y="5563800"/>
            <a:ext cx="12189960" cy="129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28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HEUFT </a:t>
            </a:r>
            <a:r>
              <a:rPr lang="de-DE" sz="28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solutions</a:t>
            </a:r>
            <a:r>
              <a:rPr lang="de-DE" sz="28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28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for</a:t>
            </a:r>
            <a:r>
              <a:rPr lang="de-DE" sz="28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28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the</a:t>
            </a:r>
            <a:r>
              <a:rPr lang="de-DE" sz="28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28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can</a:t>
            </a:r>
            <a:r>
              <a:rPr lang="de-DE" sz="28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28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filling</a:t>
            </a:r>
            <a:r>
              <a:rPr lang="de-DE" sz="28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28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line</a:t>
            </a:r>
            <a:endParaRPr lang="de-DE" sz="28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6" name="CustomShape 2"/>
          <p:cNvSpPr/>
          <p:nvPr/>
        </p:nvSpPr>
        <p:spPr>
          <a:xfrm rot="2700000">
            <a:off x="5911560" y="541440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7" name="CustomShape 3"/>
          <p:cNvSpPr/>
          <p:nvPr/>
        </p:nvSpPr>
        <p:spPr>
          <a:xfrm rot="2700000">
            <a:off x="9574920" y="541440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8" name="CustomShape 4"/>
          <p:cNvSpPr/>
          <p:nvPr/>
        </p:nvSpPr>
        <p:spPr>
          <a:xfrm rot="2700000">
            <a:off x="2247840" y="541440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69" name="Grafik 7"/>
          <p:cNvPicPr/>
          <p:nvPr/>
        </p:nvPicPr>
        <p:blipFill>
          <a:blip r:embed="rId2"/>
          <a:stretch/>
        </p:blipFill>
        <p:spPr>
          <a:xfrm>
            <a:off x="8587080" y="2516040"/>
            <a:ext cx="1983600" cy="2912760"/>
          </a:xfrm>
          <a:prstGeom prst="rect">
            <a:avLst/>
          </a:prstGeom>
          <a:ln>
            <a:noFill/>
          </a:ln>
        </p:spPr>
      </p:pic>
      <p:pic>
        <p:nvPicPr>
          <p:cNvPr id="270" name="Grafik 10"/>
          <p:cNvPicPr/>
          <p:nvPr/>
        </p:nvPicPr>
        <p:blipFill>
          <a:blip r:embed="rId3"/>
          <a:stretch/>
        </p:blipFill>
        <p:spPr>
          <a:xfrm>
            <a:off x="1223280" y="3088800"/>
            <a:ext cx="2144160" cy="2153160"/>
          </a:xfrm>
          <a:prstGeom prst="rect">
            <a:avLst/>
          </a:prstGeom>
          <a:ln>
            <a:noFill/>
          </a:ln>
        </p:spPr>
      </p:pic>
      <p:sp>
        <p:nvSpPr>
          <p:cNvPr id="271" name="CustomShape 5"/>
          <p:cNvSpPr/>
          <p:nvPr/>
        </p:nvSpPr>
        <p:spPr>
          <a:xfrm>
            <a:off x="1279800" y="1639800"/>
            <a:ext cx="1200960" cy="302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4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Empty </a:t>
            </a:r>
            <a:r>
              <a:rPr lang="de-DE" sz="1400" b="1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cans</a:t>
            </a:r>
            <a:endParaRPr lang="de-DE" sz="1400" b="0" strike="noStrike" spc="-1" dirty="0">
              <a:latin typeface="Arial"/>
            </a:endParaRPr>
          </a:p>
        </p:txBody>
      </p:sp>
      <p:sp>
        <p:nvSpPr>
          <p:cNvPr id="273" name="CustomShape 7"/>
          <p:cNvSpPr/>
          <p:nvPr/>
        </p:nvSpPr>
        <p:spPr>
          <a:xfrm>
            <a:off x="1193400" y="2021760"/>
            <a:ext cx="2347920" cy="942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3680">
              <a:lnSpc>
                <a:spcPct val="100000"/>
              </a:lnSpc>
              <a:buClr>
                <a:srgbClr val="595959"/>
              </a:buClr>
              <a:buFont typeface="Arial"/>
              <a:buChar char="•"/>
            </a:pPr>
            <a:r>
              <a:rPr lang="de-DE" sz="1400" b="0" strike="noStrike" spc="-1" dirty="0" err="1">
                <a:solidFill>
                  <a:srgbClr val="595959"/>
                </a:solidFill>
                <a:latin typeface="Calibri"/>
                <a:ea typeface="DejaVu Sans"/>
              </a:rPr>
              <a:t>Dirt</a:t>
            </a:r>
            <a:r>
              <a:rPr lang="de-DE" sz="1400" b="0" strike="noStrike" spc="-1" dirty="0">
                <a:solidFill>
                  <a:srgbClr val="595959"/>
                </a:solidFill>
                <a:latin typeface="Calibri"/>
                <a:ea typeface="DejaVu Sans"/>
              </a:rPr>
              <a:t> / </a:t>
            </a:r>
            <a:r>
              <a:rPr lang="de-DE" sz="1400" b="0" strike="noStrike" spc="-1" dirty="0" err="1">
                <a:solidFill>
                  <a:srgbClr val="595959"/>
                </a:solidFill>
                <a:latin typeface="Calibri"/>
                <a:ea typeface="DejaVu Sans"/>
              </a:rPr>
              <a:t>foreign</a:t>
            </a:r>
            <a:r>
              <a:rPr lang="de-DE" sz="1400" b="0" strike="noStrike" spc="-1" dirty="0">
                <a:solidFill>
                  <a:srgbClr val="595959"/>
                </a:solidFill>
                <a:latin typeface="Calibri"/>
                <a:ea typeface="DejaVu Sans"/>
              </a:rPr>
              <a:t> </a:t>
            </a:r>
            <a:r>
              <a:rPr lang="de-DE" sz="1400" b="0" strike="noStrike" spc="-1" dirty="0" err="1">
                <a:solidFill>
                  <a:srgbClr val="595959"/>
                </a:solidFill>
                <a:latin typeface="Calibri"/>
                <a:ea typeface="DejaVu Sans"/>
              </a:rPr>
              <a:t>objects</a:t>
            </a:r>
            <a:endParaRPr lang="de-DE" sz="1400" b="0" strike="noStrike" spc="-1" dirty="0">
              <a:latin typeface="Arial"/>
            </a:endParaRPr>
          </a:p>
          <a:p>
            <a:pPr marL="285840" indent="-283680">
              <a:lnSpc>
                <a:spcPct val="100000"/>
              </a:lnSpc>
              <a:buClr>
                <a:srgbClr val="595959"/>
              </a:buClr>
              <a:buFont typeface="Arial"/>
              <a:buChar char="•"/>
            </a:pPr>
            <a:r>
              <a:rPr lang="de-DE" sz="1400" b="0" strike="noStrike" spc="-1" dirty="0" err="1">
                <a:solidFill>
                  <a:srgbClr val="595959"/>
                </a:solidFill>
                <a:latin typeface="Calibri"/>
                <a:ea typeface="DejaVu Sans"/>
              </a:rPr>
              <a:t>Dents</a:t>
            </a:r>
            <a:endParaRPr lang="de-DE" sz="1400" b="0" strike="noStrike" spc="-1" dirty="0">
              <a:latin typeface="Arial"/>
            </a:endParaRPr>
          </a:p>
          <a:p>
            <a:pPr marL="285840" indent="-283680">
              <a:lnSpc>
                <a:spcPct val="100000"/>
              </a:lnSpc>
              <a:buClr>
                <a:srgbClr val="595959"/>
              </a:buClr>
              <a:buFont typeface="Arial"/>
              <a:buChar char="•"/>
            </a:pPr>
            <a:r>
              <a:rPr lang="de-DE" sz="1400" b="0" strike="noStrike" spc="-1" dirty="0" err="1">
                <a:solidFill>
                  <a:srgbClr val="595959"/>
                </a:solidFill>
                <a:latin typeface="Calibri"/>
                <a:ea typeface="DejaVu Sans"/>
              </a:rPr>
              <a:t>Flange</a:t>
            </a:r>
            <a:r>
              <a:rPr lang="de-DE" sz="1400" b="0" strike="noStrike" spc="-1" dirty="0">
                <a:solidFill>
                  <a:srgbClr val="595959"/>
                </a:solidFill>
                <a:latin typeface="Calibri"/>
                <a:ea typeface="DejaVu Sans"/>
              </a:rPr>
              <a:t> </a:t>
            </a:r>
            <a:r>
              <a:rPr lang="de-DE" sz="1400" b="0" strike="noStrike" spc="-1" dirty="0" err="1">
                <a:solidFill>
                  <a:srgbClr val="595959"/>
                </a:solidFill>
                <a:latin typeface="Calibri"/>
                <a:ea typeface="DejaVu Sans"/>
              </a:rPr>
              <a:t>integrity</a:t>
            </a:r>
            <a:endParaRPr lang="de-DE" sz="1400" b="0" strike="noStrike" spc="-1" dirty="0">
              <a:latin typeface="Arial"/>
            </a:endParaRPr>
          </a:p>
          <a:p>
            <a:pPr marL="285840" indent="-283680">
              <a:lnSpc>
                <a:spcPct val="100000"/>
              </a:lnSpc>
              <a:buClr>
                <a:srgbClr val="595959"/>
              </a:buClr>
              <a:buFont typeface="Arial"/>
              <a:buChar char="•"/>
            </a:pPr>
            <a:r>
              <a:rPr lang="de-DE" sz="1400" b="0" strike="noStrike" spc="-1" dirty="0">
                <a:solidFill>
                  <a:srgbClr val="595959"/>
                </a:solidFill>
                <a:latin typeface="Calibri"/>
                <a:ea typeface="DejaVu Sans"/>
              </a:rPr>
              <a:t>Code </a:t>
            </a:r>
            <a:r>
              <a:rPr lang="de-DE" sz="1400" b="0" strike="noStrike" spc="-1" dirty="0" err="1">
                <a:solidFill>
                  <a:srgbClr val="595959"/>
                </a:solidFill>
                <a:latin typeface="Calibri"/>
                <a:ea typeface="DejaVu Sans"/>
              </a:rPr>
              <a:t>inspection</a:t>
            </a:r>
            <a:endParaRPr lang="de-DE" sz="1400" b="0" strike="noStrike" spc="-1" dirty="0">
              <a:latin typeface="Arial"/>
            </a:endParaRPr>
          </a:p>
        </p:txBody>
      </p:sp>
      <p:sp>
        <p:nvSpPr>
          <p:cNvPr id="274" name="CustomShape 8"/>
          <p:cNvSpPr/>
          <p:nvPr/>
        </p:nvSpPr>
        <p:spPr>
          <a:xfrm>
            <a:off x="8434080" y="1999800"/>
            <a:ext cx="2802960" cy="5217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3680">
              <a:lnSpc>
                <a:spcPct val="100000"/>
              </a:lnSpc>
              <a:buClr>
                <a:srgbClr val="595959"/>
              </a:buClr>
              <a:buFont typeface="Arial"/>
              <a:buChar char="•"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foreign object detection with unique pulsed X-rays</a:t>
            </a:r>
            <a:endParaRPr lang="de-DE" sz="1400" b="0" strike="noStrike" spc="-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6" name="CustomShape 10"/>
          <p:cNvSpPr/>
          <p:nvPr/>
        </p:nvSpPr>
        <p:spPr>
          <a:xfrm>
            <a:off x="4883294" y="1645560"/>
            <a:ext cx="1200960" cy="302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400" b="1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Filled</a:t>
            </a:r>
            <a:r>
              <a:rPr lang="de-DE" sz="1400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de-DE" sz="1400" b="1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cans</a:t>
            </a:r>
            <a:endParaRPr lang="de-DE" sz="1400" b="0" strike="noStrike" spc="-1" dirty="0">
              <a:latin typeface="Arial"/>
            </a:endParaRPr>
          </a:p>
        </p:txBody>
      </p:sp>
      <p:sp>
        <p:nvSpPr>
          <p:cNvPr id="277" name="CustomShape 11"/>
          <p:cNvSpPr/>
          <p:nvPr/>
        </p:nvSpPr>
        <p:spPr>
          <a:xfrm>
            <a:off x="4797956" y="2040120"/>
            <a:ext cx="2347920" cy="72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285840" indent="-283680">
              <a:lnSpc>
                <a:spcPct val="100000"/>
              </a:lnSpc>
              <a:buClr>
                <a:srgbClr val="595959"/>
              </a:buClr>
              <a:buFont typeface="Arial"/>
              <a:buChar char="•"/>
            </a:pPr>
            <a:r>
              <a:rPr lang="de-DE" sz="1400" b="0" strike="noStrike" spc="-1" dirty="0" err="1">
                <a:solidFill>
                  <a:srgbClr val="595959"/>
                </a:solidFill>
                <a:latin typeface="Calibri"/>
                <a:ea typeface="DejaVu Sans"/>
              </a:rPr>
              <a:t>Fill</a:t>
            </a:r>
            <a:r>
              <a:rPr lang="de-DE" sz="1400" b="0" strike="noStrike" spc="-1" dirty="0">
                <a:solidFill>
                  <a:srgbClr val="595959"/>
                </a:solidFill>
                <a:latin typeface="Calibri"/>
                <a:ea typeface="DejaVu Sans"/>
              </a:rPr>
              <a:t> </a:t>
            </a:r>
            <a:r>
              <a:rPr lang="de-DE" sz="1400" b="0" strike="noStrike" spc="-1" dirty="0" err="1">
                <a:solidFill>
                  <a:srgbClr val="595959"/>
                </a:solidFill>
                <a:latin typeface="Calibri"/>
                <a:ea typeface="DejaVu Sans"/>
              </a:rPr>
              <a:t>level</a:t>
            </a:r>
            <a:r>
              <a:rPr lang="de-DE" sz="1400" b="0" strike="noStrike" spc="-1" dirty="0">
                <a:solidFill>
                  <a:srgbClr val="595959"/>
                </a:solidFill>
                <a:latin typeface="Calibri"/>
                <a:ea typeface="DejaVu Sans"/>
              </a:rPr>
              <a:t> check</a:t>
            </a:r>
            <a:endParaRPr lang="de-DE" sz="1400" b="0" strike="noStrike" spc="-1" dirty="0">
              <a:latin typeface="Arial"/>
            </a:endParaRPr>
          </a:p>
          <a:p>
            <a:pPr marL="285840" indent="-283680">
              <a:lnSpc>
                <a:spcPct val="100000"/>
              </a:lnSpc>
              <a:buClr>
                <a:srgbClr val="595959"/>
              </a:buClr>
              <a:buFont typeface="Arial"/>
              <a:buChar char="•"/>
            </a:pPr>
            <a:r>
              <a:rPr lang="de-DE" sz="1400" b="0" strike="noStrike" spc="-1" dirty="0" err="1">
                <a:solidFill>
                  <a:srgbClr val="595959"/>
                </a:solidFill>
                <a:latin typeface="Calibri"/>
                <a:ea typeface="DejaVu Sans"/>
              </a:rPr>
              <a:t>Pressure</a:t>
            </a:r>
            <a:r>
              <a:rPr lang="de-DE" sz="1400" b="0" strike="noStrike" spc="-1" dirty="0">
                <a:solidFill>
                  <a:srgbClr val="595959"/>
                </a:solidFill>
                <a:latin typeface="Calibri"/>
                <a:ea typeface="DejaVu Sans"/>
              </a:rPr>
              <a:t>- / </a:t>
            </a:r>
            <a:r>
              <a:rPr lang="de-DE" sz="1400" b="0" strike="noStrike" spc="-1" dirty="0" err="1">
                <a:solidFill>
                  <a:srgbClr val="595959"/>
                </a:solidFill>
                <a:latin typeface="Calibri"/>
                <a:ea typeface="DejaVu Sans"/>
              </a:rPr>
              <a:t>leakage</a:t>
            </a:r>
            <a:r>
              <a:rPr lang="de-DE" sz="1400" b="0" strike="noStrike" spc="-1" dirty="0">
                <a:solidFill>
                  <a:srgbClr val="595959"/>
                </a:solidFill>
                <a:latin typeface="Calibri"/>
                <a:ea typeface="DejaVu Sans"/>
              </a:rPr>
              <a:t> check</a:t>
            </a:r>
            <a:endParaRPr lang="de-DE" sz="1400" b="0" strike="noStrike" spc="-1" dirty="0">
              <a:latin typeface="Arial"/>
            </a:endParaRPr>
          </a:p>
          <a:p>
            <a:pPr marL="285840" indent="-283680">
              <a:lnSpc>
                <a:spcPct val="100000"/>
              </a:lnSpc>
              <a:buClr>
                <a:srgbClr val="595959"/>
              </a:buClr>
              <a:buFont typeface="Arial"/>
              <a:buChar char="•"/>
            </a:pPr>
            <a:r>
              <a:rPr lang="de-DE" sz="1400" b="0" strike="noStrike" spc="-1" dirty="0">
                <a:solidFill>
                  <a:srgbClr val="595959"/>
                </a:solidFill>
                <a:latin typeface="Calibri"/>
                <a:ea typeface="DejaVu Sans"/>
              </a:rPr>
              <a:t>Code </a:t>
            </a:r>
            <a:r>
              <a:rPr lang="de-DE" sz="1400" b="0" strike="noStrike" spc="-1" dirty="0" err="1">
                <a:solidFill>
                  <a:srgbClr val="595959"/>
                </a:solidFill>
                <a:latin typeface="Calibri"/>
                <a:ea typeface="DejaVu Sans"/>
              </a:rPr>
              <a:t>inspection</a:t>
            </a:r>
            <a:endParaRPr lang="de-DE" sz="1400" b="0" strike="noStrike" spc="-1" dirty="0">
              <a:latin typeface="Arial"/>
            </a:endParaRPr>
          </a:p>
        </p:txBody>
      </p:sp>
      <p:pic>
        <p:nvPicPr>
          <p:cNvPr id="278" name="Grafik 19"/>
          <p:cNvPicPr/>
          <p:nvPr/>
        </p:nvPicPr>
        <p:blipFill>
          <a:blip r:embed="rId4"/>
          <a:stretch/>
        </p:blipFill>
        <p:spPr>
          <a:xfrm>
            <a:off x="8587080" y="4581720"/>
            <a:ext cx="651600" cy="651600"/>
          </a:xfrm>
          <a:prstGeom prst="rect">
            <a:avLst/>
          </a:prstGeom>
          <a:ln>
            <a:noFill/>
          </a:ln>
        </p:spPr>
      </p:pic>
      <p:pic>
        <p:nvPicPr>
          <p:cNvPr id="279" name="Grafik 11"/>
          <p:cNvPicPr/>
          <p:nvPr/>
        </p:nvPicPr>
        <p:blipFill>
          <a:blip r:embed="rId5"/>
          <a:stretch/>
        </p:blipFill>
        <p:spPr>
          <a:xfrm>
            <a:off x="4755854" y="2053080"/>
            <a:ext cx="2420640" cy="3300120"/>
          </a:xfrm>
          <a:prstGeom prst="rect">
            <a:avLst/>
          </a:prstGeom>
          <a:ln>
            <a:noFill/>
          </a:ln>
        </p:spPr>
      </p:pic>
      <p:sp>
        <p:nvSpPr>
          <p:cNvPr id="17" name="CustomShape 3"/>
          <p:cNvSpPr/>
          <p:nvPr/>
        </p:nvSpPr>
        <p:spPr>
          <a:xfrm>
            <a:off x="469440" y="384840"/>
            <a:ext cx="1405440" cy="225360"/>
          </a:xfrm>
          <a:prstGeom prst="rect">
            <a:avLst/>
          </a:prstGeom>
          <a:noFill/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288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1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CAN </a:t>
            </a:r>
            <a:r>
              <a:rPr lang="de-DE" sz="11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INSPECTION</a:t>
            </a:r>
            <a:endParaRPr lang="de-DE" sz="1100" b="0" strike="noStrike" spc="-1" dirty="0">
              <a:latin typeface="Arial"/>
            </a:endParaRPr>
          </a:p>
        </p:txBody>
      </p:sp>
      <p:cxnSp>
        <p:nvCxnSpPr>
          <p:cNvPr id="3" name="Gerader Verbinder 2"/>
          <p:cNvCxnSpPr/>
          <p:nvPr/>
        </p:nvCxnSpPr>
        <p:spPr>
          <a:xfrm>
            <a:off x="672123" y="610200"/>
            <a:ext cx="961292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CustomShape 1"/>
          <p:cNvSpPr/>
          <p:nvPr/>
        </p:nvSpPr>
        <p:spPr>
          <a:xfrm>
            <a:off x="472680" y="384840"/>
            <a:ext cx="1208160" cy="223920"/>
          </a:xfrm>
          <a:prstGeom prst="rect">
            <a:avLst/>
          </a:prstGeom>
          <a:noFill/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45000" rIns="0" bIns="28800">
            <a:sp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CLOSURE DETECTION</a:t>
            </a:r>
            <a:endParaRPr lang="de-DE" sz="1100" b="0" strike="noStrike" spc="-1" dirty="0">
              <a:latin typeface="Arial"/>
            </a:endParaRPr>
          </a:p>
        </p:txBody>
      </p:sp>
      <p:sp>
        <p:nvSpPr>
          <p:cNvPr id="586" name="CustomShape 2"/>
          <p:cNvSpPr/>
          <p:nvPr/>
        </p:nvSpPr>
        <p:spPr>
          <a:xfrm>
            <a:off x="3085560" y="4695840"/>
            <a:ext cx="2061720" cy="9218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0" b="0" strike="noStrike" spc="-1" dirty="0" smtClean="0">
                <a:solidFill>
                  <a:srgbClr val="009BDE"/>
                </a:solidFill>
                <a:latin typeface="Calibri"/>
                <a:ea typeface="DejaVu Sans"/>
              </a:rPr>
              <a:t>container </a:t>
            </a:r>
            <a:r>
              <a:rPr lang="en-US" sz="1800" b="0" strike="noStrike" spc="-1" dirty="0">
                <a:solidFill>
                  <a:srgbClr val="009BDE"/>
                </a:solidFill>
                <a:latin typeface="Calibri"/>
                <a:ea typeface="DejaVu Sans"/>
              </a:rPr>
              <a:t>with excessive internal pressure</a:t>
            </a:r>
            <a:endParaRPr lang="de-DE" sz="1800" b="0" strike="noStrike" spc="-1" dirty="0">
              <a:latin typeface="Arial"/>
            </a:endParaRPr>
          </a:p>
        </p:txBody>
      </p:sp>
      <p:sp>
        <p:nvSpPr>
          <p:cNvPr id="587" name="CustomShape 3"/>
          <p:cNvSpPr/>
          <p:nvPr/>
        </p:nvSpPr>
        <p:spPr>
          <a:xfrm>
            <a:off x="5146560" y="4695840"/>
            <a:ext cx="2209320" cy="9218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 dirty="0" err="1" smtClean="0">
                <a:solidFill>
                  <a:srgbClr val="009BDE"/>
                </a:solidFill>
                <a:latin typeface="Calibri"/>
                <a:ea typeface="DejaVu Sans"/>
              </a:rPr>
              <a:t>container</a:t>
            </a:r>
            <a:r>
              <a:rPr lang="de-DE" sz="1800" b="0" strike="noStrike" spc="-1" dirty="0" smtClean="0">
                <a:solidFill>
                  <a:srgbClr val="009BDE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9BDE"/>
                </a:solidFill>
                <a:latin typeface="Calibri"/>
                <a:ea typeface="DejaVu Sans"/>
              </a:rPr>
              <a:t>with</a:t>
            </a:r>
            <a:r>
              <a:rPr lang="de-DE" sz="1800" b="0" strike="noStrike" spc="-1" dirty="0">
                <a:solidFill>
                  <a:srgbClr val="009BDE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9BDE"/>
                </a:solidFill>
                <a:latin typeface="Calibri"/>
                <a:ea typeface="DejaVu Sans"/>
              </a:rPr>
              <a:t>insufficient</a:t>
            </a:r>
            <a:r>
              <a:rPr lang="de-DE" sz="1800" b="0" strike="noStrike" spc="-1" dirty="0">
                <a:solidFill>
                  <a:srgbClr val="009BDE"/>
                </a:solidFill>
                <a:latin typeface="Calibri"/>
                <a:ea typeface="DejaVu Sans"/>
              </a:rPr>
              <a:t> internal </a:t>
            </a:r>
            <a:r>
              <a:rPr lang="de-DE" sz="1800" b="0" strike="noStrike" spc="-1" dirty="0" err="1">
                <a:solidFill>
                  <a:srgbClr val="009BDE"/>
                </a:solidFill>
                <a:latin typeface="Calibri"/>
                <a:ea typeface="DejaVu Sans"/>
              </a:rPr>
              <a:t>pressure</a:t>
            </a:r>
            <a:endParaRPr lang="de-DE" sz="1800" b="0" strike="noStrike" spc="-1" dirty="0">
              <a:latin typeface="Arial"/>
            </a:endParaRPr>
          </a:p>
        </p:txBody>
      </p:sp>
      <p:sp>
        <p:nvSpPr>
          <p:cNvPr id="588" name="CustomShape 4"/>
          <p:cNvSpPr/>
          <p:nvPr/>
        </p:nvSpPr>
        <p:spPr>
          <a:xfrm>
            <a:off x="7316280" y="4695840"/>
            <a:ext cx="1598760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 dirty="0" err="1" smtClean="0">
                <a:solidFill>
                  <a:srgbClr val="009BDE"/>
                </a:solidFill>
                <a:latin typeface="Calibri"/>
                <a:ea typeface="DejaVu Sans"/>
              </a:rPr>
              <a:t>closure</a:t>
            </a:r>
            <a:r>
              <a:rPr lang="de-DE" sz="1800" b="0" strike="noStrike" spc="-1" dirty="0" smtClean="0">
                <a:solidFill>
                  <a:srgbClr val="009BDE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9BDE"/>
                </a:solidFill>
                <a:latin typeface="Calibri"/>
                <a:ea typeface="DejaVu Sans"/>
              </a:rPr>
              <a:t>too</a:t>
            </a:r>
            <a:r>
              <a:rPr lang="de-DE" sz="1800" b="0" strike="noStrike" spc="-1" dirty="0">
                <a:solidFill>
                  <a:srgbClr val="009BDE"/>
                </a:solidFill>
                <a:latin typeface="Calibri"/>
                <a:ea typeface="DejaVu Sans"/>
              </a:rPr>
              <a:t> high</a:t>
            </a:r>
            <a:endParaRPr lang="de-DE" sz="1800" b="0" strike="noStrike" spc="-1" dirty="0">
              <a:latin typeface="Arial"/>
            </a:endParaRPr>
          </a:p>
        </p:txBody>
      </p:sp>
      <p:sp>
        <p:nvSpPr>
          <p:cNvPr id="589" name="CustomShape 5"/>
          <p:cNvSpPr/>
          <p:nvPr/>
        </p:nvSpPr>
        <p:spPr>
          <a:xfrm>
            <a:off x="9023760" y="4695840"/>
            <a:ext cx="1830600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800" b="0" strike="noStrike" spc="-1" dirty="0" err="1" smtClean="0">
                <a:solidFill>
                  <a:srgbClr val="009BDE"/>
                </a:solidFill>
                <a:latin typeface="Calibri"/>
                <a:ea typeface="DejaVu Sans"/>
              </a:rPr>
              <a:t>unsealed</a:t>
            </a:r>
            <a:r>
              <a:rPr lang="de-DE" sz="1800" b="0" strike="noStrike" spc="-1" dirty="0" smtClean="0">
                <a:solidFill>
                  <a:srgbClr val="009BDE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9BDE"/>
                </a:solidFill>
                <a:latin typeface="Calibri"/>
                <a:ea typeface="DejaVu Sans"/>
              </a:rPr>
              <a:t>container</a:t>
            </a:r>
            <a:endParaRPr lang="de-DE" sz="1800" b="0" strike="noStrike" spc="-1" dirty="0">
              <a:latin typeface="Arial"/>
            </a:endParaRPr>
          </a:p>
        </p:txBody>
      </p:sp>
      <p:pic>
        <p:nvPicPr>
          <p:cNvPr id="590" name="Grafik 21"/>
          <p:cNvPicPr/>
          <p:nvPr/>
        </p:nvPicPr>
        <p:blipFill>
          <a:blip r:embed="rId2"/>
          <a:stretch/>
        </p:blipFill>
        <p:spPr>
          <a:xfrm>
            <a:off x="1425240" y="1055160"/>
            <a:ext cx="9511560" cy="3751920"/>
          </a:xfrm>
          <a:prstGeom prst="rect">
            <a:avLst/>
          </a:prstGeom>
          <a:ln>
            <a:noFill/>
          </a:ln>
        </p:spPr>
      </p:pic>
      <p:sp>
        <p:nvSpPr>
          <p:cNvPr id="591" name="CustomShape 6"/>
          <p:cNvSpPr/>
          <p:nvPr/>
        </p:nvSpPr>
        <p:spPr>
          <a:xfrm>
            <a:off x="0" y="6112440"/>
            <a:ext cx="12189960" cy="74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2600" b="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Inductive pressure check: ensuring the perfect can closure.</a:t>
            </a:r>
            <a:endParaRPr lang="de-DE" sz="2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Gerader Verbinder 2"/>
          <p:cNvCxnSpPr/>
          <p:nvPr/>
        </p:nvCxnSpPr>
        <p:spPr>
          <a:xfrm>
            <a:off x="472680" y="589745"/>
            <a:ext cx="120816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CustomShape 1"/>
          <p:cNvSpPr/>
          <p:nvPr/>
        </p:nvSpPr>
        <p:spPr>
          <a:xfrm>
            <a:off x="469440" y="384840"/>
            <a:ext cx="935640" cy="225360"/>
          </a:xfrm>
          <a:prstGeom prst="rect">
            <a:avLst/>
          </a:prstGeom>
          <a:noFill/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288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05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LEAKAGE CHECK</a:t>
            </a:r>
            <a:endParaRPr lang="de-DE" sz="1050" b="0" strike="noStrike" spc="-1" dirty="0">
              <a:latin typeface="Arial"/>
            </a:endParaRPr>
          </a:p>
        </p:txBody>
      </p:sp>
      <p:sp>
        <p:nvSpPr>
          <p:cNvPr id="593" name="CustomShape 2"/>
          <p:cNvSpPr/>
          <p:nvPr/>
        </p:nvSpPr>
        <p:spPr>
          <a:xfrm rot="2700000">
            <a:off x="5911560" y="596448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94" name="Grafik 7"/>
          <p:cNvPicPr/>
          <p:nvPr/>
        </p:nvPicPr>
        <p:blipFill rotWithShape="1">
          <a:blip r:embed="rId2"/>
          <a:srcRect l="-1033" t="21794" r="1033" b="-3811"/>
          <a:stretch/>
        </p:blipFill>
        <p:spPr>
          <a:xfrm>
            <a:off x="-78760" y="1524001"/>
            <a:ext cx="12106440" cy="6728098"/>
          </a:xfrm>
          <a:prstGeom prst="rect">
            <a:avLst/>
          </a:prstGeom>
          <a:ln>
            <a:noFill/>
          </a:ln>
        </p:spPr>
      </p:pic>
      <p:sp>
        <p:nvSpPr>
          <p:cNvPr id="595" name="CustomShape 3"/>
          <p:cNvSpPr/>
          <p:nvPr/>
        </p:nvSpPr>
        <p:spPr>
          <a:xfrm>
            <a:off x="0" y="6112440"/>
            <a:ext cx="12189960" cy="74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2600" b="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Quantifying – pressure analysis</a:t>
            </a:r>
            <a:endParaRPr lang="de-DE" sz="2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8427774" y="4479641"/>
            <a:ext cx="3681046" cy="1220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The pressure analysis converts the measured values determined by the "closure detection – pressure" into a unit of measurement. The results are shown graphically as diagrams on the display</a:t>
            </a:r>
            <a:r>
              <a:rPr lang="en-GB" sz="20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GB" sz="2000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Gerader Verbinder 3"/>
          <p:cNvCxnSpPr/>
          <p:nvPr/>
        </p:nvCxnSpPr>
        <p:spPr>
          <a:xfrm>
            <a:off x="469440" y="610200"/>
            <a:ext cx="93564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CustomShape 1"/>
          <p:cNvSpPr/>
          <p:nvPr/>
        </p:nvSpPr>
        <p:spPr>
          <a:xfrm>
            <a:off x="0" y="997200"/>
            <a:ext cx="3330720" cy="486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80000" tIns="45000" rIns="180000" bIns="36000" anchor="ctr" anchorCtr="1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2700" b="1" strike="noStrike" spc="-1">
                <a:solidFill>
                  <a:srgbClr val="FFFFFF"/>
                </a:solidFill>
                <a:latin typeface="Calibri Light"/>
                <a:ea typeface="DejaVu Sans"/>
              </a:rPr>
              <a:t>Code verification</a:t>
            </a:r>
            <a:endParaRPr lang="de-DE" sz="2700" b="0" strike="noStrike" spc="-1">
              <a:latin typeface="Arial"/>
            </a:endParaRPr>
          </a:p>
        </p:txBody>
      </p:sp>
      <p:sp>
        <p:nvSpPr>
          <p:cNvPr id="598" name="CustomShape 2"/>
          <p:cNvSpPr/>
          <p:nvPr/>
        </p:nvSpPr>
        <p:spPr>
          <a:xfrm rot="2700000">
            <a:off x="3187440" y="328032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99" name="Grafik 1"/>
          <p:cNvPicPr/>
          <p:nvPr/>
        </p:nvPicPr>
        <p:blipFill>
          <a:blip r:embed="rId3"/>
          <a:stretch/>
        </p:blipFill>
        <p:spPr>
          <a:xfrm>
            <a:off x="4987565" y="1873800"/>
            <a:ext cx="1775520" cy="2749680"/>
          </a:xfrm>
          <a:prstGeom prst="rect">
            <a:avLst/>
          </a:prstGeom>
          <a:ln>
            <a:noFill/>
          </a:ln>
        </p:spPr>
      </p:pic>
      <p:pic>
        <p:nvPicPr>
          <p:cNvPr id="601" name="Grafik 4"/>
          <p:cNvPicPr/>
          <p:nvPr/>
        </p:nvPicPr>
        <p:blipFill>
          <a:blip r:embed="rId4"/>
          <a:stretch/>
        </p:blipFill>
        <p:spPr>
          <a:xfrm>
            <a:off x="8369760" y="1902240"/>
            <a:ext cx="1738800" cy="2692800"/>
          </a:xfrm>
          <a:prstGeom prst="rect">
            <a:avLst/>
          </a:prstGeom>
          <a:ln>
            <a:noFill/>
          </a:ln>
        </p:spPr>
      </p:pic>
      <p:sp>
        <p:nvSpPr>
          <p:cNvPr id="602" name="CustomShape 3"/>
          <p:cNvSpPr/>
          <p:nvPr/>
        </p:nvSpPr>
        <p:spPr>
          <a:xfrm>
            <a:off x="5057277" y="4700382"/>
            <a:ext cx="1585925" cy="3371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Bar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code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reading</a:t>
            </a:r>
            <a:endParaRPr lang="de-DE" sz="1600" b="0" strike="noStrike" spc="-1" dirty="0">
              <a:latin typeface="Arial"/>
            </a:endParaRPr>
          </a:p>
        </p:txBody>
      </p:sp>
      <p:sp>
        <p:nvSpPr>
          <p:cNvPr id="604" name="CustomShape 5"/>
          <p:cNvSpPr/>
          <p:nvPr/>
        </p:nvSpPr>
        <p:spPr>
          <a:xfrm>
            <a:off x="8541300" y="4770720"/>
            <a:ext cx="1395720" cy="33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Code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presence</a:t>
            </a:r>
            <a:endParaRPr lang="de-DE" sz="16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CustomShape 1"/>
          <p:cNvSpPr/>
          <p:nvPr/>
        </p:nvSpPr>
        <p:spPr>
          <a:xfrm>
            <a:off x="0" y="2684880"/>
            <a:ext cx="6179400" cy="75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0" tIns="288000" rIns="90000" bIns="36000" anchor="ctr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1679" b="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Space-saving end of line X-ray system of the new        generation for a full coverage sidewall inspection.</a:t>
            </a:r>
            <a:endParaRPr lang="de-DE" sz="1679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6" name="CustomShape 2"/>
          <p:cNvSpPr/>
          <p:nvPr/>
        </p:nvSpPr>
        <p:spPr>
          <a:xfrm rot="2700000">
            <a:off x="618840" y="400464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07" name="CustomShape 3"/>
          <p:cNvSpPr/>
          <p:nvPr/>
        </p:nvSpPr>
        <p:spPr>
          <a:xfrm>
            <a:off x="0" y="3578400"/>
            <a:ext cx="5051160" cy="69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0" tIns="288000" rIns="90000" bIns="216000" anchor="b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3600" b="1" strike="noStrike" spc="-1" dirty="0">
                <a:solidFill>
                  <a:srgbClr val="FFFFFF"/>
                </a:solidFill>
                <a:latin typeface="Calibri Light"/>
                <a:ea typeface="DejaVu Sans"/>
              </a:rPr>
              <a:t>HEUFT </a:t>
            </a:r>
            <a:r>
              <a:rPr lang="de-DE" sz="3600" b="1" i="1" strike="noStrike" spc="-1" dirty="0" err="1">
                <a:solidFill>
                  <a:srgbClr val="FFFFFF"/>
                </a:solidFill>
                <a:latin typeface="Calibri Light"/>
                <a:ea typeface="DejaVu Sans"/>
              </a:rPr>
              <a:t>eXaminer</a:t>
            </a:r>
            <a:r>
              <a:rPr lang="de-DE" sz="3600" b="1" strike="noStrike" spc="-1" dirty="0">
                <a:solidFill>
                  <a:srgbClr val="FFFFFF"/>
                </a:solidFill>
                <a:latin typeface="Calibri Light"/>
                <a:ea typeface="DejaVu Sans"/>
              </a:rPr>
              <a:t> </a:t>
            </a:r>
            <a:r>
              <a:rPr lang="de-DE" sz="3600" b="1" i="1" strike="noStrike" spc="-1" baseline="30000" dirty="0">
                <a:solidFill>
                  <a:srgbClr val="FFFFFF"/>
                </a:solidFill>
                <a:latin typeface="Verdana"/>
                <a:ea typeface="Verdana"/>
              </a:rPr>
              <a:t>II</a:t>
            </a:r>
            <a:r>
              <a:rPr lang="de-DE" sz="3600" b="1" strike="noStrike" spc="-1" dirty="0">
                <a:solidFill>
                  <a:srgbClr val="FFFFFF"/>
                </a:solidFill>
                <a:latin typeface="Calibri Light"/>
                <a:ea typeface="Verdana"/>
              </a:rPr>
              <a:t> </a:t>
            </a:r>
            <a:r>
              <a:rPr lang="de-DE" sz="3600" b="1" i="1" strike="noStrike" spc="-1" dirty="0">
                <a:solidFill>
                  <a:srgbClr val="FFFFFF"/>
                </a:solidFill>
                <a:latin typeface="Calibri Light"/>
                <a:ea typeface="Verdana"/>
              </a:rPr>
              <a:t>XS</a:t>
            </a:r>
            <a:endParaRPr lang="de-DE" sz="3600" b="0" strike="noStrike" spc="-1" dirty="0">
              <a:latin typeface="Arial"/>
            </a:endParaRPr>
          </a:p>
        </p:txBody>
      </p:sp>
      <p:sp>
        <p:nvSpPr>
          <p:cNvPr id="608" name="CustomShape 4"/>
          <p:cNvSpPr/>
          <p:nvPr/>
        </p:nvSpPr>
        <p:spPr>
          <a:xfrm>
            <a:off x="469440" y="384840"/>
            <a:ext cx="1704960" cy="225360"/>
          </a:xfrm>
          <a:prstGeom prst="rect">
            <a:avLst/>
          </a:prstGeom>
          <a:noFill/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288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05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FOREIGN OBJECT INSPECTION</a:t>
            </a:r>
            <a:endParaRPr lang="de-DE" sz="1050" b="0" strike="noStrike" spc="-1" dirty="0">
              <a:latin typeface="Arial"/>
            </a:endParaRPr>
          </a:p>
        </p:txBody>
      </p:sp>
      <p:pic>
        <p:nvPicPr>
          <p:cNvPr id="609" name="Grafik 16"/>
          <p:cNvPicPr/>
          <p:nvPr/>
        </p:nvPicPr>
        <p:blipFill>
          <a:blip r:embed="rId2"/>
          <a:stretch/>
        </p:blipFill>
        <p:spPr>
          <a:xfrm>
            <a:off x="0" y="3926520"/>
            <a:ext cx="1615320" cy="2727000"/>
          </a:xfrm>
          <a:prstGeom prst="rect">
            <a:avLst/>
          </a:prstGeom>
          <a:ln>
            <a:noFill/>
          </a:ln>
        </p:spPr>
      </p:pic>
      <p:pic>
        <p:nvPicPr>
          <p:cNvPr id="610" name="Grafik 3"/>
          <p:cNvPicPr/>
          <p:nvPr/>
        </p:nvPicPr>
        <p:blipFill>
          <a:blip r:embed="rId3"/>
          <a:stretch/>
        </p:blipFill>
        <p:spPr>
          <a:xfrm>
            <a:off x="5883480" y="1155600"/>
            <a:ext cx="6793920" cy="5094720"/>
          </a:xfrm>
          <a:prstGeom prst="rect">
            <a:avLst/>
          </a:prstGeom>
          <a:ln>
            <a:noFill/>
          </a:ln>
        </p:spPr>
      </p:pic>
      <p:pic>
        <p:nvPicPr>
          <p:cNvPr id="611" name="Grafik 9"/>
          <p:cNvPicPr/>
          <p:nvPr/>
        </p:nvPicPr>
        <p:blipFill>
          <a:blip r:embed="rId4"/>
          <a:stretch/>
        </p:blipFill>
        <p:spPr>
          <a:xfrm>
            <a:off x="1175400" y="4033440"/>
            <a:ext cx="1250640" cy="2429640"/>
          </a:xfrm>
          <a:prstGeom prst="rect">
            <a:avLst/>
          </a:prstGeom>
          <a:ln>
            <a:noFill/>
          </a:ln>
        </p:spPr>
      </p:pic>
      <p:pic>
        <p:nvPicPr>
          <p:cNvPr id="612" name="Grafik 6"/>
          <p:cNvPicPr/>
          <p:nvPr/>
        </p:nvPicPr>
        <p:blipFill>
          <a:blip r:embed="rId5"/>
          <a:stretch/>
        </p:blipFill>
        <p:spPr>
          <a:xfrm>
            <a:off x="2093760" y="4730040"/>
            <a:ext cx="1199880" cy="1762200"/>
          </a:xfrm>
          <a:prstGeom prst="rect">
            <a:avLst/>
          </a:prstGeom>
          <a:ln>
            <a:noFill/>
          </a:ln>
        </p:spPr>
      </p:pic>
      <p:pic>
        <p:nvPicPr>
          <p:cNvPr id="613" name="Grafik 8"/>
          <p:cNvPicPr/>
          <p:nvPr/>
        </p:nvPicPr>
        <p:blipFill>
          <a:blip r:embed="rId6"/>
          <a:stretch/>
        </p:blipFill>
        <p:spPr>
          <a:xfrm>
            <a:off x="3146040" y="4730040"/>
            <a:ext cx="1249920" cy="1748160"/>
          </a:xfrm>
          <a:prstGeom prst="rect">
            <a:avLst/>
          </a:prstGeom>
          <a:ln>
            <a:noFill/>
          </a:ln>
        </p:spPr>
      </p:pic>
      <p:pic>
        <p:nvPicPr>
          <p:cNvPr id="614" name="Grafik 12"/>
          <p:cNvPicPr/>
          <p:nvPr/>
        </p:nvPicPr>
        <p:blipFill>
          <a:blip r:embed="rId7"/>
          <a:stretch/>
        </p:blipFill>
        <p:spPr>
          <a:xfrm rot="2700000">
            <a:off x="3787560" y="5998320"/>
            <a:ext cx="252720" cy="2527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3" name="Gerader Verbinder 2"/>
          <p:cNvCxnSpPr/>
          <p:nvPr/>
        </p:nvCxnSpPr>
        <p:spPr>
          <a:xfrm>
            <a:off x="469440" y="610200"/>
            <a:ext cx="170496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rafik 18"/>
          <p:cNvPicPr/>
          <p:nvPr/>
        </p:nvPicPr>
        <p:blipFill>
          <a:blip r:embed="rId2"/>
          <a:stretch/>
        </p:blipFill>
        <p:spPr>
          <a:xfrm>
            <a:off x="5078520" y="675000"/>
            <a:ext cx="2998080" cy="1488960"/>
          </a:xfrm>
          <a:prstGeom prst="rect">
            <a:avLst/>
          </a:prstGeom>
          <a:ln>
            <a:noFill/>
          </a:ln>
        </p:spPr>
      </p:pic>
      <p:pic>
        <p:nvPicPr>
          <p:cNvPr id="615" name="Grafik 13"/>
          <p:cNvPicPr/>
          <p:nvPr/>
        </p:nvPicPr>
        <p:blipFill>
          <a:blip r:embed="rId3"/>
          <a:stretch/>
        </p:blipFill>
        <p:spPr>
          <a:xfrm>
            <a:off x="-290880" y="255960"/>
            <a:ext cx="7611480" cy="5708160"/>
          </a:xfrm>
          <a:prstGeom prst="rect">
            <a:avLst/>
          </a:prstGeom>
          <a:ln>
            <a:noFill/>
          </a:ln>
        </p:spPr>
      </p:pic>
      <p:sp>
        <p:nvSpPr>
          <p:cNvPr id="616" name="CustomShape 1"/>
          <p:cNvSpPr/>
          <p:nvPr/>
        </p:nvSpPr>
        <p:spPr>
          <a:xfrm>
            <a:off x="469440" y="384840"/>
            <a:ext cx="1704960" cy="225360"/>
          </a:xfrm>
          <a:prstGeom prst="rect">
            <a:avLst/>
          </a:prstGeom>
          <a:noFill/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288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05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FOREIGN OBJECT INSPECTION</a:t>
            </a:r>
            <a:endParaRPr lang="de-DE" sz="1050" b="0" strike="noStrike" spc="-1" dirty="0">
              <a:latin typeface="Arial"/>
            </a:endParaRPr>
          </a:p>
        </p:txBody>
      </p:sp>
      <p:sp>
        <p:nvSpPr>
          <p:cNvPr id="618" name="CustomShape 2"/>
          <p:cNvSpPr/>
          <p:nvPr/>
        </p:nvSpPr>
        <p:spPr>
          <a:xfrm rot="2700000">
            <a:off x="5904720" y="5915880"/>
            <a:ext cx="387720" cy="3877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19" name="CustomShape 3"/>
          <p:cNvSpPr/>
          <p:nvPr/>
        </p:nvSpPr>
        <p:spPr>
          <a:xfrm>
            <a:off x="0" y="6112440"/>
            <a:ext cx="12189600" cy="74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26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HEUFT </a:t>
            </a:r>
            <a:r>
              <a:rPr lang="de-DE" sz="2600" b="0" i="1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eXaminer</a:t>
            </a:r>
            <a:r>
              <a:rPr lang="de-DE" sz="2600" b="0" i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de-DE" sz="2600" b="0" i="1" strike="noStrike" spc="-1" baseline="30000" dirty="0">
                <a:solidFill>
                  <a:srgbClr val="FFFFFF"/>
                </a:solidFill>
                <a:latin typeface="Verdana"/>
                <a:ea typeface="Verdana"/>
              </a:rPr>
              <a:t>II</a:t>
            </a:r>
            <a:r>
              <a:rPr lang="de-DE" sz="2600" b="0" i="1" strike="noStrike" spc="-1" dirty="0">
                <a:solidFill>
                  <a:srgbClr val="FFFFFF"/>
                </a:solidFill>
                <a:latin typeface="Calibri"/>
                <a:ea typeface="Verdana"/>
              </a:rPr>
              <a:t> XS</a:t>
            </a:r>
            <a:r>
              <a:rPr lang="de-DE" sz="2600" b="0" strike="noStrike" spc="-1" dirty="0">
                <a:solidFill>
                  <a:srgbClr val="FFFFFF"/>
                </a:solidFill>
                <a:latin typeface="Calibri"/>
                <a:ea typeface="Verdana"/>
              </a:rPr>
              <a:t>: </a:t>
            </a:r>
            <a:r>
              <a:rPr lang="de-DE" sz="2600" b="0" strike="noStrike" spc="-1" dirty="0" err="1" smtClean="0">
                <a:solidFill>
                  <a:srgbClr val="FFFFFF"/>
                </a:solidFill>
                <a:latin typeface="Calibri"/>
                <a:ea typeface="Verdana"/>
              </a:rPr>
              <a:t>base</a:t>
            </a:r>
            <a:r>
              <a:rPr lang="de-DE" sz="2600" b="0" strike="noStrike" spc="-1" dirty="0" smtClean="0">
                <a:solidFill>
                  <a:srgbClr val="FFFFFF"/>
                </a:solidFill>
                <a:latin typeface="Calibri"/>
                <a:ea typeface="Verdana"/>
              </a:rPr>
              <a:t> </a:t>
            </a:r>
            <a:r>
              <a:rPr lang="de-DE" sz="2600" b="0" strike="noStrike" spc="-1" dirty="0" err="1" smtClean="0">
                <a:solidFill>
                  <a:srgbClr val="FFFFFF"/>
                </a:solidFill>
                <a:latin typeface="Calibri"/>
                <a:ea typeface="Verdana"/>
              </a:rPr>
              <a:t>inspection</a:t>
            </a:r>
            <a:endParaRPr lang="de-DE" sz="2600" b="0" strike="noStrike" spc="-1" dirty="0">
              <a:latin typeface="Arial"/>
            </a:endParaRPr>
          </a:p>
        </p:txBody>
      </p:sp>
      <p:pic>
        <p:nvPicPr>
          <p:cNvPr id="620" name="Grafik 14"/>
          <p:cNvPicPr/>
          <p:nvPr/>
        </p:nvPicPr>
        <p:blipFill>
          <a:blip r:embed="rId4"/>
          <a:stretch/>
        </p:blipFill>
        <p:spPr>
          <a:xfrm>
            <a:off x="5213520" y="613800"/>
            <a:ext cx="7133760" cy="5349600"/>
          </a:xfrm>
          <a:prstGeom prst="rect">
            <a:avLst/>
          </a:prstGeom>
          <a:ln>
            <a:noFill/>
          </a:ln>
        </p:spPr>
      </p:pic>
      <p:sp>
        <p:nvSpPr>
          <p:cNvPr id="621" name="CustomShape 4"/>
          <p:cNvSpPr/>
          <p:nvPr/>
        </p:nvSpPr>
        <p:spPr>
          <a:xfrm>
            <a:off x="458280" y="5436000"/>
            <a:ext cx="1319570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base</a:t>
            </a:r>
            <a:r>
              <a:rPr lang="de-DE" sz="14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inspection</a:t>
            </a:r>
            <a:endParaRPr lang="de-DE" sz="1400" b="0" strike="noStrike" spc="-1" dirty="0">
              <a:latin typeface="Arial"/>
            </a:endParaRPr>
          </a:p>
        </p:txBody>
      </p:sp>
      <p:pic>
        <p:nvPicPr>
          <p:cNvPr id="622" name="Grafik 17"/>
          <p:cNvPicPr/>
          <p:nvPr/>
        </p:nvPicPr>
        <p:blipFill>
          <a:blip r:embed="rId5"/>
          <a:stretch/>
        </p:blipFill>
        <p:spPr>
          <a:xfrm>
            <a:off x="488160" y="4457520"/>
            <a:ext cx="1341000" cy="1061280"/>
          </a:xfrm>
          <a:prstGeom prst="rect">
            <a:avLst/>
          </a:prstGeom>
          <a:ln>
            <a:noFill/>
          </a:ln>
        </p:spPr>
      </p:pic>
      <p:pic>
        <p:nvPicPr>
          <p:cNvPr id="623" name="Grafik 25"/>
          <p:cNvPicPr/>
          <p:nvPr/>
        </p:nvPicPr>
        <p:blipFill>
          <a:blip r:embed="rId6"/>
          <a:stretch/>
        </p:blipFill>
        <p:spPr>
          <a:xfrm>
            <a:off x="7226280" y="5061960"/>
            <a:ext cx="833040" cy="843480"/>
          </a:xfrm>
          <a:prstGeom prst="rect">
            <a:avLst/>
          </a:prstGeom>
          <a:ln>
            <a:noFill/>
          </a:ln>
        </p:spPr>
      </p:pic>
      <p:pic>
        <p:nvPicPr>
          <p:cNvPr id="624" name="Grafik 26"/>
          <p:cNvPicPr/>
          <p:nvPr/>
        </p:nvPicPr>
        <p:blipFill>
          <a:blip r:embed="rId7"/>
          <a:stretch/>
        </p:blipFill>
        <p:spPr>
          <a:xfrm>
            <a:off x="7997760" y="5055120"/>
            <a:ext cx="833040" cy="843480"/>
          </a:xfrm>
          <a:prstGeom prst="rect">
            <a:avLst/>
          </a:prstGeom>
          <a:ln>
            <a:noFill/>
          </a:ln>
        </p:spPr>
      </p:pic>
      <p:pic>
        <p:nvPicPr>
          <p:cNvPr id="625" name="Grafik 28"/>
          <p:cNvPicPr/>
          <p:nvPr/>
        </p:nvPicPr>
        <p:blipFill>
          <a:blip r:embed="rId8"/>
          <a:stretch/>
        </p:blipFill>
        <p:spPr>
          <a:xfrm>
            <a:off x="6471720" y="5064840"/>
            <a:ext cx="823320" cy="833760"/>
          </a:xfrm>
          <a:prstGeom prst="rect">
            <a:avLst/>
          </a:prstGeom>
          <a:ln>
            <a:noFill/>
          </a:ln>
        </p:spPr>
      </p:pic>
      <p:sp>
        <p:nvSpPr>
          <p:cNvPr id="626" name="CustomShape 5"/>
          <p:cNvSpPr/>
          <p:nvPr/>
        </p:nvSpPr>
        <p:spPr>
          <a:xfrm>
            <a:off x="5203080" y="1503582"/>
            <a:ext cx="1113038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spc="-1" dirty="0" err="1">
                <a:solidFill>
                  <a:srgbClr val="000000"/>
                </a:solidFill>
                <a:latin typeface="Calibri"/>
                <a:ea typeface="DejaVu Sans"/>
              </a:rPr>
              <a:t>s</a:t>
            </a:r>
            <a:r>
              <a:rPr lang="de-DE" sz="1400" b="0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pecial</a:t>
            </a:r>
            <a:r>
              <a:rPr lang="de-DE" sz="14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chain</a:t>
            </a:r>
            <a:endParaRPr lang="de-DE" sz="1400" b="0" strike="noStrike" spc="-1" dirty="0">
              <a:latin typeface="Arial"/>
            </a:endParaRPr>
          </a:p>
        </p:txBody>
      </p:sp>
      <p:cxnSp>
        <p:nvCxnSpPr>
          <p:cNvPr id="3" name="Gerader Verbinder 2"/>
          <p:cNvCxnSpPr/>
          <p:nvPr/>
        </p:nvCxnSpPr>
        <p:spPr>
          <a:xfrm>
            <a:off x="469440" y="610200"/>
            <a:ext cx="170496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Picture 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</p:blipFill>
        <p:spPr>
          <a:xfrm>
            <a:off x="8235000" y="1156320"/>
            <a:ext cx="2512440" cy="3655440"/>
          </a:xfrm>
          <a:prstGeom prst="rect">
            <a:avLst/>
          </a:prstGeom>
          <a:ln>
            <a:noFill/>
          </a:ln>
        </p:spPr>
      </p:pic>
      <p:sp>
        <p:nvSpPr>
          <p:cNvPr id="629" name="CustomShape 1"/>
          <p:cNvSpPr/>
          <p:nvPr/>
        </p:nvSpPr>
        <p:spPr>
          <a:xfrm>
            <a:off x="0" y="5563800"/>
            <a:ext cx="12189960" cy="129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2600" strike="noStrike" spc="-1" dirty="0" smtClean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X-</a:t>
            </a:r>
            <a:r>
              <a:rPr lang="de-DE" sz="2600" strike="noStrike" spc="-1" dirty="0" err="1" smtClean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ray</a:t>
            </a:r>
            <a:r>
              <a:rPr lang="de-DE" sz="2600" strike="noStrike" spc="-1" dirty="0" smtClean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en-GB" sz="2600" strike="noStrike" spc="-1" dirty="0" smtClean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– </a:t>
            </a:r>
            <a:r>
              <a:rPr lang="en-GB" sz="26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base inspection</a:t>
            </a:r>
            <a:endParaRPr lang="de-DE" sz="26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30" name="Grafik 3"/>
          <p:cNvPicPr/>
          <p:nvPr/>
        </p:nvPicPr>
        <p:blipFill>
          <a:blip r:embed="rId10"/>
          <a:stretch/>
        </p:blipFill>
        <p:spPr>
          <a:xfrm>
            <a:off x="8546040" y="5411880"/>
            <a:ext cx="2309760" cy="357120"/>
          </a:xfrm>
          <a:prstGeom prst="rect">
            <a:avLst/>
          </a:prstGeom>
          <a:ln>
            <a:noFill/>
          </a:ln>
        </p:spPr>
      </p:pic>
      <p:pic>
        <p:nvPicPr>
          <p:cNvPr id="631" name="Grafik 4"/>
          <p:cNvPicPr/>
          <p:nvPr/>
        </p:nvPicPr>
        <p:blipFill>
          <a:blip r:embed="rId11"/>
          <a:stretch/>
        </p:blipFill>
        <p:spPr>
          <a:xfrm>
            <a:off x="10438920" y="4534920"/>
            <a:ext cx="904320" cy="1003320"/>
          </a:xfrm>
          <a:prstGeom prst="rect">
            <a:avLst/>
          </a:prstGeom>
          <a:ln>
            <a:noFill/>
          </a:ln>
        </p:spPr>
      </p:pic>
      <p:pic>
        <p:nvPicPr>
          <p:cNvPr id="632" name="Grafik 5"/>
          <p:cNvPicPr/>
          <p:nvPr/>
        </p:nvPicPr>
        <p:blipFill>
          <a:blip r:embed="rId12"/>
          <a:stretch/>
        </p:blipFill>
        <p:spPr>
          <a:xfrm>
            <a:off x="11080080" y="5236920"/>
            <a:ext cx="651600" cy="651600"/>
          </a:xfrm>
          <a:prstGeom prst="rect">
            <a:avLst/>
          </a:prstGeom>
          <a:ln>
            <a:noFill/>
          </a:ln>
        </p:spPr>
      </p:pic>
      <p:sp>
        <p:nvSpPr>
          <p:cNvPr id="633" name="CustomShape 2"/>
          <p:cNvSpPr/>
          <p:nvPr/>
        </p:nvSpPr>
        <p:spPr>
          <a:xfrm>
            <a:off x="8686080" y="5396040"/>
            <a:ext cx="200232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000" b="0" strike="noStrike" spc="-1">
                <a:solidFill>
                  <a:srgbClr val="FFFFFF"/>
                </a:solidFill>
                <a:latin typeface="Calibri"/>
                <a:ea typeface="DejaVu Sans"/>
              </a:rPr>
              <a:t>ENLIGHTENMENT</a:t>
            </a:r>
            <a:endParaRPr lang="de-DE" sz="2000" b="0" strike="noStrike" spc="-1">
              <a:latin typeface="Arial"/>
            </a:endParaRPr>
          </a:p>
        </p:txBody>
      </p:sp>
      <p:pic>
        <p:nvPicPr>
          <p:cNvPr id="634" name="Picture 2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</p:blipFill>
        <p:spPr>
          <a:xfrm>
            <a:off x="1442160" y="1156320"/>
            <a:ext cx="2512440" cy="3655440"/>
          </a:xfrm>
          <a:prstGeom prst="rect">
            <a:avLst/>
          </a:prstGeom>
          <a:ln>
            <a:noFill/>
          </a:ln>
        </p:spPr>
      </p:pic>
      <p:pic>
        <p:nvPicPr>
          <p:cNvPr id="635" name="Picture 3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</p:blipFill>
        <p:spPr>
          <a:xfrm>
            <a:off x="4838760" y="1156320"/>
            <a:ext cx="2512440" cy="3655440"/>
          </a:xfrm>
          <a:prstGeom prst="rect">
            <a:avLst/>
          </a:prstGeom>
          <a:ln>
            <a:noFill/>
          </a:ln>
        </p:spPr>
      </p:pic>
      <p:sp>
        <p:nvSpPr>
          <p:cNvPr id="636" name="CustomShape 3"/>
          <p:cNvSpPr/>
          <p:nvPr/>
        </p:nvSpPr>
        <p:spPr>
          <a:xfrm rot="2700000">
            <a:off x="5911560" y="541440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7" name="CustomShape 4"/>
          <p:cNvSpPr/>
          <p:nvPr/>
        </p:nvSpPr>
        <p:spPr>
          <a:xfrm rot="2700000">
            <a:off x="2247840" y="541440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8" name="CustomShape 5"/>
          <p:cNvSpPr/>
          <p:nvPr/>
        </p:nvSpPr>
        <p:spPr>
          <a:xfrm>
            <a:off x="469440" y="384840"/>
            <a:ext cx="1704960" cy="225360"/>
          </a:xfrm>
          <a:prstGeom prst="rect">
            <a:avLst/>
          </a:prstGeom>
          <a:noFill/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288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05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FOREIGN OBJECT INSPECTION</a:t>
            </a:r>
            <a:endParaRPr lang="de-DE" sz="1050" b="0" strike="noStrike" spc="-1" dirty="0">
              <a:latin typeface="Arial"/>
            </a:endParaRPr>
          </a:p>
        </p:txBody>
      </p:sp>
      <p:cxnSp>
        <p:nvCxnSpPr>
          <p:cNvPr id="3" name="Gerader Verbinder 2"/>
          <p:cNvCxnSpPr/>
          <p:nvPr/>
        </p:nvCxnSpPr>
        <p:spPr>
          <a:xfrm flipH="1">
            <a:off x="469440" y="607535"/>
            <a:ext cx="170496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restart="whenNotActive" fill="hold" nodeType="interactiveSeq">
                <p:stCondLst>
                  <p:cond evt="onClick" delay="0">
                    <p:tgtEl>
                      <p:spTgt spid="634"/>
                    </p:tgtEl>
                  </p:cond>
                </p:stCondLst>
                <p:childTnLst>
                  <p:par>
                    <p:cTn id="3" fill="hold">
                      <p:stCondLst>
                        <p:cond evt="onClick" delay="0">
                          <p:tgtEl>
                            <p:spTgt spid="634"/>
                          </p:tgtEl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7" restart="whenNotActive" fill="hold" nodeType="interactiveSeq">
                <p:stCondLst>
                  <p:cond evt="onClick" delay="0">
                    <p:tgtEl>
                      <p:spTgt spid="635"/>
                    </p:tgtEl>
                  </p:cond>
                </p:stCondLst>
                <p:childTnLst>
                  <p:par>
                    <p:cTn id="8" fill="hold">
                      <p:stCondLst>
                        <p:cond evt="onClick" delay="0">
                          <p:tgtEl>
                            <p:spTgt spid="635"/>
                          </p:tgtEl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>
              <p:cTn id="12" restart="whenNotActive" fill="hold" nodeType="interactiveSeq">
                <p:stCondLst>
                  <p:cond evt="onClick" delay="0">
                    <p:tgtEl>
                      <p:spTgt spid="628"/>
                    </p:tgtEl>
                  </p:cond>
                </p:stCondLst>
                <p:childTnLst>
                  <p:par>
                    <p:cTn id="13" fill="hold">
                      <p:stCondLst>
                        <p:cond evt="onClick" delay="0">
                          <p:tgtEl>
                            <p:spTgt spid="628"/>
                          </p:tgtEl>
                        </p:cond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Grafik 9"/>
          <p:cNvPicPr/>
          <p:nvPr/>
        </p:nvPicPr>
        <p:blipFill>
          <a:blip r:embed="rId2"/>
          <a:stretch/>
        </p:blipFill>
        <p:spPr>
          <a:xfrm>
            <a:off x="3139560" y="4429800"/>
            <a:ext cx="2309760" cy="357120"/>
          </a:xfrm>
          <a:prstGeom prst="rect">
            <a:avLst/>
          </a:prstGeom>
          <a:ln>
            <a:noFill/>
          </a:ln>
        </p:spPr>
      </p:pic>
      <p:sp>
        <p:nvSpPr>
          <p:cNvPr id="640" name="CustomShape 1"/>
          <p:cNvSpPr/>
          <p:nvPr/>
        </p:nvSpPr>
        <p:spPr>
          <a:xfrm>
            <a:off x="0" y="5563800"/>
            <a:ext cx="12189960" cy="129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GB" sz="28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Pulsed X-ray technology</a:t>
            </a:r>
            <a:endParaRPr lang="de-DE" sz="28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1" name="CustomShape 2"/>
          <p:cNvSpPr/>
          <p:nvPr/>
        </p:nvSpPr>
        <p:spPr>
          <a:xfrm>
            <a:off x="6095880" y="1997280"/>
            <a:ext cx="3552120" cy="374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  <a:ea typeface="DejaVu Sans"/>
              </a:rPr>
              <a:t>Pulsed X-ray technology</a:t>
            </a:r>
            <a:endParaRPr lang="de-DE" sz="2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42" name="CustomShape 3"/>
          <p:cNvSpPr/>
          <p:nvPr/>
        </p:nvSpPr>
        <p:spPr>
          <a:xfrm>
            <a:off x="7235280" y="2369160"/>
            <a:ext cx="3564720" cy="3668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2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HEUFT </a:t>
            </a:r>
            <a:r>
              <a:rPr lang="de-DE" sz="2400" b="0" i="1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eXaminer</a:t>
            </a:r>
            <a:r>
              <a:rPr lang="de-DE" sz="2400" b="0" i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de-DE" sz="2400" b="0" i="1" strike="noStrike" spc="-1" baseline="30000" dirty="0">
                <a:solidFill>
                  <a:srgbClr val="FFFFFF"/>
                </a:solidFill>
                <a:latin typeface="Verdana"/>
                <a:ea typeface="Verdana"/>
              </a:rPr>
              <a:t>II</a:t>
            </a:r>
            <a:r>
              <a:rPr lang="de-DE" sz="2400" b="0" i="1" strike="noStrike" spc="-1" dirty="0">
                <a:solidFill>
                  <a:srgbClr val="FFFFFF"/>
                </a:solidFill>
                <a:latin typeface="Arial"/>
                <a:ea typeface="Verdana"/>
              </a:rPr>
              <a:t> </a:t>
            </a:r>
            <a:r>
              <a:rPr lang="en-GB" sz="2400" b="0" strike="noStrike" spc="-1" dirty="0">
                <a:solidFill>
                  <a:srgbClr val="FFFFFF"/>
                </a:solidFill>
                <a:latin typeface="Calibri"/>
                <a:ea typeface="Verdana"/>
              </a:rPr>
              <a:t>series</a:t>
            </a:r>
            <a:endParaRPr lang="de-DE" sz="2400" b="0" strike="noStrike" spc="-1" dirty="0">
              <a:latin typeface="Arial"/>
            </a:endParaRPr>
          </a:p>
        </p:txBody>
      </p:sp>
      <p:sp>
        <p:nvSpPr>
          <p:cNvPr id="643" name="CustomShape 4"/>
          <p:cNvSpPr/>
          <p:nvPr/>
        </p:nvSpPr>
        <p:spPr>
          <a:xfrm>
            <a:off x="7157160" y="3405600"/>
            <a:ext cx="4278960" cy="149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MAXIMUM PRECISION AND </a:t>
            </a:r>
            <a:endParaRPr lang="de-DE" sz="2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MINIMUM RADIATION!</a:t>
            </a:r>
            <a:endParaRPr lang="de-DE" sz="2800" b="0" strike="noStrike" spc="-1" dirty="0">
              <a:latin typeface="Arial"/>
            </a:endParaRPr>
          </a:p>
        </p:txBody>
      </p:sp>
      <p:pic>
        <p:nvPicPr>
          <p:cNvPr id="644" name="Grafik 8"/>
          <p:cNvPicPr/>
          <p:nvPr/>
        </p:nvPicPr>
        <p:blipFill>
          <a:blip r:embed="rId3"/>
          <a:stretch/>
        </p:blipFill>
        <p:spPr>
          <a:xfrm>
            <a:off x="54720" y="1083600"/>
            <a:ext cx="5276160" cy="4040280"/>
          </a:xfrm>
          <a:prstGeom prst="rect">
            <a:avLst/>
          </a:prstGeom>
          <a:ln>
            <a:noFill/>
          </a:ln>
        </p:spPr>
      </p:pic>
      <p:pic>
        <p:nvPicPr>
          <p:cNvPr id="645" name="Grafik 10"/>
          <p:cNvPicPr/>
          <p:nvPr/>
        </p:nvPicPr>
        <p:blipFill>
          <a:blip r:embed="rId4"/>
          <a:stretch/>
        </p:blipFill>
        <p:spPr>
          <a:xfrm>
            <a:off x="5032800" y="3630960"/>
            <a:ext cx="904320" cy="1003320"/>
          </a:xfrm>
          <a:prstGeom prst="rect">
            <a:avLst/>
          </a:prstGeom>
          <a:ln>
            <a:noFill/>
          </a:ln>
        </p:spPr>
      </p:pic>
      <p:pic>
        <p:nvPicPr>
          <p:cNvPr id="646" name="Grafik 11"/>
          <p:cNvPicPr/>
          <p:nvPr/>
        </p:nvPicPr>
        <p:blipFill>
          <a:blip r:embed="rId5"/>
          <a:stretch/>
        </p:blipFill>
        <p:spPr>
          <a:xfrm>
            <a:off x="5673960" y="4332960"/>
            <a:ext cx="651600" cy="651600"/>
          </a:xfrm>
          <a:prstGeom prst="rect">
            <a:avLst/>
          </a:prstGeom>
          <a:ln>
            <a:noFill/>
          </a:ln>
        </p:spPr>
      </p:pic>
      <p:sp>
        <p:nvSpPr>
          <p:cNvPr id="647" name="CustomShape 5"/>
          <p:cNvSpPr/>
          <p:nvPr/>
        </p:nvSpPr>
        <p:spPr>
          <a:xfrm>
            <a:off x="3264120" y="4406040"/>
            <a:ext cx="200232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000" b="0" strike="noStrike" spc="-1">
                <a:solidFill>
                  <a:srgbClr val="FFFFFF"/>
                </a:solidFill>
                <a:latin typeface="Calibri"/>
                <a:ea typeface="DejaVu Sans"/>
              </a:rPr>
              <a:t>ENLIGHTENMENT</a:t>
            </a:r>
            <a:endParaRPr lang="de-DE" sz="2000" b="0" strike="noStrike" spc="-1">
              <a:latin typeface="Arial"/>
            </a:endParaRPr>
          </a:p>
        </p:txBody>
      </p:sp>
      <p:sp>
        <p:nvSpPr>
          <p:cNvPr id="648" name="Line 6"/>
          <p:cNvSpPr/>
          <p:nvPr/>
        </p:nvSpPr>
        <p:spPr>
          <a:xfrm>
            <a:off x="3721680" y="1953000"/>
            <a:ext cx="81000" cy="101880"/>
          </a:xfrm>
          <a:prstGeom prst="line">
            <a:avLst/>
          </a:prstGeom>
          <a:ln>
            <a:solidFill>
              <a:srgbClr val="FF6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49" name="Line 7"/>
          <p:cNvSpPr/>
          <p:nvPr/>
        </p:nvSpPr>
        <p:spPr>
          <a:xfrm>
            <a:off x="3721680" y="1963440"/>
            <a:ext cx="81000" cy="101880"/>
          </a:xfrm>
          <a:prstGeom prst="line">
            <a:avLst/>
          </a:prstGeom>
          <a:ln>
            <a:solidFill>
              <a:srgbClr val="FF6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50" name="CustomShape 8"/>
          <p:cNvSpPr/>
          <p:nvPr/>
        </p:nvSpPr>
        <p:spPr>
          <a:xfrm rot="2700000">
            <a:off x="5911560" y="542376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51" name="CustomShape 9"/>
          <p:cNvSpPr/>
          <p:nvPr/>
        </p:nvSpPr>
        <p:spPr>
          <a:xfrm>
            <a:off x="469440" y="384840"/>
            <a:ext cx="1704960" cy="225360"/>
          </a:xfrm>
          <a:prstGeom prst="rect">
            <a:avLst/>
          </a:prstGeom>
          <a:noFill/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288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05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FOREIGN OBJECT INSPECTION</a:t>
            </a:r>
            <a:endParaRPr lang="de-DE" sz="1050" b="0" strike="noStrike" spc="-1" dirty="0">
              <a:latin typeface="Arial"/>
            </a:endParaRPr>
          </a:p>
        </p:txBody>
      </p:sp>
      <p:cxnSp>
        <p:nvCxnSpPr>
          <p:cNvPr id="3" name="Gerader Verbinder 2"/>
          <p:cNvCxnSpPr/>
          <p:nvPr/>
        </p:nvCxnSpPr>
        <p:spPr>
          <a:xfrm>
            <a:off x="469440" y="584089"/>
            <a:ext cx="170496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" name="Grafik 20"/>
          <p:cNvPicPr/>
          <p:nvPr/>
        </p:nvPicPr>
        <p:blipFill>
          <a:blip r:embed="rId3"/>
          <a:stretch/>
        </p:blipFill>
        <p:spPr>
          <a:xfrm>
            <a:off x="163080" y="4692960"/>
            <a:ext cx="2633400" cy="1976400"/>
          </a:xfrm>
          <a:prstGeom prst="rect">
            <a:avLst/>
          </a:prstGeom>
          <a:ln>
            <a:noFill/>
          </a:ln>
        </p:spPr>
      </p:pic>
      <p:sp>
        <p:nvSpPr>
          <p:cNvPr id="662" name="CustomShape 1"/>
          <p:cNvSpPr/>
          <p:nvPr/>
        </p:nvSpPr>
        <p:spPr>
          <a:xfrm>
            <a:off x="469440" y="384840"/>
            <a:ext cx="1320480" cy="225360"/>
          </a:xfrm>
          <a:prstGeom prst="rect">
            <a:avLst/>
          </a:prstGeom>
          <a:noFill/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288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05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FULL CASE INSPECTION</a:t>
            </a:r>
            <a:endParaRPr lang="de-DE" sz="1050" b="0" strike="noStrike" spc="-1" dirty="0">
              <a:latin typeface="Arial"/>
            </a:endParaRPr>
          </a:p>
        </p:txBody>
      </p:sp>
      <p:sp>
        <p:nvSpPr>
          <p:cNvPr id="663" name="CustomShape 2"/>
          <p:cNvSpPr/>
          <p:nvPr/>
        </p:nvSpPr>
        <p:spPr>
          <a:xfrm>
            <a:off x="0" y="2685960"/>
            <a:ext cx="6260040" cy="57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0" tIns="288000" rIns="90000" bIns="36000" anchor="ctr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1679" b="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Full case and tray inspection for outer packaging in top shape.</a:t>
            </a:r>
            <a:endParaRPr lang="de-DE" sz="1679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4" name="CustomShape 3"/>
          <p:cNvSpPr/>
          <p:nvPr/>
        </p:nvSpPr>
        <p:spPr>
          <a:xfrm>
            <a:off x="0" y="3463920"/>
            <a:ext cx="5051160" cy="69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0" tIns="288000" rIns="90000" bIns="216000" anchor="b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36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HEUFT </a:t>
            </a:r>
            <a:r>
              <a:rPr lang="de-DE" sz="3600" i="1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GX</a:t>
            </a:r>
            <a:endParaRPr lang="de-DE" sz="36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5" name="CustomShape 4"/>
          <p:cNvSpPr/>
          <p:nvPr/>
        </p:nvSpPr>
        <p:spPr>
          <a:xfrm rot="2700000">
            <a:off x="618840" y="400464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66" name="Grafik 16"/>
          <p:cNvPicPr/>
          <p:nvPr/>
        </p:nvPicPr>
        <p:blipFill>
          <a:blip r:embed="rId4"/>
          <a:stretch/>
        </p:blipFill>
        <p:spPr>
          <a:xfrm>
            <a:off x="5790960" y="1250280"/>
            <a:ext cx="6403320" cy="4683240"/>
          </a:xfrm>
          <a:prstGeom prst="rect">
            <a:avLst/>
          </a:prstGeom>
          <a:ln>
            <a:noFill/>
          </a:ln>
        </p:spPr>
      </p:pic>
      <p:sp>
        <p:nvSpPr>
          <p:cNvPr id="667" name="CustomShape 5"/>
          <p:cNvSpPr/>
          <p:nvPr/>
        </p:nvSpPr>
        <p:spPr>
          <a:xfrm rot="2700000">
            <a:off x="1283760" y="5185800"/>
            <a:ext cx="347040" cy="3470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68" name="Grafik 11"/>
          <p:cNvPicPr/>
          <p:nvPr/>
        </p:nvPicPr>
        <p:blipFill>
          <a:blip r:embed="rId5"/>
          <a:stretch/>
        </p:blipFill>
        <p:spPr>
          <a:xfrm>
            <a:off x="2571480" y="4613400"/>
            <a:ext cx="2617200" cy="1962360"/>
          </a:xfrm>
          <a:prstGeom prst="rect">
            <a:avLst/>
          </a:prstGeom>
          <a:ln>
            <a:noFill/>
          </a:ln>
        </p:spPr>
      </p:pic>
      <p:sp>
        <p:nvSpPr>
          <p:cNvPr id="669" name="CustomShape 6"/>
          <p:cNvSpPr/>
          <p:nvPr/>
        </p:nvSpPr>
        <p:spPr>
          <a:xfrm rot="2700000">
            <a:off x="3403800" y="5338080"/>
            <a:ext cx="347040" cy="3470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cxnSp>
        <p:nvCxnSpPr>
          <p:cNvPr id="3" name="Gerader Verbinder 2"/>
          <p:cNvCxnSpPr/>
          <p:nvPr/>
        </p:nvCxnSpPr>
        <p:spPr>
          <a:xfrm>
            <a:off x="469440" y="599720"/>
            <a:ext cx="132048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CustomShape 1"/>
          <p:cNvSpPr/>
          <p:nvPr/>
        </p:nvSpPr>
        <p:spPr>
          <a:xfrm>
            <a:off x="469440" y="384840"/>
            <a:ext cx="969120" cy="225360"/>
          </a:xfrm>
          <a:prstGeom prst="rect">
            <a:avLst/>
          </a:prstGeom>
          <a:noFill/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288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05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FALS REJECTION</a:t>
            </a:r>
            <a:endParaRPr lang="de-DE" sz="1050" b="0" strike="noStrike" spc="-1" dirty="0">
              <a:latin typeface="Arial"/>
            </a:endParaRPr>
          </a:p>
        </p:txBody>
      </p:sp>
      <p:pic>
        <p:nvPicPr>
          <p:cNvPr id="671" name="Grafik 2"/>
          <p:cNvPicPr/>
          <p:nvPr/>
        </p:nvPicPr>
        <p:blipFill>
          <a:blip r:embed="rId3"/>
          <a:stretch/>
        </p:blipFill>
        <p:spPr>
          <a:xfrm>
            <a:off x="163800" y="3713760"/>
            <a:ext cx="1735200" cy="1667880"/>
          </a:xfrm>
          <a:prstGeom prst="rect">
            <a:avLst/>
          </a:prstGeom>
          <a:ln>
            <a:noFill/>
          </a:ln>
        </p:spPr>
      </p:pic>
      <p:pic>
        <p:nvPicPr>
          <p:cNvPr id="672" name="Grafik 3"/>
          <p:cNvPicPr/>
          <p:nvPr/>
        </p:nvPicPr>
        <p:blipFill>
          <a:blip r:embed="rId4"/>
          <a:stretch/>
        </p:blipFill>
        <p:spPr>
          <a:xfrm>
            <a:off x="1980360" y="3637440"/>
            <a:ext cx="1729080" cy="1662120"/>
          </a:xfrm>
          <a:prstGeom prst="rect">
            <a:avLst/>
          </a:prstGeom>
          <a:ln>
            <a:noFill/>
          </a:ln>
        </p:spPr>
      </p:pic>
      <p:pic>
        <p:nvPicPr>
          <p:cNvPr id="673" name="Grafik 4"/>
          <p:cNvPicPr/>
          <p:nvPr/>
        </p:nvPicPr>
        <p:blipFill>
          <a:blip r:embed="rId5"/>
          <a:stretch/>
        </p:blipFill>
        <p:spPr>
          <a:xfrm>
            <a:off x="4051800" y="3749760"/>
            <a:ext cx="1805400" cy="1735200"/>
          </a:xfrm>
          <a:prstGeom prst="rect">
            <a:avLst/>
          </a:prstGeom>
          <a:ln>
            <a:noFill/>
          </a:ln>
        </p:spPr>
      </p:pic>
      <p:pic>
        <p:nvPicPr>
          <p:cNvPr id="674" name="Grafik 5"/>
          <p:cNvPicPr/>
          <p:nvPr/>
        </p:nvPicPr>
        <p:blipFill>
          <a:blip r:embed="rId6"/>
          <a:stretch/>
        </p:blipFill>
        <p:spPr>
          <a:xfrm>
            <a:off x="6303960" y="3629520"/>
            <a:ext cx="1724760" cy="1657800"/>
          </a:xfrm>
          <a:prstGeom prst="rect">
            <a:avLst/>
          </a:prstGeom>
          <a:ln>
            <a:noFill/>
          </a:ln>
        </p:spPr>
      </p:pic>
      <p:pic>
        <p:nvPicPr>
          <p:cNvPr id="675" name="Grafik 6"/>
          <p:cNvPicPr/>
          <p:nvPr/>
        </p:nvPicPr>
        <p:blipFill>
          <a:blip r:embed="rId7"/>
          <a:stretch/>
        </p:blipFill>
        <p:spPr>
          <a:xfrm>
            <a:off x="8296560" y="3708720"/>
            <a:ext cx="1740600" cy="1672920"/>
          </a:xfrm>
          <a:prstGeom prst="rect">
            <a:avLst/>
          </a:prstGeom>
          <a:ln>
            <a:noFill/>
          </a:ln>
        </p:spPr>
      </p:pic>
      <p:pic>
        <p:nvPicPr>
          <p:cNvPr id="676" name="Grafik 7"/>
          <p:cNvPicPr/>
          <p:nvPr/>
        </p:nvPicPr>
        <p:blipFill>
          <a:blip r:embed="rId8"/>
          <a:stretch/>
        </p:blipFill>
        <p:spPr>
          <a:xfrm>
            <a:off x="10173240" y="3565080"/>
            <a:ext cx="1729080" cy="1662120"/>
          </a:xfrm>
          <a:prstGeom prst="rect">
            <a:avLst/>
          </a:prstGeom>
          <a:ln>
            <a:noFill/>
          </a:ln>
        </p:spPr>
      </p:pic>
      <p:sp>
        <p:nvSpPr>
          <p:cNvPr id="677" name="CustomShape 2"/>
          <p:cNvSpPr/>
          <p:nvPr/>
        </p:nvSpPr>
        <p:spPr>
          <a:xfrm>
            <a:off x="0" y="2129760"/>
            <a:ext cx="12189960" cy="13021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78" name="CustomShape 3"/>
          <p:cNvSpPr/>
          <p:nvPr/>
        </p:nvSpPr>
        <p:spPr>
          <a:xfrm>
            <a:off x="4847040" y="3272760"/>
            <a:ext cx="310680" cy="310680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79" name="CustomShape 4"/>
          <p:cNvSpPr/>
          <p:nvPr/>
        </p:nvSpPr>
        <p:spPr>
          <a:xfrm>
            <a:off x="2739600" y="3272760"/>
            <a:ext cx="310680" cy="310680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80" name="CustomShape 5"/>
          <p:cNvSpPr/>
          <p:nvPr/>
        </p:nvSpPr>
        <p:spPr>
          <a:xfrm>
            <a:off x="788400" y="3272760"/>
            <a:ext cx="310680" cy="310680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81" name="CustomShape 6"/>
          <p:cNvSpPr/>
          <p:nvPr/>
        </p:nvSpPr>
        <p:spPr>
          <a:xfrm>
            <a:off x="6797880" y="3272760"/>
            <a:ext cx="310680" cy="310680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82" name="CustomShape 7"/>
          <p:cNvSpPr/>
          <p:nvPr/>
        </p:nvSpPr>
        <p:spPr>
          <a:xfrm>
            <a:off x="8615880" y="3272040"/>
            <a:ext cx="310680" cy="310680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83" name="CustomShape 8"/>
          <p:cNvSpPr/>
          <p:nvPr/>
        </p:nvSpPr>
        <p:spPr>
          <a:xfrm>
            <a:off x="10758240" y="3269880"/>
            <a:ext cx="310680" cy="310680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84" name="CustomShape 9"/>
          <p:cNvSpPr/>
          <p:nvPr/>
        </p:nvSpPr>
        <p:spPr>
          <a:xfrm>
            <a:off x="157320" y="2439000"/>
            <a:ext cx="162576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000" b="0" strike="noStrike" spc="-1">
                <a:solidFill>
                  <a:srgbClr val="FFFFFF"/>
                </a:solidFill>
                <a:latin typeface="Calibri"/>
                <a:ea typeface="DejaVu Sans"/>
              </a:rPr>
              <a:t>HEUFT </a:t>
            </a:r>
            <a:r>
              <a:rPr lang="de-DE" sz="2000" b="0" i="1" strike="noStrike" spc="-1">
                <a:solidFill>
                  <a:srgbClr val="FFFFFF"/>
                </a:solidFill>
                <a:latin typeface="Calibri"/>
                <a:ea typeface="DejaVu Sans"/>
              </a:rPr>
              <a:t>pusher</a:t>
            </a:r>
            <a:endParaRPr lang="de-DE" sz="2000" b="0" strike="noStrike" spc="-1">
              <a:latin typeface="Arial"/>
            </a:endParaRPr>
          </a:p>
        </p:txBody>
      </p:sp>
      <p:sp>
        <p:nvSpPr>
          <p:cNvPr id="685" name="CustomShape 10"/>
          <p:cNvSpPr/>
          <p:nvPr/>
        </p:nvSpPr>
        <p:spPr>
          <a:xfrm>
            <a:off x="2148120" y="2431440"/>
            <a:ext cx="151920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000" b="0" strike="noStrike" spc="-1">
                <a:solidFill>
                  <a:srgbClr val="FFFFFF"/>
                </a:solidFill>
                <a:latin typeface="Calibri"/>
                <a:ea typeface="DejaVu Sans"/>
              </a:rPr>
              <a:t>HEUFT </a:t>
            </a:r>
            <a:r>
              <a:rPr lang="de-DE" sz="2000" b="0" i="1" strike="noStrike" spc="-1">
                <a:solidFill>
                  <a:srgbClr val="FFFFFF"/>
                </a:solidFill>
                <a:latin typeface="Calibri"/>
                <a:ea typeface="DejaVu Sans"/>
              </a:rPr>
              <a:t>mono</a:t>
            </a:r>
            <a:endParaRPr lang="de-DE" sz="2000" b="0" strike="noStrike" spc="-1">
              <a:latin typeface="Arial"/>
            </a:endParaRPr>
          </a:p>
        </p:txBody>
      </p:sp>
      <p:sp>
        <p:nvSpPr>
          <p:cNvPr id="686" name="CustomShape 11"/>
          <p:cNvSpPr/>
          <p:nvPr/>
        </p:nvSpPr>
        <p:spPr>
          <a:xfrm>
            <a:off x="4095000" y="2431440"/>
            <a:ext cx="171900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000" b="0" strike="noStrike" spc="-1">
                <a:solidFill>
                  <a:srgbClr val="FFFFFF"/>
                </a:solidFill>
                <a:latin typeface="Calibri"/>
                <a:ea typeface="DejaVu Sans"/>
              </a:rPr>
              <a:t>HEUFT </a:t>
            </a:r>
            <a:r>
              <a:rPr lang="de-DE" sz="2000" b="0" i="1" strike="noStrike" spc="-1">
                <a:solidFill>
                  <a:srgbClr val="FFFFFF"/>
                </a:solidFill>
                <a:latin typeface="Calibri"/>
                <a:ea typeface="DejaVu Sans"/>
              </a:rPr>
              <a:t>e-mono</a:t>
            </a:r>
            <a:endParaRPr lang="de-DE" sz="2000" b="0" strike="noStrike" spc="-1">
              <a:latin typeface="Arial"/>
            </a:endParaRPr>
          </a:p>
        </p:txBody>
      </p:sp>
      <p:sp>
        <p:nvSpPr>
          <p:cNvPr id="687" name="CustomShape 12"/>
          <p:cNvSpPr/>
          <p:nvPr/>
        </p:nvSpPr>
        <p:spPr>
          <a:xfrm>
            <a:off x="6302160" y="2439000"/>
            <a:ext cx="124776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000" b="0" strike="noStrike" spc="-1">
                <a:solidFill>
                  <a:srgbClr val="FFFFFF"/>
                </a:solidFill>
                <a:latin typeface="Calibri"/>
                <a:ea typeface="DejaVu Sans"/>
              </a:rPr>
              <a:t>HEUFT </a:t>
            </a:r>
            <a:r>
              <a:rPr lang="de-DE" sz="2000" b="0" i="1" strike="noStrike" spc="-1">
                <a:solidFill>
                  <a:srgbClr val="FFFFFF"/>
                </a:solidFill>
                <a:latin typeface="Calibri"/>
                <a:ea typeface="DejaVu Sans"/>
              </a:rPr>
              <a:t>flip</a:t>
            </a:r>
            <a:endParaRPr lang="de-DE" sz="2000" b="0" strike="noStrike" spc="-1">
              <a:latin typeface="Arial"/>
            </a:endParaRPr>
          </a:p>
        </p:txBody>
      </p:sp>
      <p:sp>
        <p:nvSpPr>
          <p:cNvPr id="688" name="CustomShape 13"/>
          <p:cNvSpPr/>
          <p:nvPr/>
        </p:nvSpPr>
        <p:spPr>
          <a:xfrm>
            <a:off x="7884000" y="2439000"/>
            <a:ext cx="196128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000" b="0" strike="noStrike" spc="-1">
                <a:solidFill>
                  <a:srgbClr val="FFFFFF"/>
                </a:solidFill>
                <a:latin typeface="Calibri"/>
                <a:ea typeface="DejaVu Sans"/>
              </a:rPr>
              <a:t>HEUFT </a:t>
            </a:r>
            <a:r>
              <a:rPr lang="de-DE" sz="2000" b="0" i="1" strike="noStrike" spc="-1">
                <a:solidFill>
                  <a:srgbClr val="FFFFFF"/>
                </a:solidFill>
                <a:latin typeface="Calibri"/>
                <a:ea typeface="DejaVu Sans"/>
              </a:rPr>
              <a:t>DELTA-FW</a:t>
            </a:r>
            <a:endParaRPr lang="de-DE" sz="2000" b="0" strike="noStrike" spc="-1">
              <a:latin typeface="Arial"/>
            </a:endParaRPr>
          </a:p>
        </p:txBody>
      </p:sp>
      <p:sp>
        <p:nvSpPr>
          <p:cNvPr id="689" name="CustomShape 14"/>
          <p:cNvSpPr/>
          <p:nvPr/>
        </p:nvSpPr>
        <p:spPr>
          <a:xfrm>
            <a:off x="10084320" y="2439000"/>
            <a:ext cx="1749240" cy="39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000" b="0" strike="noStrike" spc="-1">
                <a:solidFill>
                  <a:srgbClr val="FFFFFF"/>
                </a:solidFill>
                <a:latin typeface="Calibri"/>
                <a:ea typeface="DejaVu Sans"/>
              </a:rPr>
              <a:t>HEUFT </a:t>
            </a:r>
            <a:r>
              <a:rPr lang="de-DE" sz="2000" b="0" i="1" strike="noStrike" spc="-1">
                <a:solidFill>
                  <a:srgbClr val="FFFFFF"/>
                </a:solidFill>
                <a:latin typeface="Calibri"/>
                <a:ea typeface="DejaVu Sans"/>
              </a:rPr>
              <a:t>DELTA-K</a:t>
            </a:r>
            <a:endParaRPr lang="de-DE" sz="2000" b="0" strike="noStrike" spc="-1">
              <a:latin typeface="Arial"/>
            </a:endParaRPr>
          </a:p>
        </p:txBody>
      </p:sp>
      <p:sp>
        <p:nvSpPr>
          <p:cNvPr id="690" name="CustomShape 15"/>
          <p:cNvSpPr/>
          <p:nvPr/>
        </p:nvSpPr>
        <p:spPr>
          <a:xfrm>
            <a:off x="167346" y="2742120"/>
            <a:ext cx="1607148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400" b="0" strike="noStrike" spc="-1" dirty="0" err="1" smtClean="0">
                <a:solidFill>
                  <a:srgbClr val="FFFFFF"/>
                </a:solidFill>
                <a:latin typeface="Calibri"/>
                <a:ea typeface="DejaVu Sans"/>
              </a:rPr>
              <a:t>compact</a:t>
            </a:r>
            <a:r>
              <a:rPr lang="de-DE" sz="1400" b="0" strike="noStrike" spc="-1" dirty="0" smtClean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de-DE" sz="14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discharger</a:t>
            </a:r>
            <a:endParaRPr lang="de-DE" sz="1400" b="0" strike="noStrike" spc="-1" dirty="0">
              <a:latin typeface="Arial"/>
            </a:endParaRPr>
          </a:p>
        </p:txBody>
      </p:sp>
      <p:sp>
        <p:nvSpPr>
          <p:cNvPr id="691" name="CustomShape 16"/>
          <p:cNvSpPr/>
          <p:nvPr/>
        </p:nvSpPr>
        <p:spPr>
          <a:xfrm>
            <a:off x="2165982" y="2742120"/>
            <a:ext cx="1293857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400" spc="-1" dirty="0" err="1">
                <a:solidFill>
                  <a:srgbClr val="FFFFFF"/>
                </a:solidFill>
                <a:latin typeface="Calibri"/>
                <a:ea typeface="DejaVu Sans"/>
              </a:rPr>
              <a:t>c</a:t>
            </a:r>
            <a:r>
              <a:rPr lang="de-DE" sz="1400" b="0" strike="noStrike" spc="-1" dirty="0" err="1" smtClean="0">
                <a:solidFill>
                  <a:srgbClr val="FFFFFF"/>
                </a:solidFill>
                <a:latin typeface="Calibri"/>
                <a:ea typeface="DejaVu Sans"/>
              </a:rPr>
              <a:t>areful</a:t>
            </a:r>
            <a:r>
              <a:rPr lang="de-DE" sz="1400" b="0" strike="noStrike" spc="-1" dirty="0" smtClean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de-DE" sz="14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rejector</a:t>
            </a:r>
            <a:endParaRPr lang="de-DE" sz="1400" b="0" strike="noStrike" spc="-1" dirty="0">
              <a:latin typeface="Arial"/>
            </a:endParaRPr>
          </a:p>
        </p:txBody>
      </p:sp>
      <p:sp>
        <p:nvSpPr>
          <p:cNvPr id="692" name="CustomShape 17"/>
          <p:cNvSpPr/>
          <p:nvPr/>
        </p:nvSpPr>
        <p:spPr>
          <a:xfrm>
            <a:off x="4113954" y="2739600"/>
            <a:ext cx="1928646" cy="5217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 dirty="0" err="1" smtClean="0">
                <a:solidFill>
                  <a:srgbClr val="FFFFFF"/>
                </a:solidFill>
                <a:latin typeface="Calibri"/>
                <a:ea typeface="DejaVu Sans"/>
              </a:rPr>
              <a:t>high-speed</a:t>
            </a:r>
            <a:r>
              <a:rPr lang="de-DE" sz="1400" b="0" strike="noStrike" spc="-1" dirty="0" smtClean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de-DE" sz="14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rejector</a:t>
            </a:r>
            <a:r>
              <a:rPr lang="de-DE" sz="1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endParaRPr lang="de-DE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4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without</a:t>
            </a:r>
            <a:r>
              <a:rPr lang="de-DE" sz="1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Compressed </a:t>
            </a:r>
            <a:r>
              <a:rPr lang="de-DE" sz="14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air</a:t>
            </a:r>
            <a:endParaRPr lang="de-DE" sz="1400" b="0" strike="noStrike" spc="-1" dirty="0">
              <a:latin typeface="Arial"/>
            </a:endParaRPr>
          </a:p>
        </p:txBody>
      </p:sp>
      <p:sp>
        <p:nvSpPr>
          <p:cNvPr id="693" name="CustomShape 18"/>
          <p:cNvSpPr/>
          <p:nvPr/>
        </p:nvSpPr>
        <p:spPr>
          <a:xfrm>
            <a:off x="6300762" y="2746800"/>
            <a:ext cx="1427676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400" b="0" strike="noStrike" spc="-1" dirty="0" smtClean="0">
                <a:solidFill>
                  <a:srgbClr val="FFFFFF"/>
                </a:solidFill>
                <a:latin typeface="Calibri"/>
                <a:ea typeface="DejaVu Sans"/>
              </a:rPr>
              <a:t>smooth </a:t>
            </a:r>
            <a:r>
              <a:rPr lang="de-DE" sz="14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rejection</a:t>
            </a:r>
            <a:endParaRPr lang="de-DE" sz="1400" b="0" strike="noStrike" spc="-1" dirty="0">
              <a:latin typeface="Arial"/>
            </a:endParaRPr>
          </a:p>
        </p:txBody>
      </p:sp>
      <p:sp>
        <p:nvSpPr>
          <p:cNvPr id="694" name="CustomShape 19"/>
          <p:cNvSpPr/>
          <p:nvPr/>
        </p:nvSpPr>
        <p:spPr>
          <a:xfrm>
            <a:off x="7896732" y="2745360"/>
            <a:ext cx="1930057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400" b="0" strike="noStrike" spc="-1" dirty="0" err="1" smtClean="0">
                <a:solidFill>
                  <a:srgbClr val="FFFFFF"/>
                </a:solidFill>
                <a:latin typeface="Calibri"/>
                <a:ea typeface="DejaVu Sans"/>
              </a:rPr>
              <a:t>dynamic</a:t>
            </a:r>
            <a:r>
              <a:rPr lang="de-DE" sz="1400" b="0" strike="noStrike" spc="-1" dirty="0" smtClean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de-DE" sz="14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rejection</a:t>
            </a:r>
            <a:r>
              <a:rPr lang="de-DE" sz="1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de-DE" sz="14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curve</a:t>
            </a:r>
            <a:endParaRPr lang="de-DE" sz="1400" b="0" strike="noStrike" spc="-1" dirty="0">
              <a:latin typeface="Arial"/>
            </a:endParaRPr>
          </a:p>
        </p:txBody>
      </p:sp>
      <p:sp>
        <p:nvSpPr>
          <p:cNvPr id="695" name="CustomShape 20"/>
          <p:cNvSpPr/>
          <p:nvPr/>
        </p:nvSpPr>
        <p:spPr>
          <a:xfrm>
            <a:off x="10089786" y="2745000"/>
            <a:ext cx="1794827" cy="306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400" b="0" strike="noStrike" spc="-1" dirty="0" err="1" smtClean="0">
                <a:solidFill>
                  <a:srgbClr val="FFFFFF"/>
                </a:solidFill>
                <a:latin typeface="Calibri"/>
                <a:ea typeface="DejaVu Sans"/>
              </a:rPr>
              <a:t>gentle</a:t>
            </a:r>
            <a:r>
              <a:rPr lang="de-DE" sz="1400" b="0" strike="noStrike" spc="-1" dirty="0" smtClean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de-DE" sz="14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folding</a:t>
            </a:r>
            <a:r>
              <a:rPr lang="de-DE" sz="14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de-DE" sz="14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rejector</a:t>
            </a:r>
            <a:endParaRPr lang="de-DE" sz="1400" b="0" strike="noStrike" spc="-1" dirty="0">
              <a:latin typeface="Arial"/>
            </a:endParaRPr>
          </a:p>
        </p:txBody>
      </p:sp>
      <p:cxnSp>
        <p:nvCxnSpPr>
          <p:cNvPr id="3" name="Gerader Verbinder 2"/>
          <p:cNvCxnSpPr/>
          <p:nvPr/>
        </p:nvCxnSpPr>
        <p:spPr>
          <a:xfrm>
            <a:off x="469440" y="607535"/>
            <a:ext cx="96912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CustomShape 1"/>
          <p:cNvSpPr/>
          <p:nvPr/>
        </p:nvSpPr>
        <p:spPr>
          <a:xfrm>
            <a:off x="4176720" y="3131640"/>
            <a:ext cx="2665440" cy="2414160"/>
          </a:xfrm>
          <a:custGeom>
            <a:avLst/>
            <a:gdLst/>
            <a:ahLst/>
            <a:cxnLst/>
            <a:rect l="l" t="t" r="r" b="b"/>
            <a:pathLst>
              <a:path w="2396565" h="2384611">
                <a:moveTo>
                  <a:pt x="0" y="65741"/>
                </a:moveTo>
                <a:lnTo>
                  <a:pt x="0" y="1954305"/>
                </a:lnTo>
                <a:lnTo>
                  <a:pt x="866588" y="2384611"/>
                </a:lnTo>
                <a:lnTo>
                  <a:pt x="2390588" y="2127623"/>
                </a:lnTo>
                <a:cubicBezTo>
                  <a:pt x="2392580" y="1502086"/>
                  <a:pt x="2394573" y="625537"/>
                  <a:pt x="2396565" y="0"/>
                </a:cubicBezTo>
                <a:lnTo>
                  <a:pt x="0" y="6574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97" name="CustomShape 2"/>
          <p:cNvSpPr/>
          <p:nvPr/>
        </p:nvSpPr>
        <p:spPr>
          <a:xfrm>
            <a:off x="0" y="2375640"/>
            <a:ext cx="6842160" cy="127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98" name="CustomShape 3"/>
          <p:cNvSpPr/>
          <p:nvPr/>
        </p:nvSpPr>
        <p:spPr>
          <a:xfrm>
            <a:off x="469440" y="384840"/>
            <a:ext cx="1833120" cy="225360"/>
          </a:xfrm>
          <a:prstGeom prst="rect">
            <a:avLst/>
          </a:prstGeom>
          <a:noFill/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288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05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OPERATING DATA ACQUISITION</a:t>
            </a:r>
            <a:endParaRPr lang="de-DE" sz="1050" b="0" strike="noStrike" spc="-1" dirty="0">
              <a:latin typeface="Arial"/>
            </a:endParaRPr>
          </a:p>
        </p:txBody>
      </p:sp>
      <p:pic>
        <p:nvPicPr>
          <p:cNvPr id="699" name="Grafik 2"/>
          <p:cNvPicPr/>
          <p:nvPr/>
        </p:nvPicPr>
        <p:blipFill>
          <a:blip r:embed="rId3"/>
          <a:stretch/>
        </p:blipFill>
        <p:spPr>
          <a:xfrm>
            <a:off x="4156200" y="716760"/>
            <a:ext cx="2924640" cy="3296880"/>
          </a:xfrm>
          <a:prstGeom prst="rect">
            <a:avLst/>
          </a:prstGeom>
          <a:ln>
            <a:noFill/>
          </a:ln>
        </p:spPr>
      </p:pic>
      <p:pic>
        <p:nvPicPr>
          <p:cNvPr id="700" name="Grafik 3"/>
          <p:cNvPicPr/>
          <p:nvPr/>
        </p:nvPicPr>
        <p:blipFill>
          <a:blip r:embed="rId4"/>
          <a:stretch/>
        </p:blipFill>
        <p:spPr>
          <a:xfrm>
            <a:off x="4079160" y="3908160"/>
            <a:ext cx="2824560" cy="828720"/>
          </a:xfrm>
          <a:prstGeom prst="rect">
            <a:avLst/>
          </a:prstGeom>
          <a:ln>
            <a:noFill/>
          </a:ln>
        </p:spPr>
      </p:pic>
      <p:pic>
        <p:nvPicPr>
          <p:cNvPr id="701" name="Grafik 4"/>
          <p:cNvPicPr/>
          <p:nvPr/>
        </p:nvPicPr>
        <p:blipFill>
          <a:blip r:embed="rId5"/>
          <a:stretch/>
        </p:blipFill>
        <p:spPr>
          <a:xfrm>
            <a:off x="7873920" y="2202840"/>
            <a:ext cx="667440" cy="3437280"/>
          </a:xfrm>
          <a:prstGeom prst="rect">
            <a:avLst/>
          </a:prstGeom>
          <a:ln>
            <a:noFill/>
          </a:ln>
        </p:spPr>
      </p:pic>
      <p:sp>
        <p:nvSpPr>
          <p:cNvPr id="702" name="CustomShape 4"/>
          <p:cNvSpPr/>
          <p:nvPr/>
        </p:nvSpPr>
        <p:spPr>
          <a:xfrm>
            <a:off x="800280" y="3488040"/>
            <a:ext cx="310680" cy="310680"/>
          </a:xfrm>
          <a:prstGeom prst="diamon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03" name="CustomShape 5"/>
          <p:cNvSpPr/>
          <p:nvPr/>
        </p:nvSpPr>
        <p:spPr>
          <a:xfrm>
            <a:off x="717480" y="3833640"/>
            <a:ext cx="3336981" cy="5833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Production</a:t>
            </a:r>
            <a:r>
              <a:rPr lang="de-DE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data</a:t>
            </a:r>
            <a:r>
              <a:rPr lang="de-DE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acquisition</a:t>
            </a:r>
            <a:r>
              <a:rPr lang="de-DE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(PDA)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and</a:t>
            </a:r>
            <a:endParaRPr lang="de-DE" sz="1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line</a:t>
            </a:r>
            <a:r>
              <a:rPr lang="de-DE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analysis</a:t>
            </a:r>
            <a:r>
              <a:rPr lang="de-DE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in real time.</a:t>
            </a:r>
            <a:endParaRPr lang="de-DE" sz="1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4" name="CustomShape 6"/>
          <p:cNvSpPr/>
          <p:nvPr/>
        </p:nvSpPr>
        <p:spPr>
          <a:xfrm>
            <a:off x="869760" y="2923200"/>
            <a:ext cx="3344760" cy="48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6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HEUFT </a:t>
            </a:r>
            <a:r>
              <a:rPr lang="de-DE" sz="2600" b="0" i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PROFILER</a:t>
            </a:r>
            <a:r>
              <a:rPr lang="de-DE" sz="26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-</a:t>
            </a:r>
            <a:r>
              <a:rPr lang="de-DE" sz="26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family</a:t>
            </a:r>
            <a:endParaRPr lang="de-DE" sz="2600" b="0" strike="noStrike" spc="-1" dirty="0">
              <a:latin typeface="Arial"/>
            </a:endParaRPr>
          </a:p>
        </p:txBody>
      </p:sp>
      <p:sp>
        <p:nvSpPr>
          <p:cNvPr id="705" name="CustomShape 7"/>
          <p:cNvSpPr/>
          <p:nvPr/>
        </p:nvSpPr>
        <p:spPr>
          <a:xfrm>
            <a:off x="4198320" y="4639320"/>
            <a:ext cx="26499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FFFFFF"/>
                </a:solidFill>
                <a:latin typeface="Calibri"/>
                <a:ea typeface="DejaVu Sans"/>
              </a:rPr>
              <a:t>HEUFT </a:t>
            </a:r>
            <a:r>
              <a:rPr lang="de-DE" sz="1800" b="0" i="1" strike="noStrike" spc="-1">
                <a:solidFill>
                  <a:srgbClr val="FFFFFF"/>
                </a:solidFill>
                <a:latin typeface="Calibri"/>
                <a:ea typeface="DejaVu Sans"/>
              </a:rPr>
              <a:t>STRATEGY </a:t>
            </a:r>
            <a:r>
              <a:rPr lang="de-DE" sz="1800" b="0" i="1" strike="noStrike" spc="-1" baseline="30000">
                <a:solidFill>
                  <a:srgbClr val="FFFFFF"/>
                </a:solidFill>
                <a:latin typeface="Verdana"/>
                <a:ea typeface="Verdana"/>
              </a:rPr>
              <a:t>II</a:t>
            </a:r>
            <a:r>
              <a:rPr lang="de-DE" sz="1800" b="0" i="1" strike="noStrike" spc="-1">
                <a:solidFill>
                  <a:srgbClr val="FFFFFF"/>
                </a:solidFill>
                <a:latin typeface="Calibri"/>
                <a:ea typeface="Verdana"/>
              </a:rPr>
              <a:t> </a:t>
            </a:r>
            <a:r>
              <a:rPr lang="de-DE" sz="1800" b="0" strike="noStrike" spc="-1">
                <a:solidFill>
                  <a:srgbClr val="FFFFFF"/>
                </a:solidFill>
                <a:latin typeface="Calibri"/>
                <a:ea typeface="Verdana"/>
              </a:rPr>
              <a:t>-Server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706" name="CustomShape 8"/>
          <p:cNvSpPr/>
          <p:nvPr/>
        </p:nvSpPr>
        <p:spPr>
          <a:xfrm>
            <a:off x="8452440" y="3109320"/>
            <a:ext cx="783000" cy="27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009BDE"/>
                </a:solidFill>
                <a:latin typeface="Calibri"/>
                <a:ea typeface="DejaVu Sans"/>
              </a:rPr>
              <a:t>Extension</a:t>
            </a:r>
            <a:endParaRPr lang="de-DE" sz="1200" b="0" strike="noStrike" spc="-1" dirty="0">
              <a:latin typeface="Arial"/>
            </a:endParaRPr>
          </a:p>
        </p:txBody>
      </p:sp>
      <p:sp>
        <p:nvSpPr>
          <p:cNvPr id="707" name="CustomShape 9"/>
          <p:cNvSpPr/>
          <p:nvPr/>
        </p:nvSpPr>
        <p:spPr>
          <a:xfrm>
            <a:off x="8451000" y="4507560"/>
            <a:ext cx="709920" cy="272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200" b="0" strike="noStrike" spc="-1" dirty="0">
                <a:solidFill>
                  <a:srgbClr val="009BDE"/>
                </a:solidFill>
                <a:latin typeface="Calibri"/>
                <a:ea typeface="DejaVu Sans"/>
              </a:rPr>
              <a:t>Upgrade</a:t>
            </a:r>
            <a:endParaRPr lang="de-DE" sz="1200" b="0" strike="noStrike" spc="-1" dirty="0">
              <a:latin typeface="Arial"/>
            </a:endParaRPr>
          </a:p>
        </p:txBody>
      </p:sp>
      <p:sp>
        <p:nvSpPr>
          <p:cNvPr id="708" name="CustomShape 10"/>
          <p:cNvSpPr/>
          <p:nvPr/>
        </p:nvSpPr>
        <p:spPr>
          <a:xfrm>
            <a:off x="9181080" y="2235600"/>
            <a:ext cx="267264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HEUFT </a:t>
            </a:r>
            <a:r>
              <a:rPr lang="de-DE" sz="18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PROFILER</a:t>
            </a: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advanced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709" name="CustomShape 11"/>
          <p:cNvSpPr/>
          <p:nvPr/>
        </p:nvSpPr>
        <p:spPr>
          <a:xfrm>
            <a:off x="9174960" y="3570840"/>
            <a:ext cx="172944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HEUFT </a:t>
            </a:r>
            <a:r>
              <a:rPr lang="de-DE" sz="18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PROFILER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710" name="CustomShape 12"/>
          <p:cNvSpPr/>
          <p:nvPr/>
        </p:nvSpPr>
        <p:spPr>
          <a:xfrm>
            <a:off x="9181080" y="4982400"/>
            <a:ext cx="271080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HEUFT </a:t>
            </a:r>
            <a:r>
              <a:rPr lang="de-DE" sz="18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PROFILER</a:t>
            </a: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elemental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711" name="CustomShape 13"/>
          <p:cNvSpPr/>
          <p:nvPr/>
        </p:nvSpPr>
        <p:spPr>
          <a:xfrm>
            <a:off x="8712000" y="1224000"/>
            <a:ext cx="2878560" cy="66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cxnSp>
        <p:nvCxnSpPr>
          <p:cNvPr id="3" name="Gerader Verbinder 2"/>
          <p:cNvCxnSpPr/>
          <p:nvPr/>
        </p:nvCxnSpPr>
        <p:spPr>
          <a:xfrm>
            <a:off x="469440" y="607535"/>
            <a:ext cx="183312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CustomShape 1"/>
          <p:cNvSpPr/>
          <p:nvPr/>
        </p:nvSpPr>
        <p:spPr>
          <a:xfrm>
            <a:off x="469440" y="384840"/>
            <a:ext cx="1405440" cy="225360"/>
          </a:xfrm>
          <a:prstGeom prst="rect">
            <a:avLst/>
          </a:prstGeom>
          <a:noFill/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288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EMPTY CAN INSPECTION</a:t>
            </a:r>
            <a:endParaRPr lang="de-DE" sz="1000" b="0" strike="noStrike" spc="-1" dirty="0">
              <a:latin typeface="Arial"/>
            </a:endParaRPr>
          </a:p>
        </p:txBody>
      </p:sp>
      <p:sp>
        <p:nvSpPr>
          <p:cNvPr id="281" name="CustomShape 2"/>
          <p:cNvSpPr/>
          <p:nvPr/>
        </p:nvSpPr>
        <p:spPr>
          <a:xfrm>
            <a:off x="-56520" y="2685960"/>
            <a:ext cx="5846040" cy="69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0" tIns="288000" rIns="90000" bIns="36000" anchor="ctr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1679" b="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An empty can inspection based on the HEUFT </a:t>
            </a:r>
            <a:r>
              <a:rPr lang="en-US" sz="1679" b="0" i="1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SPECTRUM</a:t>
            </a:r>
            <a:r>
              <a:rPr lang="en-US" sz="1679" b="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en-US" sz="1677" b="0" i="1" strike="noStrike" spc="-1" baseline="30000" dirty="0">
                <a:solidFill>
                  <a:srgbClr val="FFFFFF"/>
                </a:solidFill>
                <a:latin typeface="Verdana"/>
                <a:ea typeface="Verdana"/>
              </a:rPr>
              <a:t>II</a:t>
            </a:r>
            <a:r>
              <a:rPr lang="en-US" sz="1679" b="0" strike="noStrike" spc="-1" dirty="0">
                <a:solidFill>
                  <a:srgbClr val="FFFFFF"/>
                </a:solidFill>
                <a:latin typeface="Calibri Light"/>
                <a:ea typeface="Verdana"/>
              </a:rPr>
              <a:t> </a:t>
            </a:r>
            <a:r>
              <a:rPr lang="en-US" sz="1679" b="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for simply more product safety and productivity.</a:t>
            </a:r>
            <a:endParaRPr lang="de-DE" sz="1679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2" name="CustomShape 3"/>
          <p:cNvSpPr/>
          <p:nvPr/>
        </p:nvSpPr>
        <p:spPr>
          <a:xfrm>
            <a:off x="-56520" y="3463920"/>
            <a:ext cx="5051160" cy="69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0" tIns="288000" rIns="90000" bIns="216000" anchor="b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36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HEUFT </a:t>
            </a:r>
            <a:r>
              <a:rPr lang="de-DE" sz="3600" i="1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canLine</a:t>
            </a:r>
            <a:r>
              <a:rPr lang="de-DE" sz="3600" i="1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3600" i="1" strike="noStrike" spc="-1" baseline="30000" dirty="0">
                <a:solidFill>
                  <a:srgbClr val="FFFFFF"/>
                </a:solidFill>
                <a:latin typeface="Verdana"/>
                <a:ea typeface="Verdana"/>
              </a:rPr>
              <a:t>II</a:t>
            </a:r>
            <a:r>
              <a:rPr lang="de-DE" sz="3600" b="1" i="1" strike="noStrike" spc="-1" dirty="0">
                <a:solidFill>
                  <a:srgbClr val="FFFFFF"/>
                </a:solidFill>
                <a:latin typeface="Calibri Light"/>
                <a:ea typeface="Verdana"/>
              </a:rPr>
              <a:t> </a:t>
            </a:r>
            <a:endParaRPr lang="de-DE" sz="3600" b="0" strike="noStrike" spc="-1" dirty="0">
              <a:latin typeface="Arial"/>
            </a:endParaRPr>
          </a:p>
        </p:txBody>
      </p:sp>
      <p:sp>
        <p:nvSpPr>
          <p:cNvPr id="283" name="CustomShape 4"/>
          <p:cNvSpPr/>
          <p:nvPr/>
        </p:nvSpPr>
        <p:spPr>
          <a:xfrm rot="2700000">
            <a:off x="618840" y="400464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84" name="Grafik 14"/>
          <p:cNvPicPr/>
          <p:nvPr/>
        </p:nvPicPr>
        <p:blipFill>
          <a:blip r:embed="rId3"/>
          <a:stretch/>
        </p:blipFill>
        <p:spPr>
          <a:xfrm>
            <a:off x="747720" y="4672080"/>
            <a:ext cx="1175040" cy="1839240"/>
          </a:xfrm>
          <a:prstGeom prst="rect">
            <a:avLst/>
          </a:prstGeom>
          <a:ln>
            <a:noFill/>
          </a:ln>
        </p:spPr>
      </p:pic>
      <p:pic>
        <p:nvPicPr>
          <p:cNvPr id="285" name="Grafik 15"/>
          <p:cNvPicPr/>
          <p:nvPr/>
        </p:nvPicPr>
        <p:blipFill>
          <a:blip r:embed="rId4"/>
          <a:stretch/>
        </p:blipFill>
        <p:spPr>
          <a:xfrm>
            <a:off x="2419560" y="5336280"/>
            <a:ext cx="1175040" cy="1175040"/>
          </a:xfrm>
          <a:prstGeom prst="rect">
            <a:avLst/>
          </a:prstGeom>
          <a:ln>
            <a:noFill/>
          </a:ln>
        </p:spPr>
      </p:pic>
      <p:pic>
        <p:nvPicPr>
          <p:cNvPr id="286" name="Grafik 16"/>
          <p:cNvPicPr/>
          <p:nvPr/>
        </p:nvPicPr>
        <p:blipFill>
          <a:blip r:embed="rId5"/>
          <a:stretch/>
        </p:blipFill>
        <p:spPr>
          <a:xfrm>
            <a:off x="4091760" y="5336280"/>
            <a:ext cx="1175040" cy="1175040"/>
          </a:xfrm>
          <a:prstGeom prst="rect">
            <a:avLst/>
          </a:prstGeom>
          <a:ln>
            <a:noFill/>
          </a:ln>
        </p:spPr>
      </p:pic>
      <p:sp>
        <p:nvSpPr>
          <p:cNvPr id="287" name="CustomShape 5"/>
          <p:cNvSpPr/>
          <p:nvPr/>
        </p:nvSpPr>
        <p:spPr>
          <a:xfrm rot="2700000">
            <a:off x="4564800" y="6052320"/>
            <a:ext cx="258480" cy="282240"/>
          </a:xfrm>
          <a:prstGeom prst="rect">
            <a:avLst/>
          </a:prstGeom>
          <a:noFill/>
          <a:ln w="1908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8" name="CustomShape 6"/>
          <p:cNvSpPr/>
          <p:nvPr/>
        </p:nvSpPr>
        <p:spPr>
          <a:xfrm rot="2700000">
            <a:off x="3072960" y="6082920"/>
            <a:ext cx="258480" cy="282240"/>
          </a:xfrm>
          <a:prstGeom prst="rect">
            <a:avLst/>
          </a:prstGeom>
          <a:noFill/>
          <a:ln w="1908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9" name="CustomShape 7"/>
          <p:cNvSpPr/>
          <p:nvPr/>
        </p:nvSpPr>
        <p:spPr>
          <a:xfrm rot="2700000">
            <a:off x="1368360" y="5521680"/>
            <a:ext cx="258480" cy="282240"/>
          </a:xfrm>
          <a:prstGeom prst="rect">
            <a:avLst/>
          </a:prstGeom>
          <a:noFill/>
          <a:ln w="1908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90" name="Grafik 21"/>
          <p:cNvPicPr/>
          <p:nvPr/>
        </p:nvPicPr>
        <p:blipFill>
          <a:blip r:embed="rId6"/>
          <a:stretch/>
        </p:blipFill>
        <p:spPr>
          <a:xfrm>
            <a:off x="5288400" y="1355760"/>
            <a:ext cx="8666280" cy="4209120"/>
          </a:xfrm>
          <a:prstGeom prst="rect">
            <a:avLst/>
          </a:prstGeom>
          <a:ln>
            <a:noFill/>
          </a:ln>
        </p:spPr>
      </p:pic>
      <p:cxnSp>
        <p:nvCxnSpPr>
          <p:cNvPr id="3" name="Gerader Verbinder 2"/>
          <p:cNvCxnSpPr/>
          <p:nvPr/>
        </p:nvCxnSpPr>
        <p:spPr>
          <a:xfrm>
            <a:off x="558671" y="610200"/>
            <a:ext cx="122323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101598" y="3065112"/>
            <a:ext cx="12192001" cy="75629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  HEUFT SYSTEMTECHNIK GMBH – </a:t>
            </a:r>
            <a:r>
              <a:rPr lang="en-US" sz="1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heuft.com</a:t>
            </a:r>
            <a:endParaRPr lang="en-US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platzhalter 3"/>
          <p:cNvSpPr txBox="1">
            <a:spLocks/>
          </p:cNvSpPr>
          <p:nvPr/>
        </p:nvSpPr>
        <p:spPr>
          <a:xfrm>
            <a:off x="0" y="3482518"/>
            <a:ext cx="12192000" cy="6777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Thank you for your attention!</a:t>
            </a:r>
            <a:endParaRPr lang="de-DE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76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CustomShape 1"/>
          <p:cNvSpPr/>
          <p:nvPr/>
        </p:nvSpPr>
        <p:spPr>
          <a:xfrm>
            <a:off x="0" y="6112440"/>
            <a:ext cx="12189960" cy="74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26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HEUFT </a:t>
            </a:r>
            <a:r>
              <a:rPr lang="de-DE" sz="2600" i="1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canLine</a:t>
            </a:r>
            <a:r>
              <a:rPr lang="de-DE" sz="2600" i="1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2600" i="1" strike="noStrike" spc="-1" baseline="30000" dirty="0">
                <a:solidFill>
                  <a:srgbClr val="FFFFFF"/>
                </a:solidFill>
                <a:latin typeface="Verdana"/>
                <a:ea typeface="Verdana"/>
              </a:rPr>
              <a:t>II</a:t>
            </a:r>
            <a:r>
              <a:rPr lang="de-DE" sz="2600" i="1" strike="noStrike" spc="-1" dirty="0">
                <a:solidFill>
                  <a:srgbClr val="FFFFFF"/>
                </a:solidFill>
                <a:latin typeface="Calibri Light"/>
                <a:ea typeface="Verdana"/>
              </a:rPr>
              <a:t> </a:t>
            </a:r>
            <a:r>
              <a:rPr lang="de-DE" sz="2600" i="1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–</a:t>
            </a:r>
            <a:r>
              <a:rPr lang="de-DE" sz="26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top-down </a:t>
            </a:r>
            <a:r>
              <a:rPr lang="de-DE" sz="26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camera</a:t>
            </a:r>
            <a:endParaRPr lang="de-DE" sz="26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3" name="CustomShape 3"/>
          <p:cNvSpPr/>
          <p:nvPr/>
        </p:nvSpPr>
        <p:spPr>
          <a:xfrm>
            <a:off x="6299280" y="1784160"/>
            <a:ext cx="6093720" cy="313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The top-down </a:t>
            </a:r>
            <a:r>
              <a:rPr lang="de-DE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camera</a:t>
            </a:r>
            <a:r>
              <a:rPr lang="de-DE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has</a:t>
            </a:r>
            <a:r>
              <a:rPr lang="de-DE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a </a:t>
            </a:r>
            <a:r>
              <a:rPr lang="de-DE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slim</a:t>
            </a:r>
            <a:r>
              <a:rPr lang="de-DE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casing</a:t>
            </a:r>
            <a:r>
              <a:rPr lang="de-DE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 </a:t>
            </a:r>
            <a:endParaRPr lang="de-DE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0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Your</a:t>
            </a:r>
            <a:r>
              <a:rPr lang="de-DE" sz="2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2000" b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advantages</a:t>
            </a:r>
            <a:r>
              <a:rPr lang="de-DE" sz="2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: </a:t>
            </a:r>
            <a:endParaRPr lang="de-DE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• </a:t>
            </a:r>
            <a:r>
              <a:rPr lang="de-DE" sz="2000" spc="-1" dirty="0" err="1">
                <a:solidFill>
                  <a:srgbClr val="000000"/>
                </a:solidFill>
                <a:latin typeface="Calibri"/>
                <a:ea typeface="DejaVu Sans"/>
              </a:rPr>
              <a:t>i</a:t>
            </a:r>
            <a:r>
              <a:rPr lang="de-DE" sz="2000" b="0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mproved</a:t>
            </a:r>
            <a:r>
              <a:rPr lang="de-DE" sz="20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inspection</a:t>
            </a:r>
            <a:r>
              <a:rPr lang="de-DE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due </a:t>
            </a:r>
            <a:endParaRPr lang="de-DE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 </a:t>
            </a:r>
            <a:r>
              <a:rPr lang="de-DE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to</a:t>
            </a:r>
            <a:r>
              <a:rPr lang="de-DE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improved</a:t>
            </a:r>
            <a:r>
              <a:rPr lang="de-DE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illumination</a:t>
            </a:r>
            <a:r>
              <a:rPr lang="de-DE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de-DE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• </a:t>
            </a:r>
            <a:r>
              <a:rPr lang="de-DE" sz="2000" spc="-1" dirty="0" err="1">
                <a:solidFill>
                  <a:srgbClr val="000000"/>
                </a:solidFill>
                <a:latin typeface="Calibri"/>
                <a:ea typeface="DejaVu Sans"/>
              </a:rPr>
              <a:t>s</a:t>
            </a:r>
            <a:r>
              <a:rPr lang="de-DE" sz="2000" b="0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aves</a:t>
            </a:r>
            <a:r>
              <a:rPr lang="de-DE" sz="20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20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space</a:t>
            </a:r>
            <a:r>
              <a:rPr lang="de-DE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de-DE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 top-down camera with a special LED illumination </a:t>
            </a:r>
            <a:endParaRPr lang="de-DE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is used to take an evaluation picture of flange, base </a:t>
            </a:r>
            <a:endParaRPr lang="de-DE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and inside of every can.</a:t>
            </a:r>
            <a:endParaRPr lang="de-DE" sz="2000" b="0" strike="noStrike" spc="-1" dirty="0">
              <a:latin typeface="Arial"/>
            </a:endParaRPr>
          </a:p>
        </p:txBody>
      </p:sp>
      <p:pic>
        <p:nvPicPr>
          <p:cNvPr id="294" name="Grafik 4"/>
          <p:cNvPicPr/>
          <p:nvPr/>
        </p:nvPicPr>
        <p:blipFill rotWithShape="1">
          <a:blip r:embed="rId2"/>
          <a:srcRect b="9195"/>
          <a:stretch/>
        </p:blipFill>
        <p:spPr>
          <a:xfrm>
            <a:off x="1172160" y="-277916"/>
            <a:ext cx="5618520" cy="6225424"/>
          </a:xfrm>
          <a:prstGeom prst="rect">
            <a:avLst/>
          </a:prstGeom>
          <a:ln>
            <a:noFill/>
          </a:ln>
        </p:spPr>
      </p:pic>
      <p:sp>
        <p:nvSpPr>
          <p:cNvPr id="295" name="CustomShape 4"/>
          <p:cNvSpPr/>
          <p:nvPr/>
        </p:nvSpPr>
        <p:spPr>
          <a:xfrm>
            <a:off x="2775240" y="2497680"/>
            <a:ext cx="803880" cy="302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sz="1400" b="1" strike="noStrike" spc="-1">
                <a:solidFill>
                  <a:srgbClr val="FFFFFF"/>
                </a:solidFill>
                <a:latin typeface="Calibri"/>
                <a:ea typeface="DejaVu Sans"/>
              </a:rPr>
              <a:t>NEW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7" name="CustomShape 1"/>
          <p:cNvSpPr/>
          <p:nvPr/>
        </p:nvSpPr>
        <p:spPr>
          <a:xfrm>
            <a:off x="469440" y="384840"/>
            <a:ext cx="1405440" cy="225360"/>
          </a:xfrm>
          <a:prstGeom prst="rect">
            <a:avLst/>
          </a:prstGeom>
          <a:noFill/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288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EMPTY CAN INSPECTION</a:t>
            </a:r>
            <a:endParaRPr lang="de-DE" sz="1000" b="0" strike="noStrike" spc="-1" dirty="0">
              <a:latin typeface="Arial"/>
            </a:endParaRPr>
          </a:p>
        </p:txBody>
      </p:sp>
      <p:cxnSp>
        <p:nvCxnSpPr>
          <p:cNvPr id="3" name="Gerader Verbinder 2"/>
          <p:cNvCxnSpPr/>
          <p:nvPr/>
        </p:nvCxnSpPr>
        <p:spPr>
          <a:xfrm>
            <a:off x="539262" y="610200"/>
            <a:ext cx="124264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CustomShape 1"/>
          <p:cNvSpPr/>
          <p:nvPr/>
        </p:nvSpPr>
        <p:spPr>
          <a:xfrm>
            <a:off x="0" y="6112440"/>
            <a:ext cx="12189960" cy="74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26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HEUFT </a:t>
            </a:r>
            <a:r>
              <a:rPr lang="de-DE" sz="2600" i="1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canLine</a:t>
            </a:r>
            <a:r>
              <a:rPr lang="de-DE" sz="2600" i="1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2600" i="1" strike="noStrike" spc="-1" baseline="30000" dirty="0">
                <a:solidFill>
                  <a:srgbClr val="FFFFFF"/>
                </a:solidFill>
                <a:latin typeface="Verdana"/>
                <a:ea typeface="Verdana"/>
              </a:rPr>
              <a:t>II</a:t>
            </a:r>
            <a:r>
              <a:rPr lang="de-DE" sz="2600" b="1" strike="noStrike" spc="-1" dirty="0">
                <a:solidFill>
                  <a:srgbClr val="FFFFFF"/>
                </a:solidFill>
                <a:latin typeface="Calibri Light"/>
                <a:ea typeface="Verdana"/>
              </a:rPr>
              <a:t> </a:t>
            </a:r>
            <a:r>
              <a:rPr lang="de-DE" sz="26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– </a:t>
            </a:r>
            <a:r>
              <a:rPr lang="de-DE" sz="26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faults</a:t>
            </a:r>
            <a:endParaRPr lang="de-DE" sz="26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7" name="CustomShape 2"/>
          <p:cNvSpPr/>
          <p:nvPr/>
        </p:nvSpPr>
        <p:spPr>
          <a:xfrm>
            <a:off x="465840" y="2134800"/>
            <a:ext cx="15069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Foreign object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298" name="CustomShape 3"/>
          <p:cNvSpPr/>
          <p:nvPr/>
        </p:nvSpPr>
        <p:spPr>
          <a:xfrm rot="2700000">
            <a:off x="5911560" y="596016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00" name="Grafik 3"/>
          <p:cNvPicPr/>
          <p:nvPr/>
        </p:nvPicPr>
        <p:blipFill>
          <a:blip r:embed="rId2"/>
          <a:stretch/>
        </p:blipFill>
        <p:spPr>
          <a:xfrm>
            <a:off x="1495440" y="1954440"/>
            <a:ext cx="3344760" cy="3210840"/>
          </a:xfrm>
          <a:prstGeom prst="rect">
            <a:avLst/>
          </a:prstGeom>
          <a:ln>
            <a:noFill/>
          </a:ln>
        </p:spPr>
      </p:pic>
      <p:pic>
        <p:nvPicPr>
          <p:cNvPr id="301" name="Grafik 4"/>
          <p:cNvPicPr/>
          <p:nvPr/>
        </p:nvPicPr>
        <p:blipFill>
          <a:blip r:embed="rId3"/>
          <a:stretch/>
        </p:blipFill>
        <p:spPr>
          <a:xfrm>
            <a:off x="6288840" y="1871640"/>
            <a:ext cx="2537640" cy="3655080"/>
          </a:xfrm>
          <a:prstGeom prst="rect">
            <a:avLst/>
          </a:prstGeom>
          <a:ln>
            <a:noFill/>
          </a:ln>
        </p:spPr>
      </p:pic>
      <p:sp>
        <p:nvSpPr>
          <p:cNvPr id="302" name="CustomShape 5"/>
          <p:cNvSpPr/>
          <p:nvPr/>
        </p:nvSpPr>
        <p:spPr>
          <a:xfrm>
            <a:off x="8844480" y="4451760"/>
            <a:ext cx="3204000" cy="18759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The</a:t>
            </a:r>
            <a:r>
              <a:rPr lang="de-DE" sz="1600" b="0" strike="noStrike" spc="-1" baseline="30000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HEUFT </a:t>
            </a:r>
            <a:r>
              <a:rPr lang="de-DE" sz="1600" b="1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canLine</a:t>
            </a:r>
            <a:r>
              <a:rPr lang="de-DE" sz="16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600" b="1" i="1" strike="noStrike" spc="-1" baseline="30000" dirty="0">
                <a:solidFill>
                  <a:srgbClr val="000000"/>
                </a:solidFill>
                <a:latin typeface="Verdana"/>
                <a:ea typeface="Verdana"/>
              </a:rPr>
              <a:t>II</a:t>
            </a:r>
            <a:r>
              <a:rPr lang="de-DE" sz="1600" b="0" strike="noStrike" spc="-1" dirty="0">
                <a:solidFill>
                  <a:srgbClr val="000000"/>
                </a:solidFill>
                <a:latin typeface="Calibri"/>
                <a:ea typeface="Verdana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provides a gapless finish, inner sidewall and base </a:t>
            </a:r>
            <a:r>
              <a:rPr 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inspection of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empty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cans</a:t>
            </a:r>
            <a:r>
              <a:rPr lang="de-DE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. Deformation,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dirt</a:t>
            </a:r>
            <a:r>
              <a:rPr lang="de-DE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,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foreign</a:t>
            </a:r>
            <a:r>
              <a:rPr lang="de-DE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</a:t>
            </a:r>
            <a:r>
              <a:rPr lang="de-DE" sz="1600" b="0" strike="noStrike" spc="-1" dirty="0" err="1" smtClean="0">
                <a:solidFill>
                  <a:srgbClr val="00000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objects</a:t>
            </a:r>
            <a:endParaRPr lang="de-DE" sz="1600" b="0" strike="noStrike" spc="-1" dirty="0" smtClean="0">
              <a:solidFill>
                <a:srgbClr val="000000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 dirty="0" err="1" smtClean="0">
                <a:solidFill>
                  <a:srgbClr val="00000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as</a:t>
            </a:r>
            <a:r>
              <a:rPr lang="de-DE" sz="1600" b="0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well</a:t>
            </a:r>
            <a:r>
              <a:rPr lang="de-DE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as</a:t>
            </a:r>
            <a:r>
              <a:rPr lang="de-DE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flange</a:t>
            </a:r>
            <a:r>
              <a:rPr lang="de-DE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faults</a:t>
            </a:r>
            <a:r>
              <a:rPr lang="de-DE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are</a:t>
            </a:r>
            <a:r>
              <a:rPr lang="de-DE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detected</a:t>
            </a:r>
            <a:r>
              <a:rPr lang="de-DE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</a:t>
            </a:r>
            <a:r>
              <a:rPr lang="de-DE" sz="1600" b="0" strike="noStrike" spc="-1" dirty="0" err="1">
                <a:solidFill>
                  <a:srgbClr val="00000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reliably</a:t>
            </a:r>
            <a:r>
              <a:rPr lang="de-DE" sz="1600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.</a:t>
            </a:r>
            <a:endParaRPr lang="de-DE" sz="16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latin typeface="Arial"/>
            </a:endParaRPr>
          </a:p>
        </p:txBody>
      </p:sp>
      <p:sp>
        <p:nvSpPr>
          <p:cNvPr id="303" name="CustomShape 6"/>
          <p:cNvSpPr/>
          <p:nvPr/>
        </p:nvSpPr>
        <p:spPr>
          <a:xfrm>
            <a:off x="37800" y="3183840"/>
            <a:ext cx="18255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Dented inner wall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304" name="CustomShape 7"/>
          <p:cNvSpPr/>
          <p:nvPr/>
        </p:nvSpPr>
        <p:spPr>
          <a:xfrm>
            <a:off x="4820400" y="1995480"/>
            <a:ext cx="82440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Ovality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305" name="CustomShape 8"/>
          <p:cNvSpPr/>
          <p:nvPr/>
        </p:nvSpPr>
        <p:spPr>
          <a:xfrm>
            <a:off x="4284000" y="4105440"/>
            <a:ext cx="189720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algn="r"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Indentation in the </a:t>
            </a:r>
            <a:endParaRPr lang="de-DE" sz="1800" b="0" strike="noStrike" spc="-1">
              <a:latin typeface="Arial"/>
            </a:endParaRPr>
          </a:p>
          <a:p>
            <a:pPr algn="r"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flanged edge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306" name="Line 9"/>
          <p:cNvSpPr/>
          <p:nvPr/>
        </p:nvSpPr>
        <p:spPr>
          <a:xfrm>
            <a:off x="546840" y="2491560"/>
            <a:ext cx="1496520" cy="0"/>
          </a:xfrm>
          <a:prstGeom prst="line">
            <a:avLst/>
          </a:prstGeom>
          <a:ln>
            <a:solidFill>
              <a:srgbClr val="009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7" name="Line 10"/>
          <p:cNvSpPr/>
          <p:nvPr/>
        </p:nvSpPr>
        <p:spPr>
          <a:xfrm>
            <a:off x="2043360" y="2491560"/>
            <a:ext cx="400320" cy="400320"/>
          </a:xfrm>
          <a:prstGeom prst="line">
            <a:avLst/>
          </a:prstGeom>
          <a:ln>
            <a:solidFill>
              <a:srgbClr val="009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8" name="Line 11"/>
          <p:cNvSpPr/>
          <p:nvPr/>
        </p:nvSpPr>
        <p:spPr>
          <a:xfrm>
            <a:off x="4860720" y="2332440"/>
            <a:ext cx="717840" cy="0"/>
          </a:xfrm>
          <a:prstGeom prst="line">
            <a:avLst/>
          </a:prstGeom>
          <a:ln>
            <a:solidFill>
              <a:srgbClr val="009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9" name="Line 12"/>
          <p:cNvSpPr/>
          <p:nvPr/>
        </p:nvSpPr>
        <p:spPr>
          <a:xfrm flipH="1">
            <a:off x="4170960" y="2334600"/>
            <a:ext cx="693000" cy="693000"/>
          </a:xfrm>
          <a:prstGeom prst="line">
            <a:avLst/>
          </a:prstGeom>
          <a:ln>
            <a:solidFill>
              <a:srgbClr val="009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0" name="Line 13"/>
          <p:cNvSpPr/>
          <p:nvPr/>
        </p:nvSpPr>
        <p:spPr>
          <a:xfrm>
            <a:off x="3988800" y="4391280"/>
            <a:ext cx="400680" cy="400680"/>
          </a:xfrm>
          <a:prstGeom prst="line">
            <a:avLst/>
          </a:prstGeom>
          <a:ln>
            <a:solidFill>
              <a:srgbClr val="009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1" name="Line 14"/>
          <p:cNvSpPr/>
          <p:nvPr/>
        </p:nvSpPr>
        <p:spPr>
          <a:xfrm>
            <a:off x="4389480" y="4791960"/>
            <a:ext cx="1706400" cy="0"/>
          </a:xfrm>
          <a:prstGeom prst="line">
            <a:avLst/>
          </a:prstGeom>
          <a:ln>
            <a:solidFill>
              <a:srgbClr val="009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2" name="Line 15"/>
          <p:cNvSpPr/>
          <p:nvPr/>
        </p:nvSpPr>
        <p:spPr>
          <a:xfrm>
            <a:off x="138240" y="3529440"/>
            <a:ext cx="1566360" cy="0"/>
          </a:xfrm>
          <a:prstGeom prst="line">
            <a:avLst/>
          </a:prstGeom>
          <a:ln>
            <a:solidFill>
              <a:srgbClr val="009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3" name="Line 16"/>
          <p:cNvSpPr/>
          <p:nvPr/>
        </p:nvSpPr>
        <p:spPr>
          <a:xfrm>
            <a:off x="1704600" y="3529440"/>
            <a:ext cx="400680" cy="400320"/>
          </a:xfrm>
          <a:prstGeom prst="line">
            <a:avLst/>
          </a:prstGeom>
          <a:ln>
            <a:solidFill>
              <a:srgbClr val="009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4" name="CustomShape 17"/>
          <p:cNvSpPr/>
          <p:nvPr/>
        </p:nvSpPr>
        <p:spPr>
          <a:xfrm>
            <a:off x="5126760" y="5121000"/>
            <a:ext cx="15069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Foreign object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315" name="Line 18"/>
          <p:cNvSpPr/>
          <p:nvPr/>
        </p:nvSpPr>
        <p:spPr>
          <a:xfrm>
            <a:off x="5051880" y="1720800"/>
            <a:ext cx="1496520" cy="0"/>
          </a:xfrm>
          <a:prstGeom prst="line">
            <a:avLst/>
          </a:prstGeom>
          <a:ln>
            <a:solidFill>
              <a:srgbClr val="009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6" name="Line 19"/>
          <p:cNvSpPr/>
          <p:nvPr/>
        </p:nvSpPr>
        <p:spPr>
          <a:xfrm>
            <a:off x="6548400" y="1720800"/>
            <a:ext cx="400680" cy="400680"/>
          </a:xfrm>
          <a:prstGeom prst="line">
            <a:avLst/>
          </a:prstGeom>
          <a:ln>
            <a:solidFill>
              <a:srgbClr val="009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7" name="CustomShape 20"/>
          <p:cNvSpPr/>
          <p:nvPr/>
        </p:nvSpPr>
        <p:spPr>
          <a:xfrm>
            <a:off x="4970160" y="1071360"/>
            <a:ext cx="137592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Dents in the </a:t>
            </a:r>
            <a:endParaRPr lang="de-DE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flanged edge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318" name="Line 21"/>
          <p:cNvSpPr/>
          <p:nvPr/>
        </p:nvSpPr>
        <p:spPr>
          <a:xfrm flipH="1">
            <a:off x="6095880" y="2485440"/>
            <a:ext cx="676800" cy="676800"/>
          </a:xfrm>
          <a:prstGeom prst="line">
            <a:avLst/>
          </a:prstGeom>
          <a:ln>
            <a:solidFill>
              <a:srgbClr val="009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9" name="Line 22"/>
          <p:cNvSpPr/>
          <p:nvPr/>
        </p:nvSpPr>
        <p:spPr>
          <a:xfrm flipV="1">
            <a:off x="4517640" y="3160440"/>
            <a:ext cx="1578240" cy="1800"/>
          </a:xfrm>
          <a:prstGeom prst="line">
            <a:avLst/>
          </a:prstGeom>
          <a:ln>
            <a:solidFill>
              <a:srgbClr val="009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0" name="CustomShape 23"/>
          <p:cNvSpPr/>
          <p:nvPr/>
        </p:nvSpPr>
        <p:spPr>
          <a:xfrm>
            <a:off x="4418640" y="2766600"/>
            <a:ext cx="182556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Dented inner wall</a:t>
            </a:r>
            <a:endParaRPr lang="de-DE" sz="1800" b="0" strike="noStrike" spc="-1">
              <a:latin typeface="Arial"/>
            </a:endParaRPr>
          </a:p>
        </p:txBody>
      </p:sp>
      <p:sp>
        <p:nvSpPr>
          <p:cNvPr id="321" name="Line 24"/>
          <p:cNvSpPr/>
          <p:nvPr/>
        </p:nvSpPr>
        <p:spPr>
          <a:xfrm flipH="1">
            <a:off x="6772680" y="5301360"/>
            <a:ext cx="201600" cy="201240"/>
          </a:xfrm>
          <a:prstGeom prst="line">
            <a:avLst/>
          </a:prstGeom>
          <a:ln>
            <a:solidFill>
              <a:srgbClr val="009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2" name="Line 25"/>
          <p:cNvSpPr/>
          <p:nvPr/>
        </p:nvSpPr>
        <p:spPr>
          <a:xfrm flipV="1">
            <a:off x="5219640" y="5501160"/>
            <a:ext cx="1553040" cy="1440"/>
          </a:xfrm>
          <a:prstGeom prst="line">
            <a:avLst/>
          </a:prstGeom>
          <a:ln>
            <a:solidFill>
              <a:srgbClr val="0097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23" name="Grafik 52"/>
          <p:cNvPicPr/>
          <p:nvPr/>
        </p:nvPicPr>
        <p:blipFill>
          <a:blip r:embed="rId4"/>
          <a:stretch/>
        </p:blipFill>
        <p:spPr>
          <a:xfrm>
            <a:off x="8932680" y="2057040"/>
            <a:ext cx="2761920" cy="2100600"/>
          </a:xfrm>
          <a:prstGeom prst="rect">
            <a:avLst/>
          </a:prstGeom>
          <a:ln>
            <a:noFill/>
          </a:ln>
        </p:spPr>
      </p:pic>
      <p:sp>
        <p:nvSpPr>
          <p:cNvPr id="31" name="CustomShape 1"/>
          <p:cNvSpPr/>
          <p:nvPr/>
        </p:nvSpPr>
        <p:spPr>
          <a:xfrm>
            <a:off x="469440" y="384840"/>
            <a:ext cx="1405440" cy="225360"/>
          </a:xfrm>
          <a:prstGeom prst="rect">
            <a:avLst/>
          </a:prstGeom>
          <a:noFill/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288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EMPTY CAN INSPECTION</a:t>
            </a:r>
            <a:endParaRPr lang="de-DE" sz="1000" b="0" strike="noStrike" spc="-1" dirty="0">
              <a:latin typeface="Arial"/>
            </a:endParaRPr>
          </a:p>
        </p:txBody>
      </p:sp>
      <p:cxnSp>
        <p:nvCxnSpPr>
          <p:cNvPr id="32" name="Gerader Verbinder 31"/>
          <p:cNvCxnSpPr/>
          <p:nvPr/>
        </p:nvCxnSpPr>
        <p:spPr>
          <a:xfrm>
            <a:off x="539262" y="610200"/>
            <a:ext cx="124264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CustomShape 1"/>
          <p:cNvSpPr/>
          <p:nvPr/>
        </p:nvSpPr>
        <p:spPr>
          <a:xfrm>
            <a:off x="0" y="6112440"/>
            <a:ext cx="12189960" cy="74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26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HEUFT </a:t>
            </a:r>
            <a:r>
              <a:rPr lang="de-DE" sz="2600" i="1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canLine</a:t>
            </a:r>
            <a:r>
              <a:rPr lang="de-DE" sz="2600" i="1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2600" i="1" strike="noStrike" spc="-1" baseline="30000" dirty="0">
                <a:solidFill>
                  <a:srgbClr val="FFFFFF"/>
                </a:solidFill>
                <a:latin typeface="Verdana"/>
                <a:ea typeface="Verdana"/>
              </a:rPr>
              <a:t>II</a:t>
            </a:r>
            <a:r>
              <a:rPr lang="de-DE" sz="2600" b="1" i="1" strike="noStrike" spc="-1" dirty="0">
                <a:solidFill>
                  <a:srgbClr val="FFFFFF"/>
                </a:solidFill>
                <a:latin typeface="Calibri Light"/>
                <a:ea typeface="Verdana"/>
              </a:rPr>
              <a:t> </a:t>
            </a:r>
            <a:r>
              <a:rPr lang="de-DE" sz="2600" i="1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–</a:t>
            </a:r>
            <a:r>
              <a:rPr lang="de-DE" sz="26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</a:t>
            </a:r>
            <a:r>
              <a:rPr lang="de-DE" sz="26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empty</a:t>
            </a:r>
            <a:r>
              <a:rPr lang="de-DE" sz="26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</a:t>
            </a:r>
            <a:r>
              <a:rPr lang="de-DE" sz="26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can</a:t>
            </a:r>
            <a:r>
              <a:rPr lang="de-DE" sz="26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</a:t>
            </a:r>
            <a:r>
              <a:rPr lang="de-DE" sz="26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inspection</a:t>
            </a:r>
            <a:endParaRPr lang="de-DE" sz="26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5" name="CustomShape 2"/>
          <p:cNvSpPr/>
          <p:nvPr/>
        </p:nvSpPr>
        <p:spPr>
          <a:xfrm rot="2700000">
            <a:off x="5911560" y="596016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27" name="Grafik 3"/>
          <p:cNvPicPr/>
          <p:nvPr/>
        </p:nvPicPr>
        <p:blipFill>
          <a:blip r:embed="rId2"/>
          <a:stretch/>
        </p:blipFill>
        <p:spPr>
          <a:xfrm>
            <a:off x="673806" y="1363680"/>
            <a:ext cx="5935320" cy="4088880"/>
          </a:xfrm>
          <a:prstGeom prst="rect">
            <a:avLst/>
          </a:prstGeom>
          <a:ln>
            <a:noFill/>
          </a:ln>
        </p:spPr>
      </p:pic>
      <p:sp>
        <p:nvSpPr>
          <p:cNvPr id="328" name="CustomShape 4"/>
          <p:cNvSpPr/>
          <p:nvPr/>
        </p:nvSpPr>
        <p:spPr>
          <a:xfrm>
            <a:off x="7440246" y="3084840"/>
            <a:ext cx="4070014" cy="23222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900" b="0" strike="noStrike" spc="-1" dirty="0">
                <a:solidFill>
                  <a:srgbClr val="0074A6"/>
                </a:solidFill>
                <a:latin typeface="Calibri"/>
                <a:ea typeface="DejaVu Sans"/>
              </a:rPr>
              <a:t>ONE MODULE FULL INSPECTION</a:t>
            </a:r>
            <a:endParaRPr lang="de-DE" sz="19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 top-down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camera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with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a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special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LED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illumination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is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used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to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take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an 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evaluation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picture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of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flange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,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inside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and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base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of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every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can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That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way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up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to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144 000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cans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per </a:t>
            </a:r>
            <a:endParaRPr lang="de-DE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pc="-1" dirty="0" err="1">
                <a:solidFill>
                  <a:srgbClr val="000000"/>
                </a:solidFill>
                <a:latin typeface="Calibri"/>
                <a:ea typeface="DejaVu Sans"/>
              </a:rPr>
              <a:t>h</a:t>
            </a:r>
            <a:r>
              <a:rPr lang="de-DE" sz="1800" b="0" strike="noStrike" spc="-1" dirty="0" err="1" smtClean="0">
                <a:solidFill>
                  <a:srgbClr val="000000"/>
                </a:solidFill>
                <a:latin typeface="Calibri"/>
                <a:ea typeface="DejaVu Sans"/>
              </a:rPr>
              <a:t>our</a:t>
            </a:r>
            <a:r>
              <a:rPr lang="de-DE" sz="18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can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inspected</a:t>
            </a:r>
            <a:r>
              <a:rPr lang="de-DE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.</a:t>
            </a:r>
            <a:endParaRPr lang="de-DE" sz="1800" b="0" strike="noStrike" spc="-1" dirty="0">
              <a:latin typeface="Arial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155" y="1907663"/>
            <a:ext cx="2281430" cy="1177177"/>
          </a:xfrm>
          <a:prstGeom prst="rect">
            <a:avLst/>
          </a:prstGeom>
        </p:spPr>
      </p:pic>
      <p:sp>
        <p:nvSpPr>
          <p:cNvPr id="9" name="CustomShape 1"/>
          <p:cNvSpPr/>
          <p:nvPr/>
        </p:nvSpPr>
        <p:spPr>
          <a:xfrm>
            <a:off x="469440" y="384840"/>
            <a:ext cx="1405440" cy="225360"/>
          </a:xfrm>
          <a:prstGeom prst="rect">
            <a:avLst/>
          </a:prstGeom>
          <a:noFill/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288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EMPTY CAN INSPECTION</a:t>
            </a:r>
            <a:endParaRPr lang="de-DE" sz="1000" b="0" strike="noStrike" spc="-1" dirty="0">
              <a:latin typeface="Arial"/>
            </a:endParaRPr>
          </a:p>
        </p:txBody>
      </p:sp>
      <p:cxnSp>
        <p:nvCxnSpPr>
          <p:cNvPr id="4" name="Gerader Verbinder 3"/>
          <p:cNvCxnSpPr/>
          <p:nvPr/>
        </p:nvCxnSpPr>
        <p:spPr>
          <a:xfrm>
            <a:off x="554892" y="610200"/>
            <a:ext cx="1234831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CustomShape 1"/>
          <p:cNvSpPr/>
          <p:nvPr/>
        </p:nvSpPr>
        <p:spPr>
          <a:xfrm>
            <a:off x="0" y="6112440"/>
            <a:ext cx="12189960" cy="74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2400" b="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The new approach –  detecting faults below the shoulder!</a:t>
            </a:r>
            <a:endParaRPr lang="de-DE" sz="2400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2" name="Grafik 3"/>
          <p:cNvPicPr/>
          <p:nvPr/>
        </p:nvPicPr>
        <p:blipFill>
          <a:blip r:embed="rId2"/>
          <a:stretch/>
        </p:blipFill>
        <p:spPr>
          <a:xfrm>
            <a:off x="-523379" y="0"/>
            <a:ext cx="7714440" cy="6163920"/>
          </a:xfrm>
          <a:prstGeom prst="rect">
            <a:avLst/>
          </a:prstGeom>
          <a:ln>
            <a:noFill/>
          </a:ln>
        </p:spPr>
      </p:pic>
      <p:sp>
        <p:nvSpPr>
          <p:cNvPr id="333" name="CustomShape 3"/>
          <p:cNvSpPr/>
          <p:nvPr/>
        </p:nvSpPr>
        <p:spPr>
          <a:xfrm>
            <a:off x="7383600" y="3504600"/>
            <a:ext cx="3411360" cy="202987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A second camera with 8-fold optics improves the inspection below the shoulder.</a:t>
            </a:r>
            <a:endParaRPr lang="de-DE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de-DE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b="1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Your advantages: </a:t>
            </a:r>
            <a:endParaRPr lang="de-DE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• </a:t>
            </a:r>
            <a:r>
              <a:rPr lang="en-US" b="0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improved </a:t>
            </a:r>
            <a:r>
              <a:rPr lang="en-US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inspection ability</a:t>
            </a:r>
            <a:endParaRPr lang="de-DE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• </a:t>
            </a:r>
            <a:r>
              <a:rPr lang="en-US" b="0" strike="noStrike" spc="-1" dirty="0" smtClean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can </a:t>
            </a:r>
            <a:r>
              <a:rPr lang="en-US" b="0" strike="noStrike" spc="-1" dirty="0">
                <a:solidFill>
                  <a:srgbClr val="000000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be selected as a option</a:t>
            </a:r>
            <a:endParaRPr lang="de-DE" b="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4" name="CustomShape 4"/>
          <p:cNvSpPr/>
          <p:nvPr/>
        </p:nvSpPr>
        <p:spPr>
          <a:xfrm>
            <a:off x="7466760" y="3051360"/>
            <a:ext cx="2927702" cy="36787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de-DE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NEW </a:t>
            </a:r>
            <a:r>
              <a:rPr lang="de-DE" b="1" strike="noStrike" spc="-1" dirty="0" smtClean="0">
                <a:solidFill>
                  <a:srgbClr val="FFFFFF"/>
                </a:solidFill>
                <a:latin typeface="Calibri"/>
                <a:ea typeface="DejaVu Sans"/>
              </a:rPr>
              <a:t>   HEUFT </a:t>
            </a:r>
            <a:r>
              <a:rPr lang="de-DE" b="1" i="1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canLine</a:t>
            </a:r>
            <a:r>
              <a:rPr lang="de-DE" b="1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</a:t>
            </a:r>
            <a:r>
              <a:rPr lang="de-DE" b="1" i="1" strike="noStrike" spc="-1" baseline="30000" dirty="0">
                <a:solidFill>
                  <a:srgbClr val="FFFFFF"/>
                </a:solidFill>
                <a:latin typeface="Verdana"/>
                <a:ea typeface="Verdana"/>
              </a:rPr>
              <a:t>II</a:t>
            </a:r>
            <a:r>
              <a:rPr lang="de-DE" b="0" strike="noStrike" spc="-1" dirty="0">
                <a:solidFill>
                  <a:srgbClr val="FFFFFF"/>
                </a:solidFill>
                <a:latin typeface="Calibri"/>
                <a:ea typeface="Verdana"/>
              </a:rPr>
              <a:t> </a:t>
            </a:r>
            <a:endParaRPr lang="de-DE" b="0" strike="noStrike" spc="-1" dirty="0">
              <a:latin typeface="Arial"/>
            </a:endParaRPr>
          </a:p>
        </p:txBody>
      </p:sp>
      <p:sp>
        <p:nvSpPr>
          <p:cNvPr id="8" name="CustomShape 1"/>
          <p:cNvSpPr/>
          <p:nvPr/>
        </p:nvSpPr>
        <p:spPr>
          <a:xfrm>
            <a:off x="469440" y="384840"/>
            <a:ext cx="1405440" cy="225360"/>
          </a:xfrm>
          <a:prstGeom prst="rect">
            <a:avLst/>
          </a:prstGeom>
          <a:noFill/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288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EMPTY CAN INSPECTION</a:t>
            </a:r>
            <a:endParaRPr lang="de-DE" sz="1000" b="0" strike="noStrike" spc="-1" dirty="0">
              <a:latin typeface="Arial"/>
            </a:endParaRPr>
          </a:p>
        </p:txBody>
      </p:sp>
      <p:cxnSp>
        <p:nvCxnSpPr>
          <p:cNvPr id="9" name="Gerader Verbinder 8"/>
          <p:cNvCxnSpPr/>
          <p:nvPr/>
        </p:nvCxnSpPr>
        <p:spPr>
          <a:xfrm>
            <a:off x="539262" y="610200"/>
            <a:ext cx="124264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rafik 2"/>
          <p:cNvPicPr/>
          <p:nvPr/>
        </p:nvPicPr>
        <p:blipFill>
          <a:blip r:embed="rId2"/>
          <a:stretch/>
        </p:blipFill>
        <p:spPr>
          <a:xfrm>
            <a:off x="2230920" y="217440"/>
            <a:ext cx="7575840" cy="5681160"/>
          </a:xfrm>
          <a:prstGeom prst="rect">
            <a:avLst/>
          </a:prstGeom>
          <a:ln>
            <a:noFill/>
          </a:ln>
        </p:spPr>
      </p:pic>
      <p:sp>
        <p:nvSpPr>
          <p:cNvPr id="336" name="CustomShape 1"/>
          <p:cNvSpPr/>
          <p:nvPr/>
        </p:nvSpPr>
        <p:spPr>
          <a:xfrm rot="2700000">
            <a:off x="5911560" y="5960160"/>
            <a:ext cx="290520" cy="2905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8" name="CustomShape 3"/>
          <p:cNvSpPr/>
          <p:nvPr/>
        </p:nvSpPr>
        <p:spPr>
          <a:xfrm>
            <a:off x="0" y="6112440"/>
            <a:ext cx="12189960" cy="74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36000" anchor="ctr" anchorCtr="1">
            <a:no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26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Detecting</a:t>
            </a:r>
            <a:r>
              <a:rPr lang="de-DE" sz="2600" strike="noStrike" spc="-1" dirty="0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 </a:t>
            </a:r>
            <a:r>
              <a:rPr lang="de-DE" sz="2600" strike="noStrike" spc="-1" dirty="0" err="1">
                <a:solidFill>
                  <a:srgbClr val="FFFFFF"/>
                </a:solidFill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faults</a:t>
            </a:r>
            <a:endParaRPr lang="de-DE" sz="2600" strike="noStrike" spc="-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9" name="CustomShape 4"/>
          <p:cNvSpPr/>
          <p:nvPr/>
        </p:nvSpPr>
        <p:spPr>
          <a:xfrm>
            <a:off x="2238480" y="3467880"/>
            <a:ext cx="1211400" cy="302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Foreign object</a:t>
            </a:r>
            <a:endParaRPr lang="de-DE" sz="1400" b="0" strike="noStrike" spc="-1">
              <a:latin typeface="Arial"/>
            </a:endParaRPr>
          </a:p>
        </p:txBody>
      </p:sp>
      <p:sp>
        <p:nvSpPr>
          <p:cNvPr id="340" name="CustomShape 5"/>
          <p:cNvSpPr/>
          <p:nvPr/>
        </p:nvSpPr>
        <p:spPr>
          <a:xfrm>
            <a:off x="8865720" y="3153240"/>
            <a:ext cx="1641240" cy="33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Dented inner wall</a:t>
            </a:r>
            <a:endParaRPr lang="de-DE" sz="1600" b="0" strike="noStrike" spc="-1">
              <a:latin typeface="Arial"/>
            </a:endParaRPr>
          </a:p>
        </p:txBody>
      </p:sp>
      <p:grpSp>
        <p:nvGrpSpPr>
          <p:cNvPr id="341" name="Group 6"/>
          <p:cNvGrpSpPr/>
          <p:nvPr/>
        </p:nvGrpSpPr>
        <p:grpSpPr>
          <a:xfrm>
            <a:off x="2230560" y="3503880"/>
            <a:ext cx="3873600" cy="319680"/>
            <a:chOff x="2230560" y="3503880"/>
            <a:chExt cx="3873600" cy="319680"/>
          </a:xfrm>
        </p:grpSpPr>
        <p:sp>
          <p:nvSpPr>
            <p:cNvPr id="342" name="Line 7"/>
            <p:cNvSpPr/>
            <p:nvPr/>
          </p:nvSpPr>
          <p:spPr>
            <a:xfrm>
              <a:off x="2230560" y="3823560"/>
              <a:ext cx="3472920" cy="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43" name="Line 8"/>
            <p:cNvSpPr/>
            <p:nvPr/>
          </p:nvSpPr>
          <p:spPr>
            <a:xfrm flipV="1">
              <a:off x="5703480" y="3503880"/>
              <a:ext cx="400680" cy="31968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344" name="Group 9"/>
          <p:cNvGrpSpPr/>
          <p:nvPr/>
        </p:nvGrpSpPr>
        <p:grpSpPr>
          <a:xfrm>
            <a:off x="8288280" y="3248280"/>
            <a:ext cx="2158920" cy="255600"/>
            <a:chOff x="8288280" y="3248280"/>
            <a:chExt cx="2158920" cy="255600"/>
          </a:xfrm>
        </p:grpSpPr>
        <p:sp>
          <p:nvSpPr>
            <p:cNvPr id="345" name="Line 10"/>
            <p:cNvSpPr/>
            <p:nvPr/>
          </p:nvSpPr>
          <p:spPr>
            <a:xfrm flipH="1">
              <a:off x="8744040" y="3503880"/>
              <a:ext cx="1703160" cy="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46" name="Line 11"/>
            <p:cNvSpPr/>
            <p:nvPr/>
          </p:nvSpPr>
          <p:spPr>
            <a:xfrm flipH="1" flipV="1">
              <a:off x="8288280" y="3248280"/>
              <a:ext cx="455760" cy="25560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347" name="CustomShape 12"/>
          <p:cNvSpPr/>
          <p:nvPr/>
        </p:nvSpPr>
        <p:spPr>
          <a:xfrm>
            <a:off x="2445480" y="156960"/>
            <a:ext cx="1645560" cy="57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Projection on the </a:t>
            </a:r>
            <a:endParaRPr lang="de-DE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flanged edge</a:t>
            </a:r>
            <a:endParaRPr lang="de-DE" sz="1600" b="0" strike="noStrike" spc="-1">
              <a:latin typeface="Arial"/>
            </a:endParaRPr>
          </a:p>
        </p:txBody>
      </p:sp>
      <p:grpSp>
        <p:nvGrpSpPr>
          <p:cNvPr id="348" name="Group 13"/>
          <p:cNvGrpSpPr/>
          <p:nvPr/>
        </p:nvGrpSpPr>
        <p:grpSpPr>
          <a:xfrm>
            <a:off x="2529000" y="721440"/>
            <a:ext cx="1896840" cy="400320"/>
            <a:chOff x="2529000" y="721440"/>
            <a:chExt cx="1896840" cy="400320"/>
          </a:xfrm>
        </p:grpSpPr>
        <p:sp>
          <p:nvSpPr>
            <p:cNvPr id="349" name="Line 14"/>
            <p:cNvSpPr/>
            <p:nvPr/>
          </p:nvSpPr>
          <p:spPr>
            <a:xfrm>
              <a:off x="2529000" y="721440"/>
              <a:ext cx="1496520" cy="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50" name="Line 15"/>
            <p:cNvSpPr/>
            <p:nvPr/>
          </p:nvSpPr>
          <p:spPr>
            <a:xfrm>
              <a:off x="4025520" y="721440"/>
              <a:ext cx="400320" cy="40032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351" name="CustomShape 16"/>
          <p:cNvSpPr/>
          <p:nvPr/>
        </p:nvSpPr>
        <p:spPr>
          <a:xfrm>
            <a:off x="1527480" y="2340000"/>
            <a:ext cx="793800" cy="33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Particle</a:t>
            </a:r>
            <a:endParaRPr lang="de-DE" sz="1600" b="0" strike="noStrike" spc="-1">
              <a:latin typeface="Arial"/>
            </a:endParaRPr>
          </a:p>
        </p:txBody>
      </p:sp>
      <p:grpSp>
        <p:nvGrpSpPr>
          <p:cNvPr id="352" name="Group 17"/>
          <p:cNvGrpSpPr/>
          <p:nvPr/>
        </p:nvGrpSpPr>
        <p:grpSpPr>
          <a:xfrm>
            <a:off x="1580400" y="2709000"/>
            <a:ext cx="1897200" cy="400680"/>
            <a:chOff x="1580400" y="2709000"/>
            <a:chExt cx="1897200" cy="400680"/>
          </a:xfrm>
        </p:grpSpPr>
        <p:sp>
          <p:nvSpPr>
            <p:cNvPr id="353" name="Line 18"/>
            <p:cNvSpPr/>
            <p:nvPr/>
          </p:nvSpPr>
          <p:spPr>
            <a:xfrm>
              <a:off x="1580400" y="2709000"/>
              <a:ext cx="1496520" cy="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54" name="Line 19"/>
            <p:cNvSpPr/>
            <p:nvPr/>
          </p:nvSpPr>
          <p:spPr>
            <a:xfrm>
              <a:off x="3076920" y="2709000"/>
              <a:ext cx="400680" cy="40068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355" name="CustomShape 20"/>
          <p:cNvSpPr/>
          <p:nvPr/>
        </p:nvSpPr>
        <p:spPr>
          <a:xfrm>
            <a:off x="7872840" y="1848240"/>
            <a:ext cx="1438560" cy="57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Oval distortion </a:t>
            </a:r>
            <a:endParaRPr lang="de-DE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of the finish</a:t>
            </a:r>
            <a:endParaRPr lang="de-DE" sz="1600" b="0" strike="noStrike" spc="-1">
              <a:latin typeface="Arial"/>
            </a:endParaRPr>
          </a:p>
        </p:txBody>
      </p:sp>
      <p:grpSp>
        <p:nvGrpSpPr>
          <p:cNvPr id="356" name="Group 21"/>
          <p:cNvGrpSpPr/>
          <p:nvPr/>
        </p:nvGrpSpPr>
        <p:grpSpPr>
          <a:xfrm>
            <a:off x="6508440" y="2392200"/>
            <a:ext cx="2690640" cy="400320"/>
            <a:chOff x="6508440" y="2392200"/>
            <a:chExt cx="2690640" cy="400320"/>
          </a:xfrm>
        </p:grpSpPr>
        <p:sp>
          <p:nvSpPr>
            <p:cNvPr id="357" name="Line 22"/>
            <p:cNvSpPr/>
            <p:nvPr/>
          </p:nvSpPr>
          <p:spPr>
            <a:xfrm flipH="1">
              <a:off x="6964560" y="2392200"/>
              <a:ext cx="2234520" cy="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58" name="Line 23"/>
            <p:cNvSpPr/>
            <p:nvPr/>
          </p:nvSpPr>
          <p:spPr>
            <a:xfrm flipH="1">
              <a:off x="6508440" y="2392200"/>
              <a:ext cx="455760" cy="40032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359" name="CustomShape 24"/>
          <p:cNvSpPr/>
          <p:nvPr/>
        </p:nvSpPr>
        <p:spPr>
          <a:xfrm>
            <a:off x="4003560" y="5574960"/>
            <a:ext cx="1118520" cy="33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Residual oil</a:t>
            </a:r>
            <a:endParaRPr lang="de-DE" sz="1600" b="0" strike="noStrike" spc="-1">
              <a:latin typeface="Arial"/>
            </a:endParaRPr>
          </a:p>
        </p:txBody>
      </p:sp>
      <p:grpSp>
        <p:nvGrpSpPr>
          <p:cNvPr id="360" name="Group 25"/>
          <p:cNvGrpSpPr/>
          <p:nvPr/>
        </p:nvGrpSpPr>
        <p:grpSpPr>
          <a:xfrm>
            <a:off x="4079880" y="5506920"/>
            <a:ext cx="1896840" cy="443520"/>
            <a:chOff x="4079880" y="5506920"/>
            <a:chExt cx="1896840" cy="443520"/>
          </a:xfrm>
        </p:grpSpPr>
        <p:sp>
          <p:nvSpPr>
            <p:cNvPr id="361" name="Line 26"/>
            <p:cNvSpPr/>
            <p:nvPr/>
          </p:nvSpPr>
          <p:spPr>
            <a:xfrm>
              <a:off x="4079880" y="5950440"/>
              <a:ext cx="1496520" cy="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62" name="Line 27"/>
            <p:cNvSpPr/>
            <p:nvPr/>
          </p:nvSpPr>
          <p:spPr>
            <a:xfrm flipV="1">
              <a:off x="5576400" y="5506920"/>
              <a:ext cx="400320" cy="44352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363" name="CustomShape 28"/>
          <p:cNvSpPr/>
          <p:nvPr/>
        </p:nvSpPr>
        <p:spPr>
          <a:xfrm>
            <a:off x="6733800" y="146880"/>
            <a:ext cx="1269360" cy="33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Material flaw</a:t>
            </a:r>
            <a:endParaRPr lang="de-DE" sz="1600" b="0" strike="noStrike" spc="-1">
              <a:latin typeface="Arial"/>
            </a:endParaRPr>
          </a:p>
        </p:txBody>
      </p:sp>
      <p:grpSp>
        <p:nvGrpSpPr>
          <p:cNvPr id="364" name="Group 29"/>
          <p:cNvGrpSpPr/>
          <p:nvPr/>
        </p:nvGrpSpPr>
        <p:grpSpPr>
          <a:xfrm>
            <a:off x="5776560" y="474480"/>
            <a:ext cx="2158920" cy="400320"/>
            <a:chOff x="5776560" y="474480"/>
            <a:chExt cx="2158920" cy="400320"/>
          </a:xfrm>
        </p:grpSpPr>
        <p:sp>
          <p:nvSpPr>
            <p:cNvPr id="365" name="Line 30"/>
            <p:cNvSpPr/>
            <p:nvPr/>
          </p:nvSpPr>
          <p:spPr>
            <a:xfrm flipH="1">
              <a:off x="6232320" y="474480"/>
              <a:ext cx="1703160" cy="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66" name="Line 31"/>
            <p:cNvSpPr/>
            <p:nvPr/>
          </p:nvSpPr>
          <p:spPr>
            <a:xfrm flipH="1">
              <a:off x="5776560" y="474480"/>
              <a:ext cx="455760" cy="40032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367" name="CustomShape 32"/>
          <p:cNvSpPr/>
          <p:nvPr/>
        </p:nvSpPr>
        <p:spPr>
          <a:xfrm>
            <a:off x="8951400" y="1154520"/>
            <a:ext cx="1237320" cy="57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Dents in the </a:t>
            </a:r>
            <a:endParaRPr lang="de-DE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de-DE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flanged edge</a:t>
            </a:r>
            <a:endParaRPr lang="de-DE" sz="1600" b="0" strike="noStrike" spc="-1">
              <a:latin typeface="Arial"/>
            </a:endParaRPr>
          </a:p>
        </p:txBody>
      </p:sp>
      <p:grpSp>
        <p:nvGrpSpPr>
          <p:cNvPr id="368" name="Group 33"/>
          <p:cNvGrpSpPr/>
          <p:nvPr/>
        </p:nvGrpSpPr>
        <p:grpSpPr>
          <a:xfrm>
            <a:off x="7968960" y="1417680"/>
            <a:ext cx="2158920" cy="352440"/>
            <a:chOff x="7968960" y="1417680"/>
            <a:chExt cx="2158920" cy="352440"/>
          </a:xfrm>
        </p:grpSpPr>
        <p:sp>
          <p:nvSpPr>
            <p:cNvPr id="369" name="Line 34"/>
            <p:cNvSpPr/>
            <p:nvPr/>
          </p:nvSpPr>
          <p:spPr>
            <a:xfrm flipH="1">
              <a:off x="8424720" y="1770120"/>
              <a:ext cx="1703160" cy="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370" name="Line 35"/>
            <p:cNvSpPr/>
            <p:nvPr/>
          </p:nvSpPr>
          <p:spPr>
            <a:xfrm flipH="1" flipV="1">
              <a:off x="7968960" y="1417680"/>
              <a:ext cx="455760" cy="352440"/>
            </a:xfrm>
            <a:prstGeom prst="line">
              <a:avLst/>
            </a:prstGeom>
            <a:ln>
              <a:solidFill>
                <a:srgbClr val="0097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39" name="CustomShape 1"/>
          <p:cNvSpPr/>
          <p:nvPr/>
        </p:nvSpPr>
        <p:spPr>
          <a:xfrm>
            <a:off x="469440" y="384840"/>
            <a:ext cx="1405440" cy="225360"/>
          </a:xfrm>
          <a:prstGeom prst="rect">
            <a:avLst/>
          </a:prstGeom>
          <a:noFill/>
          <a:ln w="25560">
            <a:solidFill>
              <a:schemeClr val="bg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2880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de-DE" sz="1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EMPTY CAN INSPECTION</a:t>
            </a:r>
            <a:endParaRPr lang="de-DE" sz="1000" b="0" strike="noStrike" spc="-1" dirty="0">
              <a:latin typeface="Arial"/>
            </a:endParaRPr>
          </a:p>
        </p:txBody>
      </p:sp>
      <p:cxnSp>
        <p:nvCxnSpPr>
          <p:cNvPr id="40" name="Gerader Verbinder 39"/>
          <p:cNvCxnSpPr/>
          <p:nvPr/>
        </p:nvCxnSpPr>
        <p:spPr>
          <a:xfrm>
            <a:off x="539262" y="610200"/>
            <a:ext cx="124264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9BDE"/>
      </a:accent1>
      <a:accent2>
        <a:srgbClr val="FF6600"/>
      </a:accent2>
      <a:accent3>
        <a:srgbClr val="009BDE"/>
      </a:accent3>
      <a:accent4>
        <a:srgbClr val="62BB47"/>
      </a:accent4>
      <a:accent5>
        <a:srgbClr val="A2238E"/>
      </a:accent5>
      <a:accent6>
        <a:srgbClr val="FFC000"/>
      </a:accent6>
      <a:hlink>
        <a:srgbClr val="009BDE"/>
      </a:hlink>
      <a:folHlink>
        <a:srgbClr val="009BD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9BDE"/>
      </a:accent1>
      <a:accent2>
        <a:srgbClr val="FF6600"/>
      </a:accent2>
      <a:accent3>
        <a:srgbClr val="009BDE"/>
      </a:accent3>
      <a:accent4>
        <a:srgbClr val="62BB47"/>
      </a:accent4>
      <a:accent5>
        <a:srgbClr val="A2238E"/>
      </a:accent5>
      <a:accent6>
        <a:srgbClr val="FFC000"/>
      </a:accent6>
      <a:hlink>
        <a:srgbClr val="009BDE"/>
      </a:hlink>
      <a:folHlink>
        <a:srgbClr val="009BD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9BDE"/>
      </a:accent1>
      <a:accent2>
        <a:srgbClr val="FF6600"/>
      </a:accent2>
      <a:accent3>
        <a:srgbClr val="009BDE"/>
      </a:accent3>
      <a:accent4>
        <a:srgbClr val="62BB47"/>
      </a:accent4>
      <a:accent5>
        <a:srgbClr val="A2238E"/>
      </a:accent5>
      <a:accent6>
        <a:srgbClr val="FFC000"/>
      </a:accent6>
      <a:hlink>
        <a:srgbClr val="009BDE"/>
      </a:hlink>
      <a:folHlink>
        <a:srgbClr val="009BD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9BDE"/>
      </a:accent1>
      <a:accent2>
        <a:srgbClr val="FF6600"/>
      </a:accent2>
      <a:accent3>
        <a:srgbClr val="009BDE"/>
      </a:accent3>
      <a:accent4>
        <a:srgbClr val="62BB47"/>
      </a:accent4>
      <a:accent5>
        <a:srgbClr val="A2238E"/>
      </a:accent5>
      <a:accent6>
        <a:srgbClr val="FFC000"/>
      </a:accent6>
      <a:hlink>
        <a:srgbClr val="009BDE"/>
      </a:hlink>
      <a:folHlink>
        <a:srgbClr val="009BD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9BDE"/>
      </a:accent1>
      <a:accent2>
        <a:srgbClr val="FF6600"/>
      </a:accent2>
      <a:accent3>
        <a:srgbClr val="009BDE"/>
      </a:accent3>
      <a:accent4>
        <a:srgbClr val="62BB47"/>
      </a:accent4>
      <a:accent5>
        <a:srgbClr val="A2238E"/>
      </a:accent5>
      <a:accent6>
        <a:srgbClr val="FFC000"/>
      </a:accent6>
      <a:hlink>
        <a:srgbClr val="009BDE"/>
      </a:hlink>
      <a:folHlink>
        <a:srgbClr val="009BD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9BDE"/>
      </a:accent1>
      <a:accent2>
        <a:srgbClr val="FF6600"/>
      </a:accent2>
      <a:accent3>
        <a:srgbClr val="009BDE"/>
      </a:accent3>
      <a:accent4>
        <a:srgbClr val="62BB47"/>
      </a:accent4>
      <a:accent5>
        <a:srgbClr val="A2238E"/>
      </a:accent5>
      <a:accent6>
        <a:srgbClr val="FFC000"/>
      </a:accent6>
      <a:hlink>
        <a:srgbClr val="009BDE"/>
      </a:hlink>
      <a:folHlink>
        <a:srgbClr val="009BD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9BDE"/>
      </a:accent1>
      <a:accent2>
        <a:srgbClr val="FF6600"/>
      </a:accent2>
      <a:accent3>
        <a:srgbClr val="009BDE"/>
      </a:accent3>
      <a:accent4>
        <a:srgbClr val="62BB47"/>
      </a:accent4>
      <a:accent5>
        <a:srgbClr val="A2238E"/>
      </a:accent5>
      <a:accent6>
        <a:srgbClr val="FFC000"/>
      </a:accent6>
      <a:hlink>
        <a:srgbClr val="009BDE"/>
      </a:hlink>
      <a:folHlink>
        <a:srgbClr val="009BD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Produktpräsentation_D2016</Template>
  <TotalTime>0</TotalTime>
  <Words>1297</Words>
  <Application>Microsoft Office PowerPoint</Application>
  <PresentationFormat>Breitbild</PresentationFormat>
  <Paragraphs>294</Paragraphs>
  <Slides>40</Slides>
  <Notes>11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6</vt:i4>
      </vt:variant>
      <vt:variant>
        <vt:lpstr>Folientitel</vt:lpstr>
      </vt:variant>
      <vt:variant>
        <vt:i4>40</vt:i4>
      </vt:variant>
    </vt:vector>
  </HeadingPairs>
  <TitlesOfParts>
    <vt:vector size="54" baseType="lpstr">
      <vt:lpstr>Arial</vt:lpstr>
      <vt:lpstr>Calibri</vt:lpstr>
      <vt:lpstr>Calibri Light</vt:lpstr>
      <vt:lpstr>DejaVu Sans</vt:lpstr>
      <vt:lpstr>Symbol</vt:lpstr>
      <vt:lpstr>Times New Roman</vt:lpstr>
      <vt:lpstr>Verdana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jge</dc:creator>
  <dc:description/>
  <cp:lastModifiedBy>Tanja Laier</cp:lastModifiedBy>
  <cp:revision>210</cp:revision>
  <dcterms:created xsi:type="dcterms:W3CDTF">2018-02-06T16:16:14Z</dcterms:created>
  <dcterms:modified xsi:type="dcterms:W3CDTF">2021-05-03T08:16:57Z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3</vt:i4>
  </property>
  <property fmtid="{D5CDD505-2E9C-101B-9397-08002B2CF9AE}" pid="7" name="Notes">
    <vt:i4>10</vt:i4>
  </property>
  <property fmtid="{D5CDD505-2E9C-101B-9397-08002B2CF9AE}" pid="8" name="PresentationFormat">
    <vt:lpwstr>Breitbild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41</vt:i4>
  </property>
</Properties>
</file>