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</p:sldMasterIdLst>
  <p:notesMasterIdLst>
    <p:notesMasterId r:id="rId47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3" r:id="rId43"/>
    <p:sldId id="294" r:id="rId44"/>
    <p:sldId id="295" r:id="rId45"/>
    <p:sldId id="296" r:id="rId4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0" strike="noStrike" spc="-1">
                <a:latin typeface="Arial"/>
              </a:rPr>
              <a:t>Folie mittels Klicken verschieben</a:t>
            </a:r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de-DE" sz="2000" b="0" strike="noStrike" spc="-1">
                <a:latin typeface="Arial"/>
              </a:rPr>
              <a:t>Format der Notizen mittels Klicken bearbeiten</a:t>
            </a:r>
          </a:p>
        </p:txBody>
      </p:sp>
      <p:sp>
        <p:nvSpPr>
          <p:cNvPr id="25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de-DE" sz="1400" b="0" strike="noStrike" spc="-1">
                <a:latin typeface="Times New Roman"/>
              </a:rPr>
              <a:t>&lt;Kopfzeile&gt;</a:t>
            </a:r>
          </a:p>
        </p:txBody>
      </p:sp>
      <p:sp>
        <p:nvSpPr>
          <p:cNvPr id="258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de-DE" sz="1400" b="0" strike="noStrike" spc="-1">
                <a:latin typeface="Times New Roman"/>
              </a:rPr>
              <a:t>&lt;Datum/Uhrzeit&gt;</a:t>
            </a:r>
          </a:p>
        </p:txBody>
      </p:sp>
      <p:sp>
        <p:nvSpPr>
          <p:cNvPr id="259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de-DE" sz="1400" b="0" strike="noStrike" spc="-1">
                <a:latin typeface="Times New Roman"/>
              </a:rPr>
              <a:t>&lt;Fußzeile&gt;</a:t>
            </a:r>
          </a:p>
        </p:txBody>
      </p:sp>
      <p:sp>
        <p:nvSpPr>
          <p:cNvPr id="260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096A4DB0-B455-44A5-9B74-2C48BB522DD2}" type="slidenum">
              <a:rPr lang="de-DE" sz="1400" b="0" strike="noStrike" spc="-1">
                <a:latin typeface="Times New Roman"/>
              </a:rPr>
              <a:t>‹Nr.›</a:t>
            </a:fld>
            <a:endParaRPr lang="de-DE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75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240" cy="35982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de-DE" sz="2000" b="0" strike="noStrike" spc="-1">
              <a:latin typeface="Arial"/>
            </a:endParaRPr>
          </a:p>
        </p:txBody>
      </p:sp>
      <p:sp>
        <p:nvSpPr>
          <p:cNvPr id="751" name="CustomShape 3"/>
          <p:cNvSpPr/>
          <p:nvPr/>
        </p:nvSpPr>
        <p:spPr>
          <a:xfrm>
            <a:off x="3884760" y="8685360"/>
            <a:ext cx="29696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8B415B93-8A65-461A-B3A2-5B1D4CA3298B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</a:t>
            </a:fld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77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240" cy="4282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000" b="0" strike="noStrike" spc="-1">
              <a:latin typeface="Arial"/>
            </a:endParaRPr>
          </a:p>
        </p:txBody>
      </p:sp>
      <p:sp>
        <p:nvSpPr>
          <p:cNvPr id="775" name="CustomShape 3"/>
          <p:cNvSpPr/>
          <p:nvPr/>
        </p:nvSpPr>
        <p:spPr>
          <a:xfrm>
            <a:off x="3884760" y="8685360"/>
            <a:ext cx="29696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A72A2A67-F9BA-4ED3-B029-2BC7D7A4AE50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38</a:t>
            </a:fld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77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240" cy="35982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de-DE" sz="2000" b="0" strike="noStrike" spc="-1">
              <a:latin typeface="Arial"/>
            </a:endParaRPr>
          </a:p>
        </p:txBody>
      </p:sp>
      <p:sp>
        <p:nvSpPr>
          <p:cNvPr id="778" name="CustomShape 3"/>
          <p:cNvSpPr/>
          <p:nvPr/>
        </p:nvSpPr>
        <p:spPr>
          <a:xfrm>
            <a:off x="3884760" y="8685360"/>
            <a:ext cx="29696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14E93136-CD35-41DE-80FE-79ABD5E6B7CF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39</a:t>
            </a:fld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96A4DB0-B455-44A5-9B74-2C48BB522DD2}" type="slidenum">
              <a:rPr lang="de-DE" sz="1400" b="0" strike="noStrike" spc="-1" smtClean="0">
                <a:latin typeface="Times New Roman"/>
              </a:rPr>
              <a:t>6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393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75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240" cy="35982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de-DE" sz="2000" b="0" strike="noStrike" spc="-1">
              <a:latin typeface="Arial"/>
            </a:endParaRPr>
          </a:p>
        </p:txBody>
      </p:sp>
      <p:sp>
        <p:nvSpPr>
          <p:cNvPr id="754" name="CustomShape 3"/>
          <p:cNvSpPr/>
          <p:nvPr/>
        </p:nvSpPr>
        <p:spPr>
          <a:xfrm>
            <a:off x="3884760" y="8685360"/>
            <a:ext cx="29696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C551E25-8B6A-4F03-9F9E-9248C32BD11A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14</a:t>
            </a:fld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240" cy="3084120"/>
          </a:xfrm>
          <a:prstGeom prst="rect">
            <a:avLst/>
          </a:prstGeom>
        </p:spPr>
      </p:sp>
      <p:sp>
        <p:nvSpPr>
          <p:cNvPr id="75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240" cy="35982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de-DE" sz="2000" b="0" strike="noStrike" spc="-1">
              <a:latin typeface="Arial"/>
            </a:endParaRPr>
          </a:p>
        </p:txBody>
      </p:sp>
      <p:sp>
        <p:nvSpPr>
          <p:cNvPr id="757" name="CustomShape 3"/>
          <p:cNvSpPr/>
          <p:nvPr/>
        </p:nvSpPr>
        <p:spPr>
          <a:xfrm>
            <a:off x="3884760" y="8685360"/>
            <a:ext cx="29696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9F18A4E3-428E-4D06-82F2-13AF938A36C4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17</a:t>
            </a:fld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240" cy="3084120"/>
          </a:xfrm>
          <a:prstGeom prst="rect">
            <a:avLst/>
          </a:prstGeom>
        </p:spPr>
      </p:sp>
      <p:sp>
        <p:nvSpPr>
          <p:cNvPr id="75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240" cy="35982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de-DE" sz="2000" b="0" strike="noStrike" spc="-1">
              <a:latin typeface="Arial"/>
            </a:endParaRPr>
          </a:p>
        </p:txBody>
      </p:sp>
      <p:sp>
        <p:nvSpPr>
          <p:cNvPr id="760" name="CustomShape 3"/>
          <p:cNvSpPr/>
          <p:nvPr/>
        </p:nvSpPr>
        <p:spPr>
          <a:xfrm>
            <a:off x="3884760" y="8685360"/>
            <a:ext cx="29696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AFFFF7A9-DC45-4CB8-A90B-B98F86588DCE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19</a:t>
            </a:fld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76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240" cy="35982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de-DE" sz="2000" b="0" strike="noStrike" spc="-1">
              <a:latin typeface="Arial"/>
            </a:endParaRPr>
          </a:p>
        </p:txBody>
      </p:sp>
      <p:sp>
        <p:nvSpPr>
          <p:cNvPr id="763" name="CustomShape 3"/>
          <p:cNvSpPr/>
          <p:nvPr/>
        </p:nvSpPr>
        <p:spPr>
          <a:xfrm>
            <a:off x="3884760" y="8685360"/>
            <a:ext cx="29696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2C61BBFD-616B-4646-8DB3-B8283980A2AD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28</a:t>
            </a:fld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240" cy="3084120"/>
          </a:xfrm>
          <a:prstGeom prst="rect">
            <a:avLst/>
          </a:prstGeom>
        </p:spPr>
      </p:sp>
      <p:sp>
        <p:nvSpPr>
          <p:cNvPr id="76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240" cy="35982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de-DE" sz="2000" b="0" strike="noStrike" spc="-1">
              <a:latin typeface="Arial"/>
            </a:endParaRPr>
          </a:p>
        </p:txBody>
      </p:sp>
      <p:sp>
        <p:nvSpPr>
          <p:cNvPr id="766" name="CustomShape 3"/>
          <p:cNvSpPr/>
          <p:nvPr/>
        </p:nvSpPr>
        <p:spPr>
          <a:xfrm>
            <a:off x="3884760" y="8685360"/>
            <a:ext cx="29696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4F5F9B6E-AAEF-4F73-96EC-078EC60D1675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29</a:t>
            </a:fld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76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240" cy="35982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de-DE" sz="2000" b="0" strike="noStrike" spc="-1">
              <a:latin typeface="Arial"/>
            </a:endParaRPr>
          </a:p>
        </p:txBody>
      </p:sp>
      <p:sp>
        <p:nvSpPr>
          <p:cNvPr id="769" name="CustomShape 3"/>
          <p:cNvSpPr/>
          <p:nvPr/>
        </p:nvSpPr>
        <p:spPr>
          <a:xfrm>
            <a:off x="3884760" y="8685360"/>
            <a:ext cx="29696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DDD9D02-C5F6-4BB1-8987-E67E5F505C0A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32</a:t>
            </a:fld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77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240" cy="35982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de-DE" sz="2000" b="0" strike="noStrike" spc="-1">
              <a:latin typeface="Arial"/>
            </a:endParaRPr>
          </a:p>
        </p:txBody>
      </p:sp>
      <p:sp>
        <p:nvSpPr>
          <p:cNvPr id="772" name="CustomShape 3"/>
          <p:cNvSpPr/>
          <p:nvPr/>
        </p:nvSpPr>
        <p:spPr>
          <a:xfrm>
            <a:off x="3884760" y="8685360"/>
            <a:ext cx="29696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E28187DF-825B-4A04-8C46-8D79CF6C66B2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37</a:t>
            </a:fld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8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1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2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2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6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6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6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6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0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1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1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1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3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3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3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4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5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5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5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5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7"/>
          <p:cNvPicPr/>
          <p:nvPr/>
        </p:nvPicPr>
        <p:blipFill>
          <a:blip r:embed="rId14"/>
          <a:stretch/>
        </p:blipFill>
        <p:spPr>
          <a:xfrm>
            <a:off x="9339480" y="438840"/>
            <a:ext cx="2401920" cy="614160"/>
          </a:xfrm>
          <a:prstGeom prst="rect">
            <a:avLst/>
          </a:prstGeom>
          <a:ln>
            <a:noFill/>
          </a:ln>
        </p:spPr>
      </p:pic>
      <p:sp>
        <p:nvSpPr>
          <p:cNvPr id="6" name="CustomShape 1"/>
          <p:cNvSpPr/>
          <p:nvPr/>
        </p:nvSpPr>
        <p:spPr>
          <a:xfrm>
            <a:off x="9922320" y="6541560"/>
            <a:ext cx="2253960" cy="32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72000" rIns="90000" bIns="72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© HEUFT SYSTEMTECHNIK GMBH</a:t>
            </a:r>
            <a:endParaRPr lang="de-DE" sz="1200" b="0" strike="noStrike" spc="-1">
              <a:latin typeface="Arial"/>
            </a:endParaRPr>
          </a:p>
        </p:txBody>
      </p:sp>
      <p:pic>
        <p:nvPicPr>
          <p:cNvPr id="2" name="Grafik 13"/>
          <p:cNvPicPr/>
          <p:nvPr/>
        </p:nvPicPr>
        <p:blipFill>
          <a:blip r:embed="rId15"/>
          <a:stretch/>
        </p:blipFill>
        <p:spPr>
          <a:xfrm>
            <a:off x="6383880" y="5636520"/>
            <a:ext cx="5806080" cy="1009440"/>
          </a:xfrm>
          <a:prstGeom prst="rect">
            <a:avLst/>
          </a:prstGeom>
          <a:ln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0" strike="noStrike" spc="-1">
                <a:latin typeface="Arial"/>
              </a:rPr>
              <a:t>Format des Titeltextes durch Klicken bearbeiten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fik 7"/>
          <p:cNvPicPr/>
          <p:nvPr/>
        </p:nvPicPr>
        <p:blipFill>
          <a:blip r:embed="rId14"/>
          <a:stretch/>
        </p:blipFill>
        <p:spPr>
          <a:xfrm>
            <a:off x="9339480" y="438840"/>
            <a:ext cx="2401920" cy="614160"/>
          </a:xfrm>
          <a:prstGeom prst="rect">
            <a:avLst/>
          </a:prstGeom>
          <a:ln>
            <a:noFill/>
          </a:ln>
        </p:spPr>
      </p:pic>
      <p:sp>
        <p:nvSpPr>
          <p:cNvPr id="42" name="CustomShape 1"/>
          <p:cNvSpPr/>
          <p:nvPr/>
        </p:nvSpPr>
        <p:spPr>
          <a:xfrm>
            <a:off x="9922320" y="6541560"/>
            <a:ext cx="2253960" cy="32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72000" rIns="90000" bIns="72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© HEUFT SYSTEMTECHNIK GMBH</a:t>
            </a:r>
            <a:endParaRPr lang="de-DE" sz="1200" b="0" strike="noStrike" spc="-1">
              <a:latin typeface="Arial"/>
            </a:endParaRPr>
          </a:p>
        </p:txBody>
      </p:sp>
      <p:pic>
        <p:nvPicPr>
          <p:cNvPr id="43" name="Grafik 13"/>
          <p:cNvPicPr/>
          <p:nvPr/>
        </p:nvPicPr>
        <p:blipFill>
          <a:blip r:embed="rId15"/>
          <a:stretch/>
        </p:blipFill>
        <p:spPr>
          <a:xfrm>
            <a:off x="6383880" y="5636520"/>
            <a:ext cx="5806080" cy="1009440"/>
          </a:xfrm>
          <a:prstGeom prst="rect">
            <a:avLst/>
          </a:prstGeom>
          <a:ln>
            <a:noFill/>
          </a:ln>
        </p:spPr>
      </p:pic>
      <p:sp>
        <p:nvSpPr>
          <p:cNvPr id="44" name="CustomShape 2"/>
          <p:cNvSpPr/>
          <p:nvPr/>
        </p:nvSpPr>
        <p:spPr>
          <a:xfrm>
            <a:off x="0" y="2684880"/>
            <a:ext cx="12189960" cy="14734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</p:sp>
      <p:sp>
        <p:nvSpPr>
          <p:cNvPr id="45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0" strike="noStrike" spc="-1">
                <a:latin typeface="Arial"/>
              </a:rPr>
              <a:t>Format des Titeltextes durch Klicken bearbeiten</a:t>
            </a:r>
          </a:p>
        </p:txBody>
      </p:sp>
      <p:sp>
        <p:nvSpPr>
          <p:cNvPr id="46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rafik 7"/>
          <p:cNvPicPr/>
          <p:nvPr/>
        </p:nvPicPr>
        <p:blipFill>
          <a:blip r:embed="rId14"/>
          <a:stretch/>
        </p:blipFill>
        <p:spPr>
          <a:xfrm>
            <a:off x="9339480" y="438840"/>
            <a:ext cx="2401920" cy="61416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9922320" y="6541560"/>
            <a:ext cx="2253960" cy="32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72000" rIns="90000" bIns="72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© HEUFT SYSTEMTECHNIK GMBH</a:t>
            </a:r>
            <a:endParaRPr lang="de-DE" sz="1200" b="0" strike="noStrike" spc="-1">
              <a:latin typeface="Arial"/>
            </a:endParaRPr>
          </a:p>
        </p:txBody>
      </p:sp>
      <p:pic>
        <p:nvPicPr>
          <p:cNvPr id="85" name="Grafik 13"/>
          <p:cNvPicPr/>
          <p:nvPr/>
        </p:nvPicPr>
        <p:blipFill>
          <a:blip r:embed="rId15"/>
          <a:stretch/>
        </p:blipFill>
        <p:spPr>
          <a:xfrm>
            <a:off x="6383880" y="5636520"/>
            <a:ext cx="5806080" cy="1009440"/>
          </a:xfrm>
          <a:prstGeom prst="rect">
            <a:avLst/>
          </a:prstGeom>
          <a:ln>
            <a:noFill/>
          </a:ln>
        </p:spPr>
      </p:pic>
      <p:sp>
        <p:nvSpPr>
          <p:cNvPr id="86" name="CustomShape 2"/>
          <p:cNvSpPr/>
          <p:nvPr/>
        </p:nvSpPr>
        <p:spPr>
          <a:xfrm>
            <a:off x="9908280" y="5622840"/>
            <a:ext cx="2281680" cy="123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7" name="CustomShape 3"/>
          <p:cNvSpPr/>
          <p:nvPr/>
        </p:nvSpPr>
        <p:spPr>
          <a:xfrm>
            <a:off x="0" y="5563800"/>
            <a:ext cx="12189960" cy="1305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8" name="CustomShape 4"/>
          <p:cNvSpPr/>
          <p:nvPr/>
        </p:nvSpPr>
        <p:spPr>
          <a:xfrm>
            <a:off x="9922320" y="6548400"/>
            <a:ext cx="2253960" cy="32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72000" rIns="90000" bIns="72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200" b="0" strike="noStrike" spc="-1">
                <a:solidFill>
                  <a:srgbClr val="FFFFFF"/>
                </a:solidFill>
                <a:latin typeface="Calibri"/>
                <a:ea typeface="DejaVu Sans"/>
              </a:rPr>
              <a:t>© HEUFT SYSTEMTECHNIK GMBH</a:t>
            </a:r>
            <a:endParaRPr lang="de-DE" sz="1200" b="0" strike="noStrike" spc="-1">
              <a:latin typeface="Arial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0" strike="noStrike" spc="-1">
                <a:latin typeface="Arial"/>
              </a:rPr>
              <a:t>Format des Titeltextes durch Klicken bearbeiten</a:t>
            </a:r>
          </a:p>
        </p:txBody>
      </p:sp>
      <p:sp>
        <p:nvSpPr>
          <p:cNvPr id="90" name="PlaceHolder 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rafik 7"/>
          <p:cNvPicPr/>
          <p:nvPr/>
        </p:nvPicPr>
        <p:blipFill>
          <a:blip r:embed="rId14"/>
          <a:stretch/>
        </p:blipFill>
        <p:spPr>
          <a:xfrm>
            <a:off x="9339480" y="438840"/>
            <a:ext cx="2401920" cy="614160"/>
          </a:xfrm>
          <a:prstGeom prst="rect">
            <a:avLst/>
          </a:prstGeom>
          <a:ln>
            <a:noFill/>
          </a:ln>
        </p:spPr>
      </p:pic>
      <p:sp>
        <p:nvSpPr>
          <p:cNvPr id="128" name="CustomShape 1"/>
          <p:cNvSpPr/>
          <p:nvPr/>
        </p:nvSpPr>
        <p:spPr>
          <a:xfrm>
            <a:off x="9922320" y="6541560"/>
            <a:ext cx="2253960" cy="32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72000" rIns="90000" bIns="72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© HEUFT SYSTEMTECHNIK GMBH</a:t>
            </a:r>
            <a:endParaRPr lang="de-DE" sz="1200" b="0" strike="noStrike" spc="-1">
              <a:latin typeface="Arial"/>
            </a:endParaRPr>
          </a:p>
        </p:txBody>
      </p:sp>
      <p:pic>
        <p:nvPicPr>
          <p:cNvPr id="129" name="Grafik 13"/>
          <p:cNvPicPr/>
          <p:nvPr/>
        </p:nvPicPr>
        <p:blipFill>
          <a:blip r:embed="rId15"/>
          <a:stretch/>
        </p:blipFill>
        <p:spPr>
          <a:xfrm>
            <a:off x="6383880" y="5636520"/>
            <a:ext cx="5806080" cy="1009440"/>
          </a:xfrm>
          <a:prstGeom prst="rect">
            <a:avLst/>
          </a:prstGeom>
          <a:ln>
            <a:noFill/>
          </a:ln>
        </p:spPr>
      </p:pic>
      <p:sp>
        <p:nvSpPr>
          <p:cNvPr id="130" name="CustomShape 2"/>
          <p:cNvSpPr/>
          <p:nvPr/>
        </p:nvSpPr>
        <p:spPr>
          <a:xfrm>
            <a:off x="0" y="2684880"/>
            <a:ext cx="12189960" cy="14734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</p:sp>
      <p:sp>
        <p:nvSpPr>
          <p:cNvPr id="131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0" strike="noStrike" spc="-1">
                <a:latin typeface="Arial"/>
              </a:rPr>
              <a:t>Format des Titeltextes durch Klicken bearbeiten</a:t>
            </a: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rafik 7"/>
          <p:cNvPicPr/>
          <p:nvPr/>
        </p:nvPicPr>
        <p:blipFill>
          <a:blip r:embed="rId14"/>
          <a:stretch/>
        </p:blipFill>
        <p:spPr>
          <a:xfrm>
            <a:off x="9339480" y="438840"/>
            <a:ext cx="2401920" cy="614160"/>
          </a:xfrm>
          <a:prstGeom prst="rect">
            <a:avLst/>
          </a:prstGeom>
          <a:ln>
            <a:noFill/>
          </a:ln>
        </p:spPr>
      </p:pic>
      <p:sp>
        <p:nvSpPr>
          <p:cNvPr id="170" name="CustomShape 1"/>
          <p:cNvSpPr/>
          <p:nvPr/>
        </p:nvSpPr>
        <p:spPr>
          <a:xfrm>
            <a:off x="9922320" y="6541560"/>
            <a:ext cx="2253960" cy="32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72000" rIns="90000" bIns="72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© HEUFT SYSTEMTECHNIK GMBH</a:t>
            </a:r>
            <a:endParaRPr lang="de-DE" sz="1200" b="0" strike="noStrike" spc="-1">
              <a:latin typeface="Arial"/>
            </a:endParaRPr>
          </a:p>
        </p:txBody>
      </p:sp>
      <p:pic>
        <p:nvPicPr>
          <p:cNvPr id="171" name="Grafik 13"/>
          <p:cNvPicPr/>
          <p:nvPr/>
        </p:nvPicPr>
        <p:blipFill>
          <a:blip r:embed="rId15"/>
          <a:stretch/>
        </p:blipFill>
        <p:spPr>
          <a:xfrm>
            <a:off x="6383880" y="5636520"/>
            <a:ext cx="5806080" cy="1009440"/>
          </a:xfrm>
          <a:prstGeom prst="rect">
            <a:avLst/>
          </a:prstGeom>
          <a:ln>
            <a:noFill/>
          </a:ln>
        </p:spPr>
      </p:pic>
      <p:sp>
        <p:nvSpPr>
          <p:cNvPr id="172" name="CustomShape 2"/>
          <p:cNvSpPr/>
          <p:nvPr/>
        </p:nvSpPr>
        <p:spPr>
          <a:xfrm>
            <a:off x="9908280" y="5622840"/>
            <a:ext cx="2281680" cy="123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3" name="CustomShape 3"/>
          <p:cNvSpPr/>
          <p:nvPr/>
        </p:nvSpPr>
        <p:spPr>
          <a:xfrm>
            <a:off x="0" y="6112440"/>
            <a:ext cx="12189960" cy="7570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4" name="CustomShape 4"/>
          <p:cNvSpPr/>
          <p:nvPr/>
        </p:nvSpPr>
        <p:spPr>
          <a:xfrm>
            <a:off x="9922320" y="6548400"/>
            <a:ext cx="2253960" cy="32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72000" rIns="90000" bIns="72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200" b="0" strike="noStrike" spc="-1">
                <a:solidFill>
                  <a:srgbClr val="FFFFFF"/>
                </a:solidFill>
                <a:latin typeface="Calibri"/>
                <a:ea typeface="DejaVu Sans"/>
              </a:rPr>
              <a:t>© HEUFT SYSTEMTECHNIK GMBH</a:t>
            </a:r>
            <a:endParaRPr lang="de-DE" sz="1200" b="0" strike="noStrike" spc="-1">
              <a:latin typeface="Arial"/>
            </a:endParaRPr>
          </a:p>
        </p:txBody>
      </p:sp>
      <p:sp>
        <p:nvSpPr>
          <p:cNvPr id="175" name="PlaceHolder 5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0" strike="noStrike" spc="-1">
                <a:latin typeface="Arial"/>
              </a:rPr>
              <a:t>Format des Titeltextes durch Klicken bearbeiten</a:t>
            </a:r>
          </a:p>
        </p:txBody>
      </p:sp>
      <p:sp>
        <p:nvSpPr>
          <p:cNvPr id="176" name="PlaceHolder 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rafik 7"/>
          <p:cNvPicPr/>
          <p:nvPr/>
        </p:nvPicPr>
        <p:blipFill>
          <a:blip r:embed="rId14"/>
          <a:stretch/>
        </p:blipFill>
        <p:spPr>
          <a:xfrm>
            <a:off x="9339480" y="438840"/>
            <a:ext cx="2401920" cy="614160"/>
          </a:xfrm>
          <a:prstGeom prst="rect">
            <a:avLst/>
          </a:prstGeom>
          <a:ln>
            <a:noFill/>
          </a:ln>
        </p:spPr>
      </p:pic>
      <p:sp>
        <p:nvSpPr>
          <p:cNvPr id="214" name="CustomShape 1"/>
          <p:cNvSpPr/>
          <p:nvPr/>
        </p:nvSpPr>
        <p:spPr>
          <a:xfrm>
            <a:off x="9922320" y="6541560"/>
            <a:ext cx="2253960" cy="32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72000" rIns="90000" bIns="72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© HEUFT SYSTEMTECHNIK GMBH</a:t>
            </a:r>
            <a:endParaRPr lang="de-DE" sz="1200" b="0" strike="noStrike" spc="-1">
              <a:latin typeface="Arial"/>
            </a:endParaRPr>
          </a:p>
        </p:txBody>
      </p:sp>
      <p:pic>
        <p:nvPicPr>
          <p:cNvPr id="215" name="Grafik 13"/>
          <p:cNvPicPr/>
          <p:nvPr/>
        </p:nvPicPr>
        <p:blipFill>
          <a:blip r:embed="rId15"/>
          <a:stretch/>
        </p:blipFill>
        <p:spPr>
          <a:xfrm>
            <a:off x="6383880" y="5636520"/>
            <a:ext cx="5806080" cy="1009440"/>
          </a:xfrm>
          <a:prstGeom prst="rect">
            <a:avLst/>
          </a:prstGeom>
          <a:ln>
            <a:noFill/>
          </a:ln>
        </p:spPr>
      </p:pic>
      <p:sp>
        <p:nvSpPr>
          <p:cNvPr id="216" name="CustomShape 2"/>
          <p:cNvSpPr/>
          <p:nvPr/>
        </p:nvSpPr>
        <p:spPr>
          <a:xfrm>
            <a:off x="0" y="360"/>
            <a:ext cx="3330720" cy="6869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7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0" strike="noStrike" spc="-1">
                <a:latin typeface="Arial"/>
              </a:rPr>
              <a:t>Format des Titeltextes durch Klicken bearbeiten</a:t>
            </a:r>
          </a:p>
        </p:txBody>
      </p:sp>
      <p:sp>
        <p:nvSpPr>
          <p:cNvPr id="218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5.png"/><Relationship Id="rId3" Type="http://schemas.microsoft.com/office/2007/relationships/media" Target="../media/media2.wmv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8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11" Type="http://schemas.openxmlformats.org/officeDocument/2006/relationships/image" Target="../media/image7.png"/><Relationship Id="rId5" Type="http://schemas.microsoft.com/office/2007/relationships/media" Target="../media/media3.wmv"/><Relationship Id="rId10" Type="http://schemas.openxmlformats.org/officeDocument/2006/relationships/image" Target="../media/image83.png"/><Relationship Id="rId4" Type="http://schemas.openxmlformats.org/officeDocument/2006/relationships/video" Target="../media/media2.wmv"/><Relationship Id="rId9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.png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rafik 2_0"/>
          <p:cNvPicPr/>
          <p:nvPr/>
        </p:nvPicPr>
        <p:blipFill>
          <a:blip r:embed="rId2"/>
          <a:stretch/>
        </p:blipFill>
        <p:spPr>
          <a:xfrm>
            <a:off x="-280800" y="0"/>
            <a:ext cx="12703680" cy="7104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CustomShape 1"/>
          <p:cNvSpPr/>
          <p:nvPr/>
        </p:nvSpPr>
        <p:spPr>
          <a:xfrm>
            <a:off x="0" y="6112440"/>
            <a:ext cx="12189960" cy="74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36000" anchor="ctr" anchorCtr="1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2600" b="1" strike="noStrike" spc="-1" dirty="0">
                <a:solidFill>
                  <a:srgbClr val="FFFFFF"/>
                </a:solidFill>
                <a:latin typeface="Calibri Light"/>
                <a:ea typeface="DejaVu Sans"/>
              </a:rPr>
              <a:t>HEUFT </a:t>
            </a:r>
            <a:r>
              <a:rPr lang="de-DE" sz="2600" b="1" i="1" strike="noStrike" spc="-1" dirty="0" err="1">
                <a:solidFill>
                  <a:srgbClr val="FFFFFF"/>
                </a:solidFill>
                <a:latin typeface="Calibri Light"/>
                <a:ea typeface="DejaVu Sans"/>
              </a:rPr>
              <a:t>canLine</a:t>
            </a:r>
            <a:r>
              <a:rPr lang="de-DE" sz="2600" b="1" i="1" strike="noStrike" spc="-1" dirty="0">
                <a:solidFill>
                  <a:srgbClr val="FFFFFF"/>
                </a:solidFill>
                <a:latin typeface="Calibri Light"/>
                <a:ea typeface="DejaVu Sans"/>
              </a:rPr>
              <a:t> </a:t>
            </a:r>
            <a:r>
              <a:rPr lang="de-DE" sz="2600" i="1" strike="noStrike" spc="-1" baseline="30000" dirty="0">
                <a:solidFill>
                  <a:srgbClr val="FFFFFF"/>
                </a:solidFill>
                <a:latin typeface="Verdana"/>
                <a:ea typeface="Verdana"/>
              </a:rPr>
              <a:t>II</a:t>
            </a:r>
            <a:r>
              <a:rPr lang="de-DE" sz="2600" b="1" i="1" strike="noStrike" spc="-1" dirty="0">
                <a:solidFill>
                  <a:srgbClr val="FFFFFF"/>
                </a:solidFill>
                <a:latin typeface="Calibri Light"/>
                <a:ea typeface="Verdana"/>
              </a:rPr>
              <a:t> –</a:t>
            </a:r>
            <a:r>
              <a:rPr lang="de-DE" sz="2600" b="1" strike="noStrike" spc="-1" dirty="0">
                <a:solidFill>
                  <a:srgbClr val="FFFFFF"/>
                </a:solidFill>
                <a:latin typeface="Calibri Light"/>
                <a:ea typeface="Verdana"/>
              </a:rPr>
              <a:t> Erkennen von Fehlern</a:t>
            </a:r>
            <a:endParaRPr lang="de-DE" sz="2600" b="0" strike="noStrike" spc="-1" dirty="0">
              <a:latin typeface="Arial"/>
            </a:endParaRPr>
          </a:p>
        </p:txBody>
      </p:sp>
      <p:pic>
        <p:nvPicPr>
          <p:cNvPr id="373" name="Grafik 4"/>
          <p:cNvPicPr/>
          <p:nvPr/>
        </p:nvPicPr>
        <p:blipFill>
          <a:blip r:embed="rId2"/>
          <a:srcRect l="9897" r="10597"/>
          <a:stretch/>
        </p:blipFill>
        <p:spPr>
          <a:xfrm>
            <a:off x="3421080" y="384840"/>
            <a:ext cx="5347800" cy="5046840"/>
          </a:xfrm>
          <a:prstGeom prst="rect">
            <a:avLst/>
          </a:prstGeom>
          <a:ln>
            <a:noFill/>
          </a:ln>
        </p:spPr>
      </p:pic>
      <p:sp>
        <p:nvSpPr>
          <p:cNvPr id="374" name="CustomShape 3"/>
          <p:cNvSpPr/>
          <p:nvPr/>
        </p:nvSpPr>
        <p:spPr>
          <a:xfrm>
            <a:off x="3384000" y="5433840"/>
            <a:ext cx="17751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Auswertungsbild</a:t>
            </a:r>
            <a:endParaRPr lang="de-DE" sz="1800" b="0" strike="noStrike" spc="-1" dirty="0">
              <a:latin typeface="Arial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262673" y="200174"/>
            <a:ext cx="14350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>
                <a:latin typeface="Calibri" panose="020F0502020204030204" pitchFamily="34" charset="0"/>
              </a:rPr>
              <a:t>LEERDOSENINSPEKTION</a:t>
            </a:r>
            <a:endParaRPr lang="de-DE" sz="1000" dirty="0"/>
          </a:p>
        </p:txBody>
      </p:sp>
      <p:cxnSp>
        <p:nvCxnSpPr>
          <p:cNvPr id="4" name="Gerader Verbinder 3"/>
          <p:cNvCxnSpPr/>
          <p:nvPr/>
        </p:nvCxnSpPr>
        <p:spPr>
          <a:xfrm>
            <a:off x="336062" y="384840"/>
            <a:ext cx="127390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CustomShape 1"/>
          <p:cNvSpPr/>
          <p:nvPr/>
        </p:nvSpPr>
        <p:spPr>
          <a:xfrm rot="2700000">
            <a:off x="5911560" y="596016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7" name="CustomShape 3"/>
          <p:cNvSpPr/>
          <p:nvPr/>
        </p:nvSpPr>
        <p:spPr>
          <a:xfrm>
            <a:off x="7668000" y="3315769"/>
            <a:ext cx="4078523" cy="20298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Die Auswertungssoftware sucht nach </a:t>
            </a:r>
            <a:endParaRPr lang="de-DE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de-DE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Strukturen im Doseninneren. Gute </a:t>
            </a:r>
            <a:r>
              <a:rPr lang="de-DE" spc="-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0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Strukturen </a:t>
            </a:r>
            <a:r>
              <a:rPr lang="de-DE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werden bei </a:t>
            </a:r>
            <a:r>
              <a:rPr lang="de-DE" b="0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der Inbetriebnahme eingelernt</a:t>
            </a:r>
            <a:r>
              <a:rPr lang="de-DE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. Strukturen wie Dellen werden als </a:t>
            </a:r>
            <a:r>
              <a:rPr lang="de-DE" b="0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fehlerhafte </a:t>
            </a:r>
            <a:r>
              <a:rPr lang="de-DE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Struktur bewertet und mit roter Farbe </a:t>
            </a:r>
            <a:endParaRPr lang="de-DE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de-DE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im Auswertungsbild markiert. </a:t>
            </a:r>
            <a:endParaRPr lang="de-DE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8" name="Grafik 9"/>
          <p:cNvPicPr/>
          <p:nvPr/>
        </p:nvPicPr>
        <p:blipFill>
          <a:blip r:embed="rId2"/>
          <a:stretch/>
        </p:blipFill>
        <p:spPr>
          <a:xfrm>
            <a:off x="1548720" y="1689120"/>
            <a:ext cx="2503800" cy="3917880"/>
          </a:xfrm>
          <a:prstGeom prst="rect">
            <a:avLst/>
          </a:prstGeom>
          <a:ln>
            <a:noFill/>
          </a:ln>
        </p:spPr>
      </p:pic>
      <p:sp>
        <p:nvSpPr>
          <p:cNvPr id="379" name="CustomShape 4"/>
          <p:cNvSpPr/>
          <p:nvPr/>
        </p:nvSpPr>
        <p:spPr>
          <a:xfrm>
            <a:off x="0" y="6112440"/>
            <a:ext cx="12189960" cy="74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36000" anchor="ctr" anchorCtr="1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2600" b="1" strike="noStrike" spc="-1" dirty="0">
                <a:solidFill>
                  <a:srgbClr val="FFFFFF"/>
                </a:solidFill>
                <a:latin typeface="Calibri Light"/>
                <a:ea typeface="DejaVu Sans"/>
              </a:rPr>
              <a:t>HEUFT </a:t>
            </a:r>
            <a:r>
              <a:rPr lang="de-DE" sz="2600" b="1" i="1" strike="noStrike" spc="-1" dirty="0" err="1">
                <a:solidFill>
                  <a:srgbClr val="FFFFFF"/>
                </a:solidFill>
                <a:latin typeface="Calibri Light"/>
                <a:ea typeface="DejaVu Sans"/>
              </a:rPr>
              <a:t>canLine</a:t>
            </a:r>
            <a:r>
              <a:rPr lang="de-DE" sz="2600" b="1" i="1" strike="noStrike" spc="-1" dirty="0">
                <a:solidFill>
                  <a:srgbClr val="FFFFFF"/>
                </a:solidFill>
                <a:latin typeface="Calibri Light"/>
                <a:ea typeface="DejaVu Sans"/>
              </a:rPr>
              <a:t> </a:t>
            </a:r>
            <a:r>
              <a:rPr lang="de-DE" sz="2600" i="1" strike="noStrike" spc="-1" baseline="30000" dirty="0">
                <a:solidFill>
                  <a:srgbClr val="FFFFFF"/>
                </a:solidFill>
                <a:latin typeface="Verdana"/>
                <a:ea typeface="Verdana"/>
              </a:rPr>
              <a:t>II</a:t>
            </a:r>
            <a:r>
              <a:rPr lang="de-DE" sz="2600" b="1" i="1" strike="noStrike" spc="-1" dirty="0">
                <a:solidFill>
                  <a:srgbClr val="FFFFFF"/>
                </a:solidFill>
                <a:latin typeface="Calibri Light"/>
                <a:ea typeface="Verdana"/>
              </a:rPr>
              <a:t> –</a:t>
            </a:r>
            <a:r>
              <a:rPr lang="de-DE" sz="2600" b="1" strike="noStrike" spc="-1" dirty="0">
                <a:solidFill>
                  <a:srgbClr val="FFFFFF"/>
                </a:solidFill>
                <a:latin typeface="Calibri Light"/>
                <a:ea typeface="Verdana"/>
              </a:rPr>
              <a:t> Erkennen von Schmutz und Fremdkörpern</a:t>
            </a:r>
            <a:endParaRPr lang="de-DE" sz="2600" b="0" strike="noStrike" spc="-1" dirty="0">
              <a:latin typeface="Arial"/>
            </a:endParaRPr>
          </a:p>
        </p:txBody>
      </p:sp>
      <p:pic>
        <p:nvPicPr>
          <p:cNvPr id="380" name="Grafik 3"/>
          <p:cNvPicPr/>
          <p:nvPr/>
        </p:nvPicPr>
        <p:blipFill>
          <a:blip r:embed="rId3"/>
          <a:stretch/>
        </p:blipFill>
        <p:spPr>
          <a:xfrm>
            <a:off x="4681800" y="612360"/>
            <a:ext cx="2785320" cy="2280240"/>
          </a:xfrm>
          <a:prstGeom prst="rect">
            <a:avLst/>
          </a:prstGeom>
          <a:ln>
            <a:noFill/>
          </a:ln>
        </p:spPr>
      </p:pic>
      <p:pic>
        <p:nvPicPr>
          <p:cNvPr id="381" name="Grafik 4"/>
          <p:cNvPicPr/>
          <p:nvPr/>
        </p:nvPicPr>
        <p:blipFill>
          <a:blip r:embed="rId4"/>
          <a:stretch/>
        </p:blipFill>
        <p:spPr>
          <a:xfrm>
            <a:off x="4681800" y="3065400"/>
            <a:ext cx="2785320" cy="2280240"/>
          </a:xfrm>
          <a:prstGeom prst="rect">
            <a:avLst/>
          </a:prstGeom>
          <a:ln>
            <a:noFill/>
          </a:ln>
        </p:spPr>
      </p:pic>
      <p:sp>
        <p:nvSpPr>
          <p:cNvPr id="382" name="CustomShape 5"/>
          <p:cNvSpPr/>
          <p:nvPr/>
        </p:nvSpPr>
        <p:spPr>
          <a:xfrm>
            <a:off x="4649040" y="5357520"/>
            <a:ext cx="17751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Auswertungsbild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34285" y="157257"/>
            <a:ext cx="14350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>
                <a:latin typeface="Calibri" panose="020F0502020204030204" pitchFamily="34" charset="0"/>
              </a:rPr>
              <a:t>LEERDOSENINSPEKTION</a:t>
            </a:r>
            <a:endParaRPr lang="de-DE" sz="1000" dirty="0"/>
          </a:p>
        </p:txBody>
      </p:sp>
      <p:cxnSp>
        <p:nvCxnSpPr>
          <p:cNvPr id="13" name="Gerader Verbinder 12"/>
          <p:cNvCxnSpPr/>
          <p:nvPr/>
        </p:nvCxnSpPr>
        <p:spPr>
          <a:xfrm>
            <a:off x="429846" y="343877"/>
            <a:ext cx="122701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CustomShape 1"/>
          <p:cNvSpPr/>
          <p:nvPr/>
        </p:nvSpPr>
        <p:spPr>
          <a:xfrm rot="2700000">
            <a:off x="5911560" y="596016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85" name="Grafik 11"/>
          <p:cNvPicPr/>
          <p:nvPr/>
        </p:nvPicPr>
        <p:blipFill>
          <a:blip r:embed="rId2"/>
          <a:stretch/>
        </p:blipFill>
        <p:spPr>
          <a:xfrm>
            <a:off x="844002" y="3102840"/>
            <a:ext cx="2503800" cy="2503800"/>
          </a:xfrm>
          <a:prstGeom prst="rect">
            <a:avLst/>
          </a:prstGeom>
          <a:ln>
            <a:noFill/>
          </a:ln>
        </p:spPr>
      </p:pic>
      <p:sp>
        <p:nvSpPr>
          <p:cNvPr id="386" name="CustomShape 3"/>
          <p:cNvSpPr/>
          <p:nvPr/>
        </p:nvSpPr>
        <p:spPr>
          <a:xfrm>
            <a:off x="7596554" y="2826360"/>
            <a:ext cx="4259384" cy="31378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Anhand des Auswertungsbildes sucht die 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Software nach Objekten im </a:t>
            </a:r>
            <a:r>
              <a:rPr lang="de-DE" sz="1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Doseninneren. Objekte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die </a:t>
            </a:r>
            <a:r>
              <a:rPr lang="de-DE" spc="-1" dirty="0">
                <a:solidFill>
                  <a:srgbClr val="000000"/>
                </a:solidFill>
                <a:latin typeface="Calibri"/>
              </a:rPr>
              <a:t>Fremdkörper </a:t>
            </a:r>
            <a:r>
              <a:rPr lang="de-DE" spc="-1" dirty="0" smtClean="0">
                <a:solidFill>
                  <a:srgbClr val="000000"/>
                </a:solidFill>
                <a:latin typeface="Calibri"/>
              </a:rPr>
              <a:t>darstellen,</a:t>
            </a:r>
            <a:r>
              <a:rPr lang="de-DE" sz="1800" b="0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werden </a:t>
            </a:r>
            <a:r>
              <a:rPr lang="de-DE" sz="1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mit 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roter Farbe markiert</a:t>
            </a:r>
            <a:r>
              <a:rPr lang="de-DE" sz="1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</a:p>
          <a:p>
            <a:pPr>
              <a:lnSpc>
                <a:spcPct val="100000"/>
              </a:lnSpc>
            </a:pP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Am nebenstehenden Beispiel zeigt das 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Auswertungsdiagramm, dass die Software 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zwischen den echten Fremdkörpern (rot)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und den Reflektionen des Schmutzes an der </a:t>
            </a:r>
            <a:r>
              <a:rPr lang="de-DE" sz="1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Dosenseitenwand 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(</a:t>
            </a:r>
            <a:r>
              <a:rPr lang="de-DE" sz="1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grün) unterscheiden 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kann.</a:t>
            </a:r>
            <a:endParaRPr lang="de-DE" sz="1800" b="0" strike="noStrike" spc="-1" dirty="0">
              <a:latin typeface="Arial"/>
            </a:endParaRPr>
          </a:p>
        </p:txBody>
      </p:sp>
      <p:sp>
        <p:nvSpPr>
          <p:cNvPr id="387" name="CustomShape 4"/>
          <p:cNvSpPr/>
          <p:nvPr/>
        </p:nvSpPr>
        <p:spPr>
          <a:xfrm>
            <a:off x="0" y="6112440"/>
            <a:ext cx="12189960" cy="74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36000" anchor="ctr" anchorCtr="1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2600" b="1" strike="noStrike" spc="-1" dirty="0">
                <a:solidFill>
                  <a:srgbClr val="FFFFFF"/>
                </a:solidFill>
                <a:latin typeface="Calibri Light"/>
                <a:ea typeface="DejaVu Sans"/>
              </a:rPr>
              <a:t>HEUFT </a:t>
            </a:r>
            <a:r>
              <a:rPr lang="de-DE" sz="2600" b="1" i="1" strike="noStrike" spc="-1" dirty="0" err="1">
                <a:solidFill>
                  <a:srgbClr val="FFFFFF"/>
                </a:solidFill>
                <a:latin typeface="Calibri Light"/>
                <a:ea typeface="DejaVu Sans"/>
              </a:rPr>
              <a:t>canLine</a:t>
            </a:r>
            <a:r>
              <a:rPr lang="de-DE" sz="2600" b="1" i="1" strike="noStrike" spc="-1" dirty="0">
                <a:solidFill>
                  <a:srgbClr val="FFFFFF"/>
                </a:solidFill>
                <a:latin typeface="Calibri Light"/>
                <a:ea typeface="DejaVu Sans"/>
              </a:rPr>
              <a:t> </a:t>
            </a:r>
            <a:r>
              <a:rPr lang="de-DE" sz="2600" i="1" strike="noStrike" spc="-1" baseline="30000" dirty="0">
                <a:solidFill>
                  <a:srgbClr val="FFFFFF"/>
                </a:solidFill>
                <a:latin typeface="Verdana"/>
                <a:ea typeface="Verdana"/>
              </a:rPr>
              <a:t>II</a:t>
            </a:r>
            <a:r>
              <a:rPr lang="de-DE" sz="2600" b="1" i="1" strike="noStrike" spc="-1" dirty="0">
                <a:solidFill>
                  <a:srgbClr val="FFFFFF"/>
                </a:solidFill>
                <a:latin typeface="Calibri Light"/>
                <a:ea typeface="Verdana"/>
              </a:rPr>
              <a:t> –</a:t>
            </a:r>
            <a:r>
              <a:rPr lang="de-DE" sz="2600" b="1" strike="noStrike" spc="-1" dirty="0">
                <a:solidFill>
                  <a:srgbClr val="FFFFFF"/>
                </a:solidFill>
                <a:latin typeface="Calibri Light"/>
                <a:ea typeface="Verdana"/>
              </a:rPr>
              <a:t> Erkennen von Schmutz und Fremdkörpern</a:t>
            </a:r>
            <a:endParaRPr lang="de-DE" sz="2600" b="0" strike="noStrike" spc="-1" dirty="0">
              <a:latin typeface="Arial"/>
            </a:endParaRPr>
          </a:p>
        </p:txBody>
      </p:sp>
      <p:pic>
        <p:nvPicPr>
          <p:cNvPr id="388" name="Grafik 21"/>
          <p:cNvPicPr/>
          <p:nvPr/>
        </p:nvPicPr>
        <p:blipFill>
          <a:blip r:embed="rId3"/>
          <a:stretch/>
        </p:blipFill>
        <p:spPr>
          <a:xfrm>
            <a:off x="4352220" y="621000"/>
            <a:ext cx="2785320" cy="2280240"/>
          </a:xfrm>
          <a:prstGeom prst="rect">
            <a:avLst/>
          </a:prstGeom>
          <a:ln>
            <a:noFill/>
          </a:ln>
        </p:spPr>
      </p:pic>
      <p:pic>
        <p:nvPicPr>
          <p:cNvPr id="389" name="Grafik 23"/>
          <p:cNvPicPr/>
          <p:nvPr/>
        </p:nvPicPr>
        <p:blipFill>
          <a:blip r:embed="rId4"/>
          <a:stretch/>
        </p:blipFill>
        <p:spPr>
          <a:xfrm>
            <a:off x="4352220" y="3065400"/>
            <a:ext cx="2785320" cy="2280240"/>
          </a:xfrm>
          <a:prstGeom prst="rect">
            <a:avLst/>
          </a:prstGeom>
          <a:ln>
            <a:noFill/>
          </a:ln>
        </p:spPr>
      </p:pic>
      <p:sp>
        <p:nvSpPr>
          <p:cNvPr id="390" name="CustomShape 5"/>
          <p:cNvSpPr/>
          <p:nvPr/>
        </p:nvSpPr>
        <p:spPr>
          <a:xfrm>
            <a:off x="4319820" y="5357520"/>
            <a:ext cx="17751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Auswertungsbild</a:t>
            </a:r>
            <a:endParaRPr lang="de-DE" sz="1800" b="0" strike="noStrike" spc="-1" dirty="0">
              <a:latin typeface="Arial"/>
            </a:endParaRPr>
          </a:p>
        </p:txBody>
      </p:sp>
      <p:pic>
        <p:nvPicPr>
          <p:cNvPr id="391" name="Grafik 25"/>
          <p:cNvPicPr/>
          <p:nvPr/>
        </p:nvPicPr>
        <p:blipFill>
          <a:blip r:embed="rId5"/>
          <a:stretch/>
        </p:blipFill>
        <p:spPr>
          <a:xfrm>
            <a:off x="7695554" y="1520640"/>
            <a:ext cx="2651760" cy="959760"/>
          </a:xfrm>
          <a:prstGeom prst="rect">
            <a:avLst/>
          </a:prstGeom>
          <a:ln>
            <a:noFill/>
          </a:ln>
        </p:spPr>
      </p:pic>
      <p:sp>
        <p:nvSpPr>
          <p:cNvPr id="392" name="CustomShape 6"/>
          <p:cNvSpPr/>
          <p:nvPr/>
        </p:nvSpPr>
        <p:spPr>
          <a:xfrm>
            <a:off x="7596554" y="2502000"/>
            <a:ext cx="189864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Auswertungsdiagramm</a:t>
            </a:r>
            <a:endParaRPr lang="de-DE" sz="1400" b="0" strike="noStrike" spc="-1" dirty="0">
              <a:latin typeface="Arial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215781" y="204148"/>
            <a:ext cx="14350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>
                <a:latin typeface="Calibri" panose="020F0502020204030204" pitchFamily="34" charset="0"/>
              </a:rPr>
              <a:t>LEERDOSENINSPEKTION</a:t>
            </a:r>
            <a:endParaRPr lang="de-DE" sz="1000" dirty="0"/>
          </a:p>
        </p:txBody>
      </p:sp>
      <p:cxnSp>
        <p:nvCxnSpPr>
          <p:cNvPr id="6" name="Gerader Verbinder 5"/>
          <p:cNvCxnSpPr/>
          <p:nvPr/>
        </p:nvCxnSpPr>
        <p:spPr>
          <a:xfrm>
            <a:off x="312615" y="390769"/>
            <a:ext cx="122701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CustomShape 1"/>
          <p:cNvSpPr/>
          <p:nvPr/>
        </p:nvSpPr>
        <p:spPr>
          <a:xfrm rot="2700000">
            <a:off x="5911560" y="596016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95" name="Grafik 7"/>
          <p:cNvPicPr/>
          <p:nvPr/>
        </p:nvPicPr>
        <p:blipFill>
          <a:blip r:embed="rId2"/>
          <a:stretch/>
        </p:blipFill>
        <p:spPr>
          <a:xfrm>
            <a:off x="1314360" y="3315240"/>
            <a:ext cx="2520720" cy="2520720"/>
          </a:xfrm>
          <a:prstGeom prst="rect">
            <a:avLst/>
          </a:prstGeom>
          <a:ln>
            <a:noFill/>
          </a:ln>
        </p:spPr>
      </p:pic>
      <p:sp>
        <p:nvSpPr>
          <p:cNvPr id="396" name="CustomShape 3"/>
          <p:cNvSpPr/>
          <p:nvPr/>
        </p:nvSpPr>
        <p:spPr>
          <a:xfrm>
            <a:off x="236522" y="1074975"/>
            <a:ext cx="4343578" cy="258386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Überschreiten die Abweichungen </a:t>
            </a:r>
            <a:r>
              <a:rPr lang="de-DE" b="0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einen </a:t>
            </a:r>
            <a:r>
              <a:rPr lang="de-DE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Schwellenwert, wird sie mit einem roten Pfeil markiert.</a:t>
            </a:r>
            <a:endParaRPr lang="de-DE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de-DE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de-DE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Zusätzlich wird die </a:t>
            </a:r>
            <a:r>
              <a:rPr lang="de-DE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Ovalität</a:t>
            </a:r>
            <a:r>
              <a:rPr lang="de-DE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b="0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der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Bördelkante</a:t>
            </a:r>
            <a:r>
              <a:rPr lang="de-DE" b="0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geprüft. </a:t>
            </a:r>
            <a:r>
              <a:rPr lang="de-DE" b="0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Weicht </a:t>
            </a:r>
            <a:r>
              <a:rPr lang="de-DE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sie zu stark </a:t>
            </a:r>
            <a:r>
              <a:rPr lang="de-DE" b="0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vom Durchschnitt </a:t>
            </a:r>
            <a:r>
              <a:rPr lang="de-DE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ab und überschreitet einen Schwellenwert, wird die Dose als fehlerhaft erkannt.</a:t>
            </a:r>
            <a:endParaRPr lang="de-DE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7" name="CustomShape 4"/>
          <p:cNvSpPr/>
          <p:nvPr/>
        </p:nvSpPr>
        <p:spPr>
          <a:xfrm>
            <a:off x="0" y="6112440"/>
            <a:ext cx="12189960" cy="74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36000" anchor="ctr" anchorCtr="1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2600" b="1" strike="noStrike" spc="-1" dirty="0">
                <a:solidFill>
                  <a:srgbClr val="FFFFFF"/>
                </a:solidFill>
                <a:latin typeface="Calibri Light"/>
                <a:ea typeface="DejaVu Sans"/>
              </a:rPr>
              <a:t>HEUFT </a:t>
            </a:r>
            <a:r>
              <a:rPr lang="de-DE" sz="2600" b="1" i="1" strike="noStrike" spc="-1" dirty="0" err="1">
                <a:solidFill>
                  <a:srgbClr val="FFFFFF"/>
                </a:solidFill>
                <a:latin typeface="Calibri Light"/>
                <a:ea typeface="DejaVu Sans"/>
              </a:rPr>
              <a:t>canLine</a:t>
            </a:r>
            <a:r>
              <a:rPr lang="de-DE" sz="2600" b="1" i="1" strike="noStrike" spc="-1" dirty="0">
                <a:solidFill>
                  <a:srgbClr val="FFFFFF"/>
                </a:solidFill>
                <a:latin typeface="Calibri Light"/>
                <a:ea typeface="DejaVu Sans"/>
              </a:rPr>
              <a:t> </a:t>
            </a:r>
            <a:r>
              <a:rPr lang="de-DE" sz="2600" i="1" strike="noStrike" spc="-1" baseline="30000" dirty="0">
                <a:solidFill>
                  <a:srgbClr val="FFFFFF"/>
                </a:solidFill>
                <a:latin typeface="Verdana"/>
                <a:ea typeface="Verdana"/>
              </a:rPr>
              <a:t>II</a:t>
            </a:r>
            <a:r>
              <a:rPr lang="de-DE" sz="2600" b="1" i="1" strike="noStrike" spc="-1" dirty="0">
                <a:solidFill>
                  <a:srgbClr val="FFFFFF"/>
                </a:solidFill>
                <a:latin typeface="Calibri Light"/>
                <a:ea typeface="Verdana"/>
              </a:rPr>
              <a:t> –</a:t>
            </a:r>
            <a:r>
              <a:rPr lang="de-DE" sz="2600" b="1" strike="noStrike" spc="-1" dirty="0">
                <a:solidFill>
                  <a:srgbClr val="FFFFFF"/>
                </a:solidFill>
                <a:latin typeface="Calibri Light"/>
                <a:ea typeface="Verdana"/>
              </a:rPr>
              <a:t> </a:t>
            </a:r>
            <a:r>
              <a:rPr lang="de-DE" sz="2600" b="1" spc="-1" dirty="0" smtClean="0">
                <a:solidFill>
                  <a:srgbClr val="FFFFFF"/>
                </a:solidFill>
                <a:latin typeface="Calibri Light"/>
                <a:ea typeface="Verdana"/>
              </a:rPr>
              <a:t>Prüfung des </a:t>
            </a:r>
            <a:r>
              <a:rPr lang="de-DE" sz="2600" b="1" spc="-1" dirty="0" err="1" smtClean="0">
                <a:solidFill>
                  <a:srgbClr val="FFFFFF"/>
                </a:solidFill>
                <a:latin typeface="Calibri Light"/>
                <a:ea typeface="Verdana"/>
              </a:rPr>
              <a:t>Bördelrandes</a:t>
            </a:r>
            <a:endParaRPr lang="de-DE" sz="2600" b="0" strike="noStrike" spc="-1" dirty="0">
              <a:latin typeface="Arial"/>
            </a:endParaRPr>
          </a:p>
        </p:txBody>
      </p:sp>
      <p:pic>
        <p:nvPicPr>
          <p:cNvPr id="398" name="Grafik 19"/>
          <p:cNvPicPr/>
          <p:nvPr/>
        </p:nvPicPr>
        <p:blipFill>
          <a:blip r:embed="rId3"/>
          <a:stretch/>
        </p:blipFill>
        <p:spPr>
          <a:xfrm>
            <a:off x="8096040" y="3044520"/>
            <a:ext cx="2785320" cy="2280240"/>
          </a:xfrm>
          <a:prstGeom prst="rect">
            <a:avLst/>
          </a:prstGeom>
          <a:ln>
            <a:noFill/>
          </a:ln>
        </p:spPr>
      </p:pic>
      <p:pic>
        <p:nvPicPr>
          <p:cNvPr id="399" name="Grafik 21"/>
          <p:cNvPicPr/>
          <p:nvPr/>
        </p:nvPicPr>
        <p:blipFill>
          <a:blip r:embed="rId4"/>
          <a:stretch/>
        </p:blipFill>
        <p:spPr>
          <a:xfrm>
            <a:off x="4681800" y="3048120"/>
            <a:ext cx="2785320" cy="2280240"/>
          </a:xfrm>
          <a:prstGeom prst="rect">
            <a:avLst/>
          </a:prstGeom>
          <a:ln>
            <a:noFill/>
          </a:ln>
        </p:spPr>
      </p:pic>
      <p:sp>
        <p:nvSpPr>
          <p:cNvPr id="400" name="CustomShape 5"/>
          <p:cNvSpPr/>
          <p:nvPr/>
        </p:nvSpPr>
        <p:spPr>
          <a:xfrm>
            <a:off x="4589640" y="5357520"/>
            <a:ext cx="1786300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b="1" spc="-1" dirty="0">
                <a:solidFill>
                  <a:srgbClr val="000000"/>
                </a:solidFill>
                <a:latin typeface="Calibri"/>
              </a:rPr>
              <a:t>Auswertungsbild</a:t>
            </a:r>
            <a:endParaRPr lang="de-DE" spc="-1" dirty="0"/>
          </a:p>
        </p:txBody>
      </p:sp>
      <p:pic>
        <p:nvPicPr>
          <p:cNvPr id="401" name="Grafik 27"/>
          <p:cNvPicPr/>
          <p:nvPr/>
        </p:nvPicPr>
        <p:blipFill>
          <a:blip r:embed="rId5"/>
          <a:stretch/>
        </p:blipFill>
        <p:spPr>
          <a:xfrm>
            <a:off x="4607640" y="544320"/>
            <a:ext cx="2920680" cy="2116440"/>
          </a:xfrm>
          <a:prstGeom prst="rect">
            <a:avLst/>
          </a:prstGeom>
          <a:ln>
            <a:noFill/>
          </a:ln>
        </p:spPr>
      </p:pic>
      <p:sp>
        <p:nvSpPr>
          <p:cNvPr id="402" name="CustomShape 6"/>
          <p:cNvSpPr/>
          <p:nvPr/>
        </p:nvSpPr>
        <p:spPr>
          <a:xfrm>
            <a:off x="7996680" y="2594160"/>
            <a:ext cx="2394671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b="1" spc="-1" dirty="0">
                <a:solidFill>
                  <a:srgbClr val="000000"/>
                </a:solidFill>
                <a:latin typeface="Calibri"/>
              </a:rPr>
              <a:t>Auswertungsdiagramm</a:t>
            </a:r>
            <a:endParaRPr lang="de-DE" sz="1800" b="0" strike="noStrike" spc="-1" dirty="0">
              <a:latin typeface="Arial"/>
            </a:endParaRPr>
          </a:p>
        </p:txBody>
      </p:sp>
      <p:pic>
        <p:nvPicPr>
          <p:cNvPr id="403" name="Grafik 30"/>
          <p:cNvPicPr/>
          <p:nvPr/>
        </p:nvPicPr>
        <p:blipFill>
          <a:blip r:embed="rId6"/>
          <a:stretch/>
        </p:blipFill>
        <p:spPr>
          <a:xfrm>
            <a:off x="8038800" y="1573560"/>
            <a:ext cx="2903400" cy="1050840"/>
          </a:xfrm>
          <a:prstGeom prst="rect">
            <a:avLst/>
          </a:prstGeom>
          <a:ln>
            <a:noFill/>
          </a:ln>
        </p:spPr>
      </p:pic>
      <p:sp>
        <p:nvSpPr>
          <p:cNvPr id="404" name="CustomShape 7"/>
          <p:cNvSpPr/>
          <p:nvPr/>
        </p:nvSpPr>
        <p:spPr>
          <a:xfrm>
            <a:off x="4601160" y="2594160"/>
            <a:ext cx="2581178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r>
              <a:rPr lang="de-DE" b="1" spc="-1" dirty="0" smtClean="0">
                <a:solidFill>
                  <a:srgbClr val="000000"/>
                </a:solidFill>
                <a:latin typeface="Calibri"/>
              </a:rPr>
              <a:t>Auswertungsdiagramm</a:t>
            </a:r>
            <a:endParaRPr lang="de-DE" sz="1800" b="0" strike="noStrike" spc="-1" dirty="0">
              <a:latin typeface="Arial"/>
            </a:endParaRPr>
          </a:p>
        </p:txBody>
      </p:sp>
      <p:sp>
        <p:nvSpPr>
          <p:cNvPr id="405" name="CustomShape 8"/>
          <p:cNvSpPr/>
          <p:nvPr/>
        </p:nvSpPr>
        <p:spPr>
          <a:xfrm>
            <a:off x="8013960" y="5348160"/>
            <a:ext cx="1786300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b="1" spc="-1" dirty="0">
                <a:solidFill>
                  <a:srgbClr val="000000"/>
                </a:solidFill>
                <a:latin typeface="Calibri"/>
              </a:rPr>
              <a:t>Auswertungsbild</a:t>
            </a:r>
            <a:endParaRPr lang="de-DE" spc="-1" dirty="0"/>
          </a:p>
        </p:txBody>
      </p:sp>
      <p:sp>
        <p:nvSpPr>
          <p:cNvPr id="2" name="Rechteck 1"/>
          <p:cNvSpPr/>
          <p:nvPr/>
        </p:nvSpPr>
        <p:spPr>
          <a:xfrm>
            <a:off x="336062" y="174988"/>
            <a:ext cx="14350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>
                <a:latin typeface="Calibri" panose="020F0502020204030204" pitchFamily="34" charset="0"/>
              </a:rPr>
              <a:t>LEERDOSENINSPEKTION</a:t>
            </a:r>
            <a:endParaRPr lang="de-DE" sz="1000" dirty="0"/>
          </a:p>
        </p:txBody>
      </p:sp>
      <p:cxnSp>
        <p:nvCxnSpPr>
          <p:cNvPr id="6" name="Gerader Verbinder 5"/>
          <p:cNvCxnSpPr/>
          <p:nvPr/>
        </p:nvCxnSpPr>
        <p:spPr>
          <a:xfrm>
            <a:off x="445477" y="359508"/>
            <a:ext cx="118793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CustomShape 1"/>
          <p:cNvSpPr/>
          <p:nvPr/>
        </p:nvSpPr>
        <p:spPr>
          <a:xfrm>
            <a:off x="0" y="997200"/>
            <a:ext cx="3330720" cy="486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45000" rIns="180000" bIns="36000" anchor="ctr" anchorCtr="1">
            <a:normAutofit/>
          </a:bodyPr>
          <a:lstStyle/>
          <a:p>
            <a:pPr>
              <a:lnSpc>
                <a:spcPct val="100000"/>
              </a:lnSpc>
            </a:pPr>
            <a:r>
              <a:rPr lang="de-DE" sz="2700" b="1" strike="noStrike" spc="-1" dirty="0">
                <a:solidFill>
                  <a:srgbClr val="FFFFFF"/>
                </a:solidFill>
                <a:latin typeface="Calibri Light"/>
                <a:ea typeface="Microsoft YaHei"/>
              </a:rPr>
              <a:t>Erkennungs-</a:t>
            </a:r>
            <a:endParaRPr lang="de-DE" sz="2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700" b="1" strike="noStrike" spc="-1" dirty="0" err="1">
                <a:solidFill>
                  <a:srgbClr val="FFFFFF"/>
                </a:solidFill>
                <a:latin typeface="Calibri Light"/>
                <a:ea typeface="Microsoft YaHei"/>
              </a:rPr>
              <a:t>genauigkeit</a:t>
            </a:r>
            <a:r>
              <a:rPr lang="de-DE" sz="2700" b="1" strike="noStrike" spc="-1" dirty="0">
                <a:solidFill>
                  <a:srgbClr val="FFFFFF"/>
                </a:solidFill>
                <a:latin typeface="Calibri Light"/>
                <a:ea typeface="Microsoft YaHei"/>
              </a:rPr>
              <a:t> </a:t>
            </a:r>
            <a:endParaRPr lang="de-DE" sz="2700" b="0" strike="noStrike" spc="-1" dirty="0">
              <a:latin typeface="Arial"/>
            </a:endParaRPr>
          </a:p>
        </p:txBody>
      </p:sp>
      <p:sp>
        <p:nvSpPr>
          <p:cNvPr id="407" name="CustomShape 2"/>
          <p:cNvSpPr/>
          <p:nvPr/>
        </p:nvSpPr>
        <p:spPr>
          <a:xfrm rot="2700000">
            <a:off x="3187440" y="328032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8" name="CustomShape 3"/>
          <p:cNvSpPr/>
          <p:nvPr/>
        </p:nvSpPr>
        <p:spPr>
          <a:xfrm>
            <a:off x="4408920" y="2325960"/>
            <a:ext cx="3780360" cy="36396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Ovalität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409" name="CustomShape 4"/>
          <p:cNvSpPr/>
          <p:nvPr/>
        </p:nvSpPr>
        <p:spPr>
          <a:xfrm>
            <a:off x="4408920" y="2773440"/>
            <a:ext cx="3780360" cy="36787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Fehler in </a:t>
            </a:r>
            <a:r>
              <a:rPr lang="de-DE" sz="1800" b="0" strike="noStrike" spc="-1" dirty="0" smtClean="0">
                <a:solidFill>
                  <a:srgbClr val="FFFFFF"/>
                </a:solidFill>
                <a:latin typeface="Calibri"/>
                <a:ea typeface="DejaVu Sans"/>
              </a:rPr>
              <a:t>der </a:t>
            </a:r>
            <a:r>
              <a:rPr lang="de-DE" sz="1800" b="0" strike="noStrike" spc="-1" dirty="0" err="1" smtClean="0">
                <a:solidFill>
                  <a:srgbClr val="FFFFFF"/>
                </a:solidFill>
                <a:latin typeface="Calibri"/>
                <a:ea typeface="DejaVu Sans"/>
              </a:rPr>
              <a:t>Bördelkante</a:t>
            </a:r>
            <a:endParaRPr lang="de-DE" sz="1800" b="0" strike="noStrike" spc="-1" dirty="0">
              <a:latin typeface="Arial"/>
            </a:endParaRPr>
          </a:p>
        </p:txBody>
      </p:sp>
      <p:sp>
        <p:nvSpPr>
          <p:cNvPr id="410" name="CustomShape 5"/>
          <p:cNvSpPr/>
          <p:nvPr/>
        </p:nvSpPr>
        <p:spPr>
          <a:xfrm>
            <a:off x="4408920" y="3221280"/>
            <a:ext cx="3780360" cy="36396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Fehler am Boden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411" name="CustomShape 6"/>
          <p:cNvSpPr/>
          <p:nvPr/>
        </p:nvSpPr>
        <p:spPr>
          <a:xfrm>
            <a:off x="4408920" y="3669120"/>
            <a:ext cx="3780360" cy="36396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Dellen in der Seitenwand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412" name="CustomShape 7"/>
          <p:cNvSpPr/>
          <p:nvPr/>
        </p:nvSpPr>
        <p:spPr>
          <a:xfrm>
            <a:off x="4408920" y="4126320"/>
            <a:ext cx="3780360" cy="6382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Verschmutzung der  inneren Seitenwand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413" name="CustomShape 8"/>
          <p:cNvSpPr/>
          <p:nvPr/>
        </p:nvSpPr>
        <p:spPr>
          <a:xfrm>
            <a:off x="8222400" y="2325960"/>
            <a:ext cx="1967040" cy="363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+/- 1 mm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414" name="CustomShape 9"/>
          <p:cNvSpPr/>
          <p:nvPr/>
        </p:nvSpPr>
        <p:spPr>
          <a:xfrm>
            <a:off x="8222400" y="2775240"/>
            <a:ext cx="1967040" cy="363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1 x 1 mm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415" name="CustomShape 10"/>
          <p:cNvSpPr/>
          <p:nvPr/>
        </p:nvSpPr>
        <p:spPr>
          <a:xfrm>
            <a:off x="8222400" y="3221280"/>
            <a:ext cx="1967040" cy="363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2 x 2 mm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416" name="CustomShape 11"/>
          <p:cNvSpPr/>
          <p:nvPr/>
        </p:nvSpPr>
        <p:spPr>
          <a:xfrm>
            <a:off x="8222400" y="3669120"/>
            <a:ext cx="1967040" cy="363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ca. 3 mm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417" name="CustomShape 12"/>
          <p:cNvSpPr/>
          <p:nvPr/>
        </p:nvSpPr>
        <p:spPr>
          <a:xfrm>
            <a:off x="8222400" y="4128120"/>
            <a:ext cx="1967040" cy="638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ca. 2 x 2 x 2 mm</a:t>
            </a:r>
            <a:endParaRPr lang="de-DE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</p:txBody>
      </p:sp>
      <p:sp>
        <p:nvSpPr>
          <p:cNvPr id="418" name="CustomShape 13"/>
          <p:cNvSpPr/>
          <p:nvPr/>
        </p:nvSpPr>
        <p:spPr>
          <a:xfrm>
            <a:off x="4408920" y="1715400"/>
            <a:ext cx="3780360" cy="51624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800" b="1" strike="noStrike" spc="-1">
                <a:solidFill>
                  <a:srgbClr val="FFFFFF"/>
                </a:solidFill>
                <a:latin typeface="Calibri"/>
                <a:ea typeface="DejaVu Sans"/>
              </a:rPr>
              <a:t>Erkennung von:</a:t>
            </a:r>
            <a:endParaRPr lang="de-DE" sz="2800" b="0" strike="noStrike" spc="-1">
              <a:latin typeface="Arial"/>
            </a:endParaRPr>
          </a:p>
        </p:txBody>
      </p:sp>
      <p:sp>
        <p:nvSpPr>
          <p:cNvPr id="419" name="CustomShape 14"/>
          <p:cNvSpPr/>
          <p:nvPr/>
        </p:nvSpPr>
        <p:spPr>
          <a:xfrm>
            <a:off x="4392000" y="4824000"/>
            <a:ext cx="5780880" cy="36396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Fehlausleitung &lt; 0.05 %</a:t>
            </a:r>
            <a:endParaRPr lang="de-DE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CustomShape 1"/>
          <p:cNvSpPr/>
          <p:nvPr/>
        </p:nvSpPr>
        <p:spPr>
          <a:xfrm rot="2700000">
            <a:off x="5911560" y="596016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2" name="CustomShape 3"/>
          <p:cNvSpPr/>
          <p:nvPr/>
        </p:nvSpPr>
        <p:spPr>
          <a:xfrm>
            <a:off x="0" y="6112440"/>
            <a:ext cx="12189960" cy="74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36000" anchor="ctr" anchorCtr="1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600" b="1" strike="noStrike" spc="-1" dirty="0">
                <a:solidFill>
                  <a:srgbClr val="FFFFFF"/>
                </a:solidFill>
                <a:latin typeface="Calibri Light"/>
                <a:ea typeface="Microsoft YaHei"/>
              </a:rPr>
              <a:t>Aufteilung der Dose in verschiedene Bereiche</a:t>
            </a:r>
            <a:endParaRPr lang="de-DE" sz="2600" b="0" strike="noStrike" spc="-1" dirty="0">
              <a:latin typeface="Arial"/>
            </a:endParaRPr>
          </a:p>
        </p:txBody>
      </p:sp>
      <p:sp>
        <p:nvSpPr>
          <p:cNvPr id="423" name="CustomShape 4"/>
          <p:cNvSpPr/>
          <p:nvPr/>
        </p:nvSpPr>
        <p:spPr>
          <a:xfrm>
            <a:off x="4608000" y="5357520"/>
            <a:ext cx="158472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Inspektionsbereich</a:t>
            </a:r>
            <a:endParaRPr lang="de-DE" sz="1400" b="0" strike="noStrike" spc="-1" dirty="0">
              <a:latin typeface="Arial"/>
            </a:endParaRPr>
          </a:p>
        </p:txBody>
      </p:sp>
      <p:sp>
        <p:nvSpPr>
          <p:cNvPr id="424" name="CustomShape 5"/>
          <p:cNvSpPr/>
          <p:nvPr/>
        </p:nvSpPr>
        <p:spPr>
          <a:xfrm>
            <a:off x="8142480" y="5348160"/>
            <a:ext cx="151308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1" strike="noStrike" spc="-1">
                <a:solidFill>
                  <a:srgbClr val="000000"/>
                </a:solidFill>
                <a:latin typeface="Calibri"/>
                <a:ea typeface="DejaVu Sans"/>
              </a:rPr>
              <a:t>Originalgerätebild</a:t>
            </a:r>
            <a:endParaRPr lang="de-DE" sz="1400" b="0" strike="noStrike" spc="-1">
              <a:latin typeface="Arial"/>
            </a:endParaRPr>
          </a:p>
        </p:txBody>
      </p:sp>
      <p:pic>
        <p:nvPicPr>
          <p:cNvPr id="425" name="Grafik 17"/>
          <p:cNvPicPr/>
          <p:nvPr/>
        </p:nvPicPr>
        <p:blipFill>
          <a:blip r:embed="rId2"/>
          <a:stretch/>
        </p:blipFill>
        <p:spPr>
          <a:xfrm>
            <a:off x="4681800" y="3053520"/>
            <a:ext cx="2785320" cy="2280240"/>
          </a:xfrm>
          <a:prstGeom prst="rect">
            <a:avLst/>
          </a:prstGeom>
          <a:ln>
            <a:noFill/>
          </a:ln>
        </p:spPr>
      </p:pic>
      <p:pic>
        <p:nvPicPr>
          <p:cNvPr id="426" name="Grafik 18"/>
          <p:cNvPicPr/>
          <p:nvPr/>
        </p:nvPicPr>
        <p:blipFill>
          <a:blip r:embed="rId3"/>
          <a:stretch/>
        </p:blipFill>
        <p:spPr>
          <a:xfrm>
            <a:off x="8096040" y="3044520"/>
            <a:ext cx="2785320" cy="2280240"/>
          </a:xfrm>
          <a:prstGeom prst="rect">
            <a:avLst/>
          </a:prstGeom>
          <a:ln>
            <a:noFill/>
          </a:ln>
        </p:spPr>
      </p:pic>
      <p:sp>
        <p:nvSpPr>
          <p:cNvPr id="427" name="CustomShape 6"/>
          <p:cNvSpPr/>
          <p:nvPr/>
        </p:nvSpPr>
        <p:spPr>
          <a:xfrm>
            <a:off x="4688640" y="2112480"/>
            <a:ext cx="226440" cy="22644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</p:sp>
      <p:sp>
        <p:nvSpPr>
          <p:cNvPr id="428" name="CustomShape 7"/>
          <p:cNvSpPr/>
          <p:nvPr/>
        </p:nvSpPr>
        <p:spPr>
          <a:xfrm>
            <a:off x="4681800" y="2491920"/>
            <a:ext cx="226440" cy="2264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</p:sp>
      <p:sp>
        <p:nvSpPr>
          <p:cNvPr id="429" name="CustomShape 8"/>
          <p:cNvSpPr/>
          <p:nvPr/>
        </p:nvSpPr>
        <p:spPr>
          <a:xfrm>
            <a:off x="4688640" y="1736640"/>
            <a:ext cx="226440" cy="2264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</p:sp>
      <p:sp>
        <p:nvSpPr>
          <p:cNvPr id="430" name="CustomShape 9"/>
          <p:cNvSpPr/>
          <p:nvPr/>
        </p:nvSpPr>
        <p:spPr>
          <a:xfrm>
            <a:off x="4688640" y="1360800"/>
            <a:ext cx="226440" cy="2264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</p:sp>
      <p:sp>
        <p:nvSpPr>
          <p:cNvPr id="431" name="CustomShape 10"/>
          <p:cNvSpPr/>
          <p:nvPr/>
        </p:nvSpPr>
        <p:spPr>
          <a:xfrm>
            <a:off x="5041800" y="1296000"/>
            <a:ext cx="1299180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A:</a:t>
            </a:r>
            <a:r>
              <a:rPr lang="de-DE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Bördelkante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1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2" name="CustomShape 11"/>
          <p:cNvSpPr/>
          <p:nvPr/>
        </p:nvSpPr>
        <p:spPr>
          <a:xfrm>
            <a:off x="5043240" y="1704240"/>
            <a:ext cx="107568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B: Schulter   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433" name="CustomShape 12"/>
          <p:cNvSpPr/>
          <p:nvPr/>
        </p:nvSpPr>
        <p:spPr>
          <a:xfrm>
            <a:off x="5055480" y="2072880"/>
            <a:ext cx="120852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C: Seitenwand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434" name="CustomShape 13"/>
          <p:cNvSpPr/>
          <p:nvPr/>
        </p:nvSpPr>
        <p:spPr>
          <a:xfrm>
            <a:off x="5021640" y="2432880"/>
            <a:ext cx="84276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D: Boden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435" name="CustomShape 14"/>
          <p:cNvSpPr/>
          <p:nvPr/>
        </p:nvSpPr>
        <p:spPr>
          <a:xfrm>
            <a:off x="4578840" y="947520"/>
            <a:ext cx="134856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1" strike="noStrike" spc="-1">
                <a:solidFill>
                  <a:srgbClr val="000000"/>
                </a:solidFill>
                <a:latin typeface="Calibri"/>
                <a:ea typeface="DejaVu Sans"/>
              </a:rPr>
              <a:t>Bodenbereiche:</a:t>
            </a:r>
            <a:endParaRPr lang="de-DE" sz="1400" b="0" strike="noStrike" spc="-1">
              <a:latin typeface="Arial"/>
            </a:endParaRPr>
          </a:p>
        </p:txBody>
      </p:sp>
      <p:pic>
        <p:nvPicPr>
          <p:cNvPr id="436" name="Grafik 5"/>
          <p:cNvPicPr/>
          <p:nvPr/>
        </p:nvPicPr>
        <p:blipFill>
          <a:blip r:embed="rId4"/>
          <a:stretch/>
        </p:blipFill>
        <p:spPr>
          <a:xfrm>
            <a:off x="1473840" y="1187280"/>
            <a:ext cx="2479680" cy="3934080"/>
          </a:xfrm>
          <a:prstGeom prst="rect">
            <a:avLst/>
          </a:prstGeom>
          <a:ln>
            <a:noFill/>
          </a:ln>
        </p:spPr>
      </p:pic>
      <p:sp>
        <p:nvSpPr>
          <p:cNvPr id="437" name="CustomShape 15"/>
          <p:cNvSpPr/>
          <p:nvPr/>
        </p:nvSpPr>
        <p:spPr>
          <a:xfrm>
            <a:off x="13121280" y="2033280"/>
            <a:ext cx="167472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1" strike="noStrike" spc="-1">
                <a:solidFill>
                  <a:srgbClr val="000000"/>
                </a:solidFill>
                <a:latin typeface="Calibri"/>
                <a:ea typeface="DejaVu Sans"/>
              </a:rPr>
              <a:t>Inspektionsbereiche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438" name="CustomShape 16"/>
          <p:cNvSpPr/>
          <p:nvPr/>
        </p:nvSpPr>
        <p:spPr>
          <a:xfrm>
            <a:off x="13165920" y="1579320"/>
            <a:ext cx="158472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1" strike="noStrike" spc="-1">
                <a:solidFill>
                  <a:srgbClr val="000000"/>
                </a:solidFill>
                <a:latin typeface="Calibri"/>
                <a:ea typeface="DejaVu Sans"/>
              </a:rPr>
              <a:t>Original Gerätebild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184519" y="108693"/>
            <a:ext cx="14350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>
                <a:latin typeface="Calibri" panose="020F0502020204030204" pitchFamily="34" charset="0"/>
              </a:rPr>
              <a:t>LEERDOSENINSPEKTION</a:t>
            </a:r>
            <a:endParaRPr lang="de-DE" sz="1000" dirty="0"/>
          </a:p>
        </p:txBody>
      </p:sp>
      <p:cxnSp>
        <p:nvCxnSpPr>
          <p:cNvPr id="23" name="Gerader Verbinder 22"/>
          <p:cNvCxnSpPr/>
          <p:nvPr/>
        </p:nvCxnSpPr>
        <p:spPr>
          <a:xfrm>
            <a:off x="273538" y="296985"/>
            <a:ext cx="1219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CustomShape 1"/>
          <p:cNvSpPr/>
          <p:nvPr/>
        </p:nvSpPr>
        <p:spPr>
          <a:xfrm>
            <a:off x="0" y="6112440"/>
            <a:ext cx="12189960" cy="74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36000" anchor="ctr" anchorCtr="1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2600" b="1" strike="noStrike" spc="-1" dirty="0">
                <a:solidFill>
                  <a:srgbClr val="FFFFFF"/>
                </a:solidFill>
                <a:latin typeface="Calibri Light"/>
                <a:ea typeface="DejaVu Sans"/>
              </a:rPr>
              <a:t>HEUFT </a:t>
            </a:r>
            <a:r>
              <a:rPr lang="de-DE" sz="2600" b="1" i="1" strike="noStrike" spc="-1" dirty="0" err="1">
                <a:solidFill>
                  <a:srgbClr val="FFFFFF"/>
                </a:solidFill>
                <a:latin typeface="Calibri Light"/>
                <a:ea typeface="DejaVu Sans"/>
              </a:rPr>
              <a:t>canLine</a:t>
            </a:r>
            <a:r>
              <a:rPr lang="de-DE" sz="2600" b="1" i="1" strike="noStrike" spc="-1" dirty="0">
                <a:solidFill>
                  <a:srgbClr val="FFFFFF"/>
                </a:solidFill>
                <a:latin typeface="Calibri Light"/>
                <a:ea typeface="DejaVu Sans"/>
              </a:rPr>
              <a:t> </a:t>
            </a:r>
            <a:r>
              <a:rPr lang="de-DE" sz="2600" i="1" strike="noStrike" spc="-1" baseline="30000" dirty="0">
                <a:solidFill>
                  <a:srgbClr val="FFFFFF"/>
                </a:solidFill>
                <a:latin typeface="Verdana"/>
                <a:ea typeface="Verdana"/>
              </a:rPr>
              <a:t>II</a:t>
            </a:r>
            <a:r>
              <a:rPr lang="de-DE" sz="2600" b="1" i="1" strike="noStrike" spc="-1" baseline="30000" dirty="0">
                <a:solidFill>
                  <a:srgbClr val="FFFFFF"/>
                </a:solidFill>
                <a:latin typeface="Verdana"/>
                <a:ea typeface="Verdana"/>
              </a:rPr>
              <a:t> </a:t>
            </a:r>
            <a:r>
              <a:rPr lang="de-DE" sz="2600" b="1" strike="noStrike" spc="-1" dirty="0" smtClean="0">
                <a:solidFill>
                  <a:srgbClr val="FFFFFF"/>
                </a:solidFill>
                <a:latin typeface="Calibri Light"/>
                <a:ea typeface="Verdana"/>
              </a:rPr>
              <a:t>– Strukturmodell</a:t>
            </a:r>
            <a:endParaRPr lang="de-DE" sz="2600" b="0" strike="noStrike" spc="-1" dirty="0">
              <a:latin typeface="Arial"/>
            </a:endParaRPr>
          </a:p>
        </p:txBody>
      </p:sp>
      <p:pic>
        <p:nvPicPr>
          <p:cNvPr id="441" name="Grafik 3"/>
          <p:cNvPicPr/>
          <p:nvPr/>
        </p:nvPicPr>
        <p:blipFill>
          <a:blip r:embed="rId2"/>
          <a:stretch/>
        </p:blipFill>
        <p:spPr>
          <a:xfrm>
            <a:off x="649800" y="1548000"/>
            <a:ext cx="5157720" cy="4120920"/>
          </a:xfrm>
          <a:prstGeom prst="rect">
            <a:avLst/>
          </a:prstGeom>
          <a:ln>
            <a:noFill/>
          </a:ln>
        </p:spPr>
      </p:pic>
      <p:grpSp>
        <p:nvGrpSpPr>
          <p:cNvPr id="442" name="Group 3"/>
          <p:cNvGrpSpPr/>
          <p:nvPr/>
        </p:nvGrpSpPr>
        <p:grpSpPr>
          <a:xfrm>
            <a:off x="3377160" y="1031400"/>
            <a:ext cx="381240" cy="1805040"/>
            <a:chOff x="3377160" y="1031400"/>
            <a:chExt cx="381240" cy="1805040"/>
          </a:xfrm>
        </p:grpSpPr>
        <p:sp>
          <p:nvSpPr>
            <p:cNvPr id="443" name="Line 4"/>
            <p:cNvSpPr/>
            <p:nvPr/>
          </p:nvSpPr>
          <p:spPr>
            <a:xfrm>
              <a:off x="3758400" y="1031400"/>
              <a:ext cx="0" cy="142380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44" name="Line 5"/>
            <p:cNvSpPr/>
            <p:nvPr/>
          </p:nvSpPr>
          <p:spPr>
            <a:xfrm flipH="1">
              <a:off x="3377160" y="2455200"/>
              <a:ext cx="381240" cy="38124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445" name="Group 6"/>
          <p:cNvGrpSpPr/>
          <p:nvPr/>
        </p:nvGrpSpPr>
        <p:grpSpPr>
          <a:xfrm>
            <a:off x="2530440" y="1322280"/>
            <a:ext cx="465840" cy="1805040"/>
            <a:chOff x="2530440" y="1322280"/>
            <a:chExt cx="465840" cy="1805040"/>
          </a:xfrm>
        </p:grpSpPr>
        <p:sp>
          <p:nvSpPr>
            <p:cNvPr id="446" name="Line 7"/>
            <p:cNvSpPr/>
            <p:nvPr/>
          </p:nvSpPr>
          <p:spPr>
            <a:xfrm>
              <a:off x="2530440" y="1322280"/>
              <a:ext cx="0" cy="142416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47" name="Line 8"/>
            <p:cNvSpPr/>
            <p:nvPr/>
          </p:nvSpPr>
          <p:spPr>
            <a:xfrm>
              <a:off x="2530440" y="2746440"/>
              <a:ext cx="465840" cy="38088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pic>
        <p:nvPicPr>
          <p:cNvPr id="448" name="Grafik 10"/>
          <p:cNvPicPr/>
          <p:nvPr/>
        </p:nvPicPr>
        <p:blipFill>
          <a:blip r:embed="rId3"/>
          <a:stretch/>
        </p:blipFill>
        <p:spPr>
          <a:xfrm>
            <a:off x="4758840" y="4742280"/>
            <a:ext cx="575280" cy="654840"/>
          </a:xfrm>
          <a:prstGeom prst="rect">
            <a:avLst/>
          </a:prstGeom>
          <a:ln>
            <a:noFill/>
          </a:ln>
        </p:spPr>
      </p:pic>
      <p:pic>
        <p:nvPicPr>
          <p:cNvPr id="449" name="Grafik 11"/>
          <p:cNvPicPr/>
          <p:nvPr/>
        </p:nvPicPr>
        <p:blipFill>
          <a:blip r:embed="rId4"/>
          <a:stretch/>
        </p:blipFill>
        <p:spPr>
          <a:xfrm>
            <a:off x="3335760" y="384840"/>
            <a:ext cx="842040" cy="1267200"/>
          </a:xfrm>
          <a:prstGeom prst="rect">
            <a:avLst/>
          </a:prstGeom>
          <a:ln>
            <a:noFill/>
          </a:ln>
        </p:spPr>
      </p:pic>
      <p:pic>
        <p:nvPicPr>
          <p:cNvPr id="450" name="Grafik 12"/>
          <p:cNvPicPr/>
          <p:nvPr/>
        </p:nvPicPr>
        <p:blipFill>
          <a:blip r:embed="rId5"/>
          <a:srcRect l="9887" r="10603"/>
          <a:stretch/>
        </p:blipFill>
        <p:spPr>
          <a:xfrm>
            <a:off x="1923120" y="861120"/>
            <a:ext cx="1240920" cy="11710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51" name="Grafik 13"/>
          <p:cNvPicPr/>
          <p:nvPr/>
        </p:nvPicPr>
        <p:blipFill>
          <a:blip r:embed="rId6"/>
          <a:stretch/>
        </p:blipFill>
        <p:spPr>
          <a:xfrm>
            <a:off x="6538320" y="9720"/>
            <a:ext cx="3004200" cy="3666240"/>
          </a:xfrm>
          <a:prstGeom prst="rect">
            <a:avLst/>
          </a:prstGeom>
          <a:ln>
            <a:noFill/>
          </a:ln>
        </p:spPr>
      </p:pic>
      <p:pic>
        <p:nvPicPr>
          <p:cNvPr id="452" name="Grafik 14"/>
          <p:cNvPicPr/>
          <p:nvPr/>
        </p:nvPicPr>
        <p:blipFill>
          <a:blip r:embed="rId7"/>
          <a:stretch/>
        </p:blipFill>
        <p:spPr>
          <a:xfrm>
            <a:off x="8962920" y="2050560"/>
            <a:ext cx="4141080" cy="4112280"/>
          </a:xfrm>
          <a:prstGeom prst="rect">
            <a:avLst/>
          </a:prstGeom>
          <a:ln>
            <a:noFill/>
          </a:ln>
        </p:spPr>
      </p:pic>
      <p:sp>
        <p:nvSpPr>
          <p:cNvPr id="453" name="CustomShape 9"/>
          <p:cNvSpPr/>
          <p:nvPr/>
        </p:nvSpPr>
        <p:spPr>
          <a:xfrm>
            <a:off x="9682920" y="1674360"/>
            <a:ext cx="236664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Top-Down-Kamera am Terminal</a:t>
            </a:r>
            <a:endParaRPr lang="de-DE" sz="16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4" name="Group 10"/>
          <p:cNvGrpSpPr/>
          <p:nvPr/>
        </p:nvGrpSpPr>
        <p:grpSpPr>
          <a:xfrm>
            <a:off x="9705960" y="1843920"/>
            <a:ext cx="484560" cy="1804680"/>
            <a:chOff x="9705960" y="1843920"/>
            <a:chExt cx="484560" cy="1804680"/>
          </a:xfrm>
        </p:grpSpPr>
        <p:sp>
          <p:nvSpPr>
            <p:cNvPr id="455" name="Line 11"/>
            <p:cNvSpPr/>
            <p:nvPr/>
          </p:nvSpPr>
          <p:spPr>
            <a:xfrm>
              <a:off x="9705960" y="1843920"/>
              <a:ext cx="0" cy="142380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56" name="Line 12"/>
            <p:cNvSpPr/>
            <p:nvPr/>
          </p:nvSpPr>
          <p:spPr>
            <a:xfrm>
              <a:off x="9705960" y="3267720"/>
              <a:ext cx="484560" cy="38088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457" name="Group 13"/>
          <p:cNvGrpSpPr/>
          <p:nvPr/>
        </p:nvGrpSpPr>
        <p:grpSpPr>
          <a:xfrm>
            <a:off x="7860960" y="1435320"/>
            <a:ext cx="1805040" cy="380880"/>
            <a:chOff x="7860960" y="1435320"/>
            <a:chExt cx="1805040" cy="380880"/>
          </a:xfrm>
        </p:grpSpPr>
        <p:sp>
          <p:nvSpPr>
            <p:cNvPr id="458" name="Line 14"/>
            <p:cNvSpPr/>
            <p:nvPr/>
          </p:nvSpPr>
          <p:spPr>
            <a:xfrm flipH="1">
              <a:off x="8241840" y="1816200"/>
              <a:ext cx="1424160" cy="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59" name="Line 15"/>
            <p:cNvSpPr/>
            <p:nvPr/>
          </p:nvSpPr>
          <p:spPr>
            <a:xfrm flipH="1" flipV="1">
              <a:off x="7860960" y="1435320"/>
              <a:ext cx="380880" cy="38088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460" name="CustomShape 16"/>
          <p:cNvSpPr/>
          <p:nvPr/>
        </p:nvSpPr>
        <p:spPr>
          <a:xfrm>
            <a:off x="7992000" y="4497840"/>
            <a:ext cx="185184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Innere </a:t>
            </a:r>
            <a:endParaRPr lang="de-DE" sz="16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Schulterinspektion</a:t>
            </a:r>
            <a:endParaRPr lang="de-DE" sz="16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61" name="Group 17"/>
          <p:cNvGrpSpPr/>
          <p:nvPr/>
        </p:nvGrpSpPr>
        <p:grpSpPr>
          <a:xfrm>
            <a:off x="9295560" y="3933720"/>
            <a:ext cx="1805040" cy="465480"/>
            <a:chOff x="9295560" y="3933720"/>
            <a:chExt cx="1805040" cy="465480"/>
          </a:xfrm>
        </p:grpSpPr>
        <p:sp>
          <p:nvSpPr>
            <p:cNvPr id="462" name="Line 18"/>
            <p:cNvSpPr/>
            <p:nvPr/>
          </p:nvSpPr>
          <p:spPr>
            <a:xfrm flipH="1">
              <a:off x="9676440" y="3933720"/>
              <a:ext cx="1424160" cy="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63" name="Line 19"/>
            <p:cNvSpPr/>
            <p:nvPr/>
          </p:nvSpPr>
          <p:spPr>
            <a:xfrm flipH="1">
              <a:off x="9295560" y="3933720"/>
              <a:ext cx="380880" cy="46548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464" name="CustomShape 20"/>
          <p:cNvSpPr/>
          <p:nvPr/>
        </p:nvSpPr>
        <p:spPr>
          <a:xfrm>
            <a:off x="5336280" y="4913640"/>
            <a:ext cx="236628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Flexibel positionierbare Top-Down-Kamera</a:t>
            </a:r>
            <a:endParaRPr lang="de-DE" sz="1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5" name="Grafik 29"/>
          <p:cNvPicPr/>
          <p:nvPr/>
        </p:nvPicPr>
        <p:blipFill>
          <a:blip r:embed="rId8"/>
          <a:stretch/>
        </p:blipFill>
        <p:spPr>
          <a:xfrm>
            <a:off x="5447160" y="4345920"/>
            <a:ext cx="251280" cy="394200"/>
          </a:xfrm>
          <a:prstGeom prst="rect">
            <a:avLst/>
          </a:prstGeom>
          <a:ln>
            <a:noFill/>
          </a:ln>
        </p:spPr>
      </p:pic>
      <p:pic>
        <p:nvPicPr>
          <p:cNvPr id="466" name="Grafik 30"/>
          <p:cNvPicPr/>
          <p:nvPr/>
        </p:nvPicPr>
        <p:blipFill>
          <a:blip r:embed="rId9"/>
          <a:stretch/>
        </p:blipFill>
        <p:spPr>
          <a:xfrm>
            <a:off x="8981280" y="4140360"/>
            <a:ext cx="355320" cy="355320"/>
          </a:xfrm>
          <a:prstGeom prst="rect">
            <a:avLst/>
          </a:prstGeom>
          <a:ln>
            <a:noFill/>
          </a:ln>
        </p:spPr>
      </p:pic>
      <p:sp>
        <p:nvSpPr>
          <p:cNvPr id="467" name="CustomShape 21"/>
          <p:cNvSpPr/>
          <p:nvPr/>
        </p:nvSpPr>
        <p:spPr>
          <a:xfrm>
            <a:off x="4131000" y="1366560"/>
            <a:ext cx="1772065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Top-Down-Kamera </a:t>
            </a:r>
            <a:endParaRPr lang="de-DE" sz="16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8" name="CustomShape 22"/>
          <p:cNvSpPr/>
          <p:nvPr/>
        </p:nvSpPr>
        <p:spPr>
          <a:xfrm>
            <a:off x="72000" y="1538640"/>
            <a:ext cx="185580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Innere</a:t>
            </a:r>
            <a:endParaRPr lang="de-DE" sz="16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Schulterinspektion</a:t>
            </a:r>
            <a:endParaRPr lang="de-DE" sz="1600" b="0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84519" y="108693"/>
            <a:ext cx="14350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>
                <a:latin typeface="Calibri" panose="020F0502020204030204" pitchFamily="34" charset="0"/>
              </a:rPr>
              <a:t>LEERDOSENINSPEKTION</a:t>
            </a:r>
            <a:endParaRPr lang="de-DE" sz="1000" dirty="0"/>
          </a:p>
        </p:txBody>
      </p:sp>
      <p:cxnSp>
        <p:nvCxnSpPr>
          <p:cNvPr id="4" name="Gerader Verbinder 3"/>
          <p:cNvCxnSpPr/>
          <p:nvPr/>
        </p:nvCxnSpPr>
        <p:spPr>
          <a:xfrm>
            <a:off x="273538" y="296985"/>
            <a:ext cx="1219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CustomShape 1"/>
          <p:cNvSpPr/>
          <p:nvPr/>
        </p:nvSpPr>
        <p:spPr>
          <a:xfrm>
            <a:off x="0" y="997200"/>
            <a:ext cx="3330720" cy="486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45000" rIns="180000" bIns="36000" anchor="ctr" anchorCtr="1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2700" b="1" strike="noStrike" spc="-1">
                <a:solidFill>
                  <a:srgbClr val="FFFFFF"/>
                </a:solidFill>
                <a:latin typeface="Calibri Light"/>
                <a:ea typeface="DejaVu Sans"/>
              </a:rPr>
              <a:t>Umfang</a:t>
            </a:r>
            <a:endParaRPr lang="de-DE" sz="2700" b="0" strike="noStrike" spc="-1">
              <a:latin typeface="Arial"/>
            </a:endParaRPr>
          </a:p>
        </p:txBody>
      </p:sp>
      <p:sp>
        <p:nvSpPr>
          <p:cNvPr id="470" name="CustomShape 2"/>
          <p:cNvSpPr/>
          <p:nvPr/>
        </p:nvSpPr>
        <p:spPr>
          <a:xfrm rot="2700000">
            <a:off x="3187440" y="328032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71" name="Grafik 5"/>
          <p:cNvPicPr/>
          <p:nvPr/>
        </p:nvPicPr>
        <p:blipFill>
          <a:blip r:embed="rId3"/>
          <a:stretch/>
        </p:blipFill>
        <p:spPr>
          <a:xfrm>
            <a:off x="3987360" y="1349280"/>
            <a:ext cx="7640640" cy="3376080"/>
          </a:xfrm>
          <a:prstGeom prst="rect">
            <a:avLst/>
          </a:prstGeom>
          <a:ln>
            <a:noFill/>
          </a:ln>
        </p:spPr>
      </p:pic>
      <p:sp>
        <p:nvSpPr>
          <p:cNvPr id="472" name="CustomShape 3"/>
          <p:cNvSpPr/>
          <p:nvPr/>
        </p:nvSpPr>
        <p:spPr>
          <a:xfrm>
            <a:off x="3987360" y="4727160"/>
            <a:ext cx="7242480" cy="146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Die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sichere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Ausleitung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aller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fehlerhaften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Dosen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aus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dem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Produktionsstrom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erfolgt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durch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den HEUFT </a:t>
            </a:r>
            <a:r>
              <a:rPr lang="en-US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pusher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Zusätzlich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kann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ein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Vakuumtranportuer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instaliert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und von HEUFT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bereitgestellt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werden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um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einen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stabilen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und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zuverlässigen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Transport der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leeren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Dosen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zu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gewährleisten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lang="de-DE" sz="1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CustomShape 1"/>
          <p:cNvSpPr/>
          <p:nvPr/>
        </p:nvSpPr>
        <p:spPr>
          <a:xfrm rot="2700000">
            <a:off x="5911560" y="400464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4" name="CustomShape 2"/>
          <p:cNvSpPr/>
          <p:nvPr/>
        </p:nvSpPr>
        <p:spPr>
          <a:xfrm rot="2700000">
            <a:off x="2247840" y="400464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5" name="CustomShape 3"/>
          <p:cNvSpPr/>
          <p:nvPr/>
        </p:nvSpPr>
        <p:spPr>
          <a:xfrm rot="2700000">
            <a:off x="9574920" y="400464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76" name="Grafik 32"/>
          <p:cNvPicPr/>
          <p:nvPr/>
        </p:nvPicPr>
        <p:blipFill>
          <a:blip r:embed="rId2"/>
          <a:stretch/>
        </p:blipFill>
        <p:spPr>
          <a:xfrm>
            <a:off x="1789920" y="1031400"/>
            <a:ext cx="1208160" cy="2558880"/>
          </a:xfrm>
          <a:prstGeom prst="rect">
            <a:avLst/>
          </a:prstGeom>
          <a:ln>
            <a:noFill/>
          </a:ln>
        </p:spPr>
      </p:pic>
      <p:pic>
        <p:nvPicPr>
          <p:cNvPr id="477" name="Grafik 33"/>
          <p:cNvPicPr/>
          <p:nvPr/>
        </p:nvPicPr>
        <p:blipFill>
          <a:blip r:embed="rId3"/>
          <a:stretch/>
        </p:blipFill>
        <p:spPr>
          <a:xfrm>
            <a:off x="5242320" y="1201680"/>
            <a:ext cx="1616040" cy="2386800"/>
          </a:xfrm>
          <a:prstGeom prst="rect">
            <a:avLst/>
          </a:prstGeom>
          <a:ln>
            <a:noFill/>
          </a:ln>
        </p:spPr>
      </p:pic>
      <p:sp>
        <p:nvSpPr>
          <p:cNvPr id="478" name="CustomShape 4"/>
          <p:cNvSpPr/>
          <p:nvPr/>
        </p:nvSpPr>
        <p:spPr>
          <a:xfrm>
            <a:off x="1764720" y="3797640"/>
            <a:ext cx="125568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HEUFT </a:t>
            </a:r>
            <a:r>
              <a:rPr lang="de-DE" sz="1800" b="0" i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ONE</a:t>
            </a:r>
            <a:endParaRPr lang="de-DE" sz="1800" b="0" strike="noStrike" spc="-1" dirty="0">
              <a:latin typeface="Arial"/>
            </a:endParaRPr>
          </a:p>
        </p:txBody>
      </p:sp>
      <p:sp>
        <p:nvSpPr>
          <p:cNvPr id="479" name="CustomShape 5"/>
          <p:cNvSpPr/>
          <p:nvPr/>
        </p:nvSpPr>
        <p:spPr>
          <a:xfrm>
            <a:off x="5342760" y="3797640"/>
            <a:ext cx="145224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HEUFT </a:t>
            </a:r>
            <a:r>
              <a:rPr lang="de-DE" sz="1800" b="0" i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PRIME</a:t>
            </a:r>
            <a:endParaRPr lang="de-DE" sz="1800" b="0" strike="noStrike" spc="-1" dirty="0">
              <a:latin typeface="Arial"/>
            </a:endParaRPr>
          </a:p>
        </p:txBody>
      </p:sp>
      <p:sp>
        <p:nvSpPr>
          <p:cNvPr id="480" name="CustomShape 6"/>
          <p:cNvSpPr/>
          <p:nvPr/>
        </p:nvSpPr>
        <p:spPr>
          <a:xfrm>
            <a:off x="8456400" y="3769920"/>
            <a:ext cx="252540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HEUFT </a:t>
            </a:r>
            <a:r>
              <a:rPr lang="de-DE" sz="1800" b="0" i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SPECTRUM </a:t>
            </a:r>
            <a:r>
              <a:rPr lang="de-DE" sz="1800" b="0" i="1" strike="noStrike" spc="-1" baseline="30000" dirty="0">
                <a:solidFill>
                  <a:srgbClr val="FFFFFF"/>
                </a:solidFill>
                <a:latin typeface="Verdana"/>
                <a:ea typeface="Verdana"/>
              </a:rPr>
              <a:t>II</a:t>
            </a:r>
            <a:r>
              <a:rPr lang="de-DE" sz="1800" b="0" i="1" strike="noStrike" spc="-1" dirty="0">
                <a:solidFill>
                  <a:srgbClr val="FFFFFF"/>
                </a:solidFill>
                <a:latin typeface="Calibri"/>
                <a:ea typeface="Verdana"/>
              </a:rPr>
              <a:t> VX</a:t>
            </a:r>
            <a:endParaRPr lang="de-DE" sz="1800" b="0" strike="noStrike" spc="-1" dirty="0">
              <a:latin typeface="Arial"/>
            </a:endParaRPr>
          </a:p>
        </p:txBody>
      </p:sp>
      <p:sp>
        <p:nvSpPr>
          <p:cNvPr id="482" name="CustomShape 8"/>
          <p:cNvSpPr/>
          <p:nvPr/>
        </p:nvSpPr>
        <p:spPr>
          <a:xfrm>
            <a:off x="775080" y="4455720"/>
            <a:ext cx="11276280" cy="51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strike="noStrike" spc="-1" dirty="0" err="1">
                <a:solidFill>
                  <a:srgbClr val="009BDE"/>
                </a:solidFill>
                <a:latin typeface="Calibri"/>
                <a:ea typeface="DejaVu Sans"/>
              </a:rPr>
              <a:t>Verschiedene</a:t>
            </a:r>
            <a:r>
              <a:rPr lang="en-US" sz="2800" b="0" strike="noStrike" spc="-1" dirty="0">
                <a:solidFill>
                  <a:srgbClr val="009BDE"/>
                </a:solidFill>
                <a:latin typeface="Calibri"/>
                <a:ea typeface="DejaVu Sans"/>
              </a:rPr>
              <a:t> </a:t>
            </a:r>
            <a:r>
              <a:rPr lang="en-US" sz="2800" b="0" strike="noStrike" spc="-1" dirty="0" err="1">
                <a:solidFill>
                  <a:srgbClr val="009BDE"/>
                </a:solidFill>
                <a:latin typeface="Calibri"/>
                <a:ea typeface="DejaVu Sans"/>
              </a:rPr>
              <a:t>Lösungen</a:t>
            </a:r>
            <a:r>
              <a:rPr lang="en-US" sz="2800" b="0" strike="noStrike" spc="-1" dirty="0">
                <a:solidFill>
                  <a:srgbClr val="009BDE"/>
                </a:solidFill>
                <a:latin typeface="Calibri"/>
                <a:ea typeface="DejaVu Sans"/>
              </a:rPr>
              <a:t> </a:t>
            </a:r>
            <a:r>
              <a:rPr lang="en-US" sz="2800" b="0" strike="noStrike" spc="-1" dirty="0" err="1">
                <a:solidFill>
                  <a:srgbClr val="009BDE"/>
                </a:solidFill>
                <a:latin typeface="Calibri"/>
                <a:ea typeface="DejaVu Sans"/>
              </a:rPr>
              <a:t>für</a:t>
            </a:r>
            <a:r>
              <a:rPr lang="en-US" sz="2800" b="0" strike="noStrike" spc="-1" dirty="0">
                <a:solidFill>
                  <a:srgbClr val="009BDE"/>
                </a:solidFill>
                <a:latin typeface="Calibri"/>
                <a:ea typeface="DejaVu Sans"/>
              </a:rPr>
              <a:t> die </a:t>
            </a:r>
            <a:r>
              <a:rPr lang="en-US" sz="2800" b="0" strike="noStrike" spc="-1" dirty="0" err="1">
                <a:solidFill>
                  <a:srgbClr val="009BDE"/>
                </a:solidFill>
                <a:latin typeface="Calibri"/>
                <a:ea typeface="DejaVu Sans"/>
              </a:rPr>
              <a:t>Volldoseninspektion</a:t>
            </a:r>
            <a:r>
              <a:rPr lang="en-US" sz="2800" b="0" strike="noStrike" spc="-1" dirty="0">
                <a:solidFill>
                  <a:srgbClr val="009BDE"/>
                </a:solidFill>
                <a:latin typeface="Calibri"/>
                <a:ea typeface="DejaVu Sans"/>
              </a:rPr>
              <a:t> je </a:t>
            </a:r>
            <a:r>
              <a:rPr lang="en-US" sz="2800" b="0" strike="noStrike" spc="-1" dirty="0" err="1">
                <a:solidFill>
                  <a:srgbClr val="009BDE"/>
                </a:solidFill>
                <a:latin typeface="Calibri"/>
                <a:ea typeface="DejaVu Sans"/>
              </a:rPr>
              <a:t>nach</a:t>
            </a:r>
            <a:r>
              <a:rPr lang="en-US" sz="2800" b="0" strike="noStrike" spc="-1" dirty="0">
                <a:solidFill>
                  <a:srgbClr val="009BDE"/>
                </a:solidFill>
                <a:latin typeface="Calibri"/>
                <a:ea typeface="DejaVu Sans"/>
              </a:rPr>
              <a:t> </a:t>
            </a:r>
            <a:r>
              <a:rPr lang="en-US" sz="2800" b="0" strike="noStrike" spc="-1" dirty="0" err="1">
                <a:solidFill>
                  <a:srgbClr val="009BDE"/>
                </a:solidFill>
                <a:latin typeface="Calibri"/>
                <a:ea typeface="DejaVu Sans"/>
              </a:rPr>
              <a:t>Anforderung</a:t>
            </a:r>
            <a:endParaRPr lang="de-DE" sz="2800" b="0" strike="noStrike" spc="-1" dirty="0">
              <a:latin typeface="Arial"/>
            </a:endParaRPr>
          </a:p>
        </p:txBody>
      </p:sp>
      <p:pic>
        <p:nvPicPr>
          <p:cNvPr id="483" name="Grafik 2"/>
          <p:cNvPicPr/>
          <p:nvPr/>
        </p:nvPicPr>
        <p:blipFill>
          <a:blip r:embed="rId4"/>
          <a:stretch/>
        </p:blipFill>
        <p:spPr>
          <a:xfrm rot="20422800">
            <a:off x="7852680" y="1471320"/>
            <a:ext cx="670320" cy="1015920"/>
          </a:xfrm>
          <a:prstGeom prst="rect">
            <a:avLst/>
          </a:prstGeom>
          <a:ln>
            <a:noFill/>
          </a:ln>
        </p:spPr>
      </p:pic>
      <p:pic>
        <p:nvPicPr>
          <p:cNvPr id="484" name="Grafik 4"/>
          <p:cNvPicPr/>
          <p:nvPr/>
        </p:nvPicPr>
        <p:blipFill>
          <a:blip r:embed="rId5"/>
          <a:stretch/>
        </p:blipFill>
        <p:spPr>
          <a:xfrm>
            <a:off x="0" y="5907600"/>
            <a:ext cx="12189960" cy="1071000"/>
          </a:xfrm>
          <a:prstGeom prst="rect">
            <a:avLst/>
          </a:prstGeom>
          <a:ln>
            <a:noFill/>
          </a:ln>
        </p:spPr>
      </p:pic>
      <p:pic>
        <p:nvPicPr>
          <p:cNvPr id="485" name="Grafik 5"/>
          <p:cNvPicPr/>
          <p:nvPr/>
        </p:nvPicPr>
        <p:blipFill>
          <a:blip r:embed="rId6"/>
          <a:stretch/>
        </p:blipFill>
        <p:spPr>
          <a:xfrm>
            <a:off x="709920" y="1662840"/>
            <a:ext cx="693000" cy="788760"/>
          </a:xfrm>
          <a:prstGeom prst="rect">
            <a:avLst/>
          </a:prstGeom>
          <a:ln>
            <a:noFill/>
          </a:ln>
        </p:spPr>
      </p:pic>
      <p:pic>
        <p:nvPicPr>
          <p:cNvPr id="486" name="Grafik 7"/>
          <p:cNvPicPr/>
          <p:nvPr/>
        </p:nvPicPr>
        <p:blipFill>
          <a:blip r:embed="rId7"/>
          <a:stretch/>
        </p:blipFill>
        <p:spPr>
          <a:xfrm>
            <a:off x="775080" y="2105280"/>
            <a:ext cx="562320" cy="767160"/>
          </a:xfrm>
          <a:prstGeom prst="rect">
            <a:avLst/>
          </a:prstGeom>
          <a:ln>
            <a:noFill/>
          </a:ln>
        </p:spPr>
      </p:pic>
      <p:pic>
        <p:nvPicPr>
          <p:cNvPr id="487" name="Grafik 18"/>
          <p:cNvPicPr/>
          <p:nvPr/>
        </p:nvPicPr>
        <p:blipFill>
          <a:blip r:embed="rId6"/>
          <a:stretch/>
        </p:blipFill>
        <p:spPr>
          <a:xfrm>
            <a:off x="4461480" y="1662840"/>
            <a:ext cx="693000" cy="788760"/>
          </a:xfrm>
          <a:prstGeom prst="rect">
            <a:avLst/>
          </a:prstGeom>
          <a:ln>
            <a:noFill/>
          </a:ln>
        </p:spPr>
      </p:pic>
      <p:pic>
        <p:nvPicPr>
          <p:cNvPr id="488" name="Grafik 19"/>
          <p:cNvPicPr/>
          <p:nvPr/>
        </p:nvPicPr>
        <p:blipFill>
          <a:blip r:embed="rId7"/>
          <a:stretch/>
        </p:blipFill>
        <p:spPr>
          <a:xfrm>
            <a:off x="4526640" y="2105280"/>
            <a:ext cx="562320" cy="767160"/>
          </a:xfrm>
          <a:prstGeom prst="rect">
            <a:avLst/>
          </a:prstGeom>
          <a:ln>
            <a:noFill/>
          </a:ln>
        </p:spPr>
      </p:pic>
      <p:sp>
        <p:nvSpPr>
          <p:cNvPr id="489" name="Line 9"/>
          <p:cNvSpPr/>
          <p:nvPr/>
        </p:nvSpPr>
        <p:spPr>
          <a:xfrm>
            <a:off x="4526280" y="2453400"/>
            <a:ext cx="574200" cy="0"/>
          </a:xfrm>
          <a:prstGeom prst="line">
            <a:avLst/>
          </a:prstGeom>
          <a:ln w="1908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90" name="Grafik 27"/>
          <p:cNvPicPr/>
          <p:nvPr/>
        </p:nvPicPr>
        <p:blipFill>
          <a:blip r:embed="rId7"/>
          <a:stretch/>
        </p:blipFill>
        <p:spPr>
          <a:xfrm>
            <a:off x="8112960" y="2100600"/>
            <a:ext cx="562320" cy="767160"/>
          </a:xfrm>
          <a:prstGeom prst="rect">
            <a:avLst/>
          </a:prstGeom>
          <a:ln>
            <a:noFill/>
          </a:ln>
        </p:spPr>
      </p:pic>
      <p:sp>
        <p:nvSpPr>
          <p:cNvPr id="491" name="Line 10"/>
          <p:cNvSpPr/>
          <p:nvPr/>
        </p:nvSpPr>
        <p:spPr>
          <a:xfrm>
            <a:off x="8112600" y="2448720"/>
            <a:ext cx="574200" cy="0"/>
          </a:xfrm>
          <a:prstGeom prst="line">
            <a:avLst/>
          </a:prstGeom>
          <a:ln w="1908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92" name="Grafik 29"/>
          <p:cNvPicPr/>
          <p:nvPr/>
        </p:nvPicPr>
        <p:blipFill>
          <a:blip r:embed="rId4"/>
          <a:stretch/>
        </p:blipFill>
        <p:spPr>
          <a:xfrm rot="17100000">
            <a:off x="7639920" y="1873800"/>
            <a:ext cx="670320" cy="1015920"/>
          </a:xfrm>
          <a:prstGeom prst="rect">
            <a:avLst/>
          </a:prstGeom>
          <a:ln>
            <a:noFill/>
          </a:ln>
        </p:spPr>
      </p:pic>
      <p:pic>
        <p:nvPicPr>
          <p:cNvPr id="493" name="Grafik 30"/>
          <p:cNvPicPr/>
          <p:nvPr/>
        </p:nvPicPr>
        <p:blipFill>
          <a:blip r:embed="rId6"/>
          <a:stretch/>
        </p:blipFill>
        <p:spPr>
          <a:xfrm rot="1936800">
            <a:off x="8417880" y="1503360"/>
            <a:ext cx="693000" cy="788760"/>
          </a:xfrm>
          <a:prstGeom prst="rect">
            <a:avLst/>
          </a:prstGeom>
          <a:ln>
            <a:noFill/>
          </a:ln>
        </p:spPr>
      </p:pic>
      <p:sp>
        <p:nvSpPr>
          <p:cNvPr id="494" name="CustomShape 11"/>
          <p:cNvSpPr/>
          <p:nvPr/>
        </p:nvSpPr>
        <p:spPr>
          <a:xfrm flipH="1">
            <a:off x="8462880" y="1907280"/>
            <a:ext cx="273600" cy="309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accent2">
                <a:lumMod val="60000"/>
                <a:lumOff val="4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5" name="CustomShape 12"/>
          <p:cNvSpPr/>
          <p:nvPr/>
        </p:nvSpPr>
        <p:spPr>
          <a:xfrm flipV="1">
            <a:off x="8533080" y="1936440"/>
            <a:ext cx="233640" cy="27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accent2">
                <a:lumMod val="60000"/>
                <a:lumOff val="4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96" name="Grafik 43"/>
          <p:cNvPicPr/>
          <p:nvPr/>
        </p:nvPicPr>
        <p:blipFill>
          <a:blip r:embed="rId8"/>
          <a:stretch/>
        </p:blipFill>
        <p:spPr>
          <a:xfrm>
            <a:off x="8631360" y="822960"/>
            <a:ext cx="2206800" cy="2765160"/>
          </a:xfrm>
          <a:prstGeom prst="rect">
            <a:avLst/>
          </a:prstGeom>
          <a:ln>
            <a:noFill/>
          </a:ln>
        </p:spPr>
      </p:pic>
      <p:sp>
        <p:nvSpPr>
          <p:cNvPr id="2" name="Rechteck 1"/>
          <p:cNvSpPr/>
          <p:nvPr/>
        </p:nvSpPr>
        <p:spPr>
          <a:xfrm>
            <a:off x="122965" y="106782"/>
            <a:ext cx="145264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 smtClean="0">
                <a:latin typeface="Calibri" panose="020F0502020204030204" pitchFamily="34" charset="0"/>
              </a:rPr>
              <a:t>VOLLDOSENINSPEKTION</a:t>
            </a:r>
            <a:endParaRPr lang="de-DE" sz="1000" dirty="0"/>
          </a:p>
        </p:txBody>
      </p:sp>
      <p:cxnSp>
        <p:nvCxnSpPr>
          <p:cNvPr id="4" name="Gerader Verbinder 3"/>
          <p:cNvCxnSpPr/>
          <p:nvPr/>
        </p:nvCxnSpPr>
        <p:spPr>
          <a:xfrm>
            <a:off x="234462" y="296985"/>
            <a:ext cx="122701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CustomShape 1"/>
          <p:cNvSpPr/>
          <p:nvPr/>
        </p:nvSpPr>
        <p:spPr>
          <a:xfrm>
            <a:off x="0" y="997200"/>
            <a:ext cx="3330720" cy="486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45000" rIns="180000" bIns="36000" anchor="ctr" anchorCtr="1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2700" b="1" strike="noStrike" spc="-1">
                <a:solidFill>
                  <a:srgbClr val="FFFFFF"/>
                </a:solidFill>
                <a:latin typeface="Calibri Light"/>
                <a:ea typeface="DejaVu Sans"/>
              </a:rPr>
              <a:t>Füllstandskontrolle</a:t>
            </a:r>
            <a:endParaRPr lang="de-DE" sz="2700" b="0" strike="noStrike" spc="-1">
              <a:latin typeface="Arial"/>
            </a:endParaRPr>
          </a:p>
        </p:txBody>
      </p:sp>
      <p:sp>
        <p:nvSpPr>
          <p:cNvPr id="498" name="CustomShape 2"/>
          <p:cNvSpPr/>
          <p:nvPr/>
        </p:nvSpPr>
        <p:spPr>
          <a:xfrm rot="2700000">
            <a:off x="3187440" y="328032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99" name="Grafik 4"/>
          <p:cNvPicPr/>
          <p:nvPr/>
        </p:nvPicPr>
        <p:blipFill>
          <a:blip r:embed="rId3"/>
          <a:stretch/>
        </p:blipFill>
        <p:spPr>
          <a:xfrm>
            <a:off x="4427640" y="-341640"/>
            <a:ext cx="4776840" cy="6511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CustomShape 1"/>
          <p:cNvSpPr/>
          <p:nvPr/>
        </p:nvSpPr>
        <p:spPr>
          <a:xfrm>
            <a:off x="0" y="2684880"/>
            <a:ext cx="12189960" cy="75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0" tIns="288000" rIns="90000" bIns="36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1679" b="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Rundum-Lösungen für die </a:t>
            </a:r>
            <a:r>
              <a:rPr lang="de-DE" sz="1679" b="0" strike="noStrike" spc="-1" dirty="0" smtClean="0">
                <a:solidFill>
                  <a:srgbClr val="FFFFFF"/>
                </a:solidFill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Getränke-Dosenlinie</a:t>
            </a:r>
            <a:endParaRPr lang="de-DE" sz="1679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3" name="CustomShape 2"/>
          <p:cNvSpPr/>
          <p:nvPr/>
        </p:nvSpPr>
        <p:spPr>
          <a:xfrm>
            <a:off x="0" y="3482640"/>
            <a:ext cx="12189960" cy="67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0" tIns="288000" rIns="90000" bIns="21600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de-DE" sz="36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HEUFT-Doseninspektion</a:t>
            </a:r>
            <a:endParaRPr lang="de-DE" sz="36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4" name="Grafik 4"/>
          <p:cNvPicPr/>
          <p:nvPr/>
        </p:nvPicPr>
        <p:blipFill>
          <a:blip r:embed="rId2"/>
          <a:stretch/>
        </p:blipFill>
        <p:spPr>
          <a:xfrm>
            <a:off x="4795560" y="856440"/>
            <a:ext cx="8201520" cy="5999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CustomShape 1"/>
          <p:cNvSpPr/>
          <p:nvPr/>
        </p:nvSpPr>
        <p:spPr>
          <a:xfrm>
            <a:off x="0" y="6112440"/>
            <a:ext cx="12189960" cy="74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36000" anchor="ctr" anchorCtr="1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2600" b="1" strike="noStrike" spc="-1" dirty="0" smtClean="0">
                <a:solidFill>
                  <a:srgbClr val="FFFFFF"/>
                </a:solidFill>
                <a:latin typeface="Calibri Light"/>
                <a:ea typeface="DejaVu Sans"/>
              </a:rPr>
              <a:t>HEUFT-</a:t>
            </a:r>
            <a:r>
              <a:rPr lang="de-DE" sz="2600" b="1" strike="noStrike" spc="-1" dirty="0" err="1" smtClean="0">
                <a:solidFill>
                  <a:srgbClr val="FFFFFF"/>
                </a:solidFill>
                <a:latin typeface="Calibri Light"/>
                <a:ea typeface="DejaVu Sans"/>
              </a:rPr>
              <a:t>Röntgenfüllstandskontrolle</a:t>
            </a:r>
            <a:endParaRPr lang="de-DE" sz="2600" b="0" strike="noStrike" spc="-1" dirty="0">
              <a:latin typeface="Arial"/>
            </a:endParaRPr>
          </a:p>
        </p:txBody>
      </p:sp>
      <p:sp>
        <p:nvSpPr>
          <p:cNvPr id="502" name="CustomShape 3"/>
          <p:cNvSpPr/>
          <p:nvPr/>
        </p:nvSpPr>
        <p:spPr>
          <a:xfrm rot="2700000">
            <a:off x="5917680" y="5990760"/>
            <a:ext cx="291960" cy="291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03" name="Grafik 7"/>
          <p:cNvPicPr/>
          <p:nvPr/>
        </p:nvPicPr>
        <p:blipFill>
          <a:blip r:embed="rId2"/>
          <a:stretch/>
        </p:blipFill>
        <p:spPr>
          <a:xfrm>
            <a:off x="389880" y="225360"/>
            <a:ext cx="8021880" cy="5989320"/>
          </a:xfrm>
          <a:prstGeom prst="rect">
            <a:avLst/>
          </a:prstGeom>
          <a:ln>
            <a:noFill/>
          </a:ln>
        </p:spPr>
      </p:pic>
      <p:grpSp>
        <p:nvGrpSpPr>
          <p:cNvPr id="504" name="Group 4"/>
          <p:cNvGrpSpPr/>
          <p:nvPr/>
        </p:nvGrpSpPr>
        <p:grpSpPr>
          <a:xfrm>
            <a:off x="4103280" y="2196720"/>
            <a:ext cx="1252080" cy="1370160"/>
            <a:chOff x="4103280" y="2196720"/>
            <a:chExt cx="1252080" cy="1370160"/>
          </a:xfrm>
        </p:grpSpPr>
        <p:sp>
          <p:nvSpPr>
            <p:cNvPr id="505" name="Line 5"/>
            <p:cNvSpPr/>
            <p:nvPr/>
          </p:nvSpPr>
          <p:spPr>
            <a:xfrm flipH="1">
              <a:off x="4103280" y="3293280"/>
              <a:ext cx="334440" cy="27360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06" name="Line 6"/>
            <p:cNvSpPr/>
            <p:nvPr/>
          </p:nvSpPr>
          <p:spPr>
            <a:xfrm flipV="1">
              <a:off x="4437720" y="2281320"/>
              <a:ext cx="0" cy="101196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07" name="CustomShape 7"/>
            <p:cNvSpPr/>
            <p:nvPr/>
          </p:nvSpPr>
          <p:spPr>
            <a:xfrm rot="10800000" flipV="1">
              <a:off x="4436640" y="2196360"/>
              <a:ext cx="918720" cy="3330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GB" sz="16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Überfüllt</a:t>
              </a:r>
              <a:endParaRPr lang="de-DE" sz="1600" b="0" strike="noStrike" spc="-1">
                <a:latin typeface="Arial"/>
              </a:endParaRPr>
            </a:p>
          </p:txBody>
        </p:sp>
      </p:grpSp>
      <p:grpSp>
        <p:nvGrpSpPr>
          <p:cNvPr id="508" name="Group 8"/>
          <p:cNvGrpSpPr/>
          <p:nvPr/>
        </p:nvGrpSpPr>
        <p:grpSpPr>
          <a:xfrm>
            <a:off x="5338440" y="1672920"/>
            <a:ext cx="1347120" cy="2092680"/>
            <a:chOff x="5338440" y="1672920"/>
            <a:chExt cx="1347120" cy="2092680"/>
          </a:xfrm>
        </p:grpSpPr>
        <p:sp>
          <p:nvSpPr>
            <p:cNvPr id="509" name="Line 9"/>
            <p:cNvSpPr/>
            <p:nvPr/>
          </p:nvSpPr>
          <p:spPr>
            <a:xfrm flipH="1">
              <a:off x="5338440" y="3491640"/>
              <a:ext cx="334800" cy="27396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10" name="Line 10"/>
            <p:cNvSpPr/>
            <p:nvPr/>
          </p:nvSpPr>
          <p:spPr>
            <a:xfrm flipV="1">
              <a:off x="5673240" y="1787760"/>
              <a:ext cx="0" cy="170388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11" name="CustomShape 11"/>
            <p:cNvSpPr/>
            <p:nvPr/>
          </p:nvSpPr>
          <p:spPr>
            <a:xfrm rot="10800000" flipV="1">
              <a:off x="5702760" y="1672560"/>
              <a:ext cx="982800" cy="3330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GB" sz="16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Unterfüllt</a:t>
              </a:r>
              <a:endParaRPr lang="de-DE" sz="1600" b="0" strike="noStrike" spc="-1">
                <a:latin typeface="Arial"/>
              </a:endParaRPr>
            </a:p>
          </p:txBody>
        </p:sp>
      </p:grpSp>
      <p:grpSp>
        <p:nvGrpSpPr>
          <p:cNvPr id="512" name="Group 12"/>
          <p:cNvGrpSpPr/>
          <p:nvPr/>
        </p:nvGrpSpPr>
        <p:grpSpPr>
          <a:xfrm>
            <a:off x="6987600" y="1143360"/>
            <a:ext cx="1769040" cy="2408400"/>
            <a:chOff x="6987600" y="1143360"/>
            <a:chExt cx="1769040" cy="2408400"/>
          </a:xfrm>
        </p:grpSpPr>
        <p:sp>
          <p:nvSpPr>
            <p:cNvPr id="513" name="Line 13"/>
            <p:cNvSpPr/>
            <p:nvPr/>
          </p:nvSpPr>
          <p:spPr>
            <a:xfrm flipH="1">
              <a:off x="6987600" y="3277800"/>
              <a:ext cx="334800" cy="27396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14" name="Line 14"/>
            <p:cNvSpPr/>
            <p:nvPr/>
          </p:nvSpPr>
          <p:spPr>
            <a:xfrm flipV="1">
              <a:off x="7322400" y="1297440"/>
              <a:ext cx="0" cy="198036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15" name="CustomShape 15"/>
            <p:cNvSpPr/>
            <p:nvPr/>
          </p:nvSpPr>
          <p:spPr>
            <a:xfrm rot="10800000" flipV="1">
              <a:off x="7153560" y="1143000"/>
              <a:ext cx="1603080" cy="3330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GB" sz="14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    </a:t>
              </a:r>
              <a:r>
                <a:rPr lang="en-GB" sz="16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Guter Füllstand</a:t>
              </a:r>
              <a:endParaRPr lang="de-DE" sz="1600" b="0" strike="noStrike" spc="-1">
                <a:latin typeface="Arial"/>
              </a:endParaRPr>
            </a:p>
          </p:txBody>
        </p:sp>
      </p:grpSp>
      <p:pic>
        <p:nvPicPr>
          <p:cNvPr id="516" name="Grafik 21"/>
          <p:cNvPicPr/>
          <p:nvPr/>
        </p:nvPicPr>
        <p:blipFill>
          <a:blip r:embed="rId3"/>
          <a:stretch/>
        </p:blipFill>
        <p:spPr>
          <a:xfrm>
            <a:off x="8920440" y="1592280"/>
            <a:ext cx="2471760" cy="3637800"/>
          </a:xfrm>
          <a:prstGeom prst="rect">
            <a:avLst/>
          </a:prstGeom>
          <a:ln>
            <a:noFill/>
          </a:ln>
        </p:spPr>
      </p:pic>
      <p:grpSp>
        <p:nvGrpSpPr>
          <p:cNvPr id="517" name="Group 16"/>
          <p:cNvGrpSpPr/>
          <p:nvPr/>
        </p:nvGrpSpPr>
        <p:grpSpPr>
          <a:xfrm>
            <a:off x="9749880" y="3673440"/>
            <a:ext cx="1860120" cy="1094040"/>
            <a:chOff x="9749880" y="3673440"/>
            <a:chExt cx="1860120" cy="1094040"/>
          </a:xfrm>
        </p:grpSpPr>
        <p:sp>
          <p:nvSpPr>
            <p:cNvPr id="518" name="Line 17"/>
            <p:cNvSpPr/>
            <p:nvPr/>
          </p:nvSpPr>
          <p:spPr>
            <a:xfrm flipH="1">
              <a:off x="9749880" y="4493520"/>
              <a:ext cx="334440" cy="27396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19" name="Line 18"/>
            <p:cNvSpPr/>
            <p:nvPr/>
          </p:nvSpPr>
          <p:spPr>
            <a:xfrm flipV="1">
              <a:off x="10084320" y="3792240"/>
              <a:ext cx="0" cy="70128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20" name="CustomShape 19"/>
            <p:cNvSpPr/>
            <p:nvPr/>
          </p:nvSpPr>
          <p:spPr>
            <a:xfrm rot="10800000" flipV="1">
              <a:off x="10119600" y="3673080"/>
              <a:ext cx="1490400" cy="6382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GB" sz="18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Lichtschranke </a:t>
              </a:r>
              <a:endParaRPr lang="de-DE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GB" sz="18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geschlossen</a:t>
              </a:r>
              <a:endParaRPr lang="de-DE" sz="1800" b="0" strike="noStrike" spc="-1">
                <a:latin typeface="Arial"/>
              </a:endParaRPr>
            </a:p>
          </p:txBody>
        </p:sp>
      </p:grpSp>
      <p:grpSp>
        <p:nvGrpSpPr>
          <p:cNvPr id="521" name="Group 20"/>
          <p:cNvGrpSpPr/>
          <p:nvPr/>
        </p:nvGrpSpPr>
        <p:grpSpPr>
          <a:xfrm>
            <a:off x="9597240" y="2606040"/>
            <a:ext cx="2439720" cy="936360"/>
            <a:chOff x="9597240" y="2606040"/>
            <a:chExt cx="2439720" cy="936360"/>
          </a:xfrm>
        </p:grpSpPr>
        <p:sp>
          <p:nvSpPr>
            <p:cNvPr id="522" name="Line 21"/>
            <p:cNvSpPr/>
            <p:nvPr/>
          </p:nvSpPr>
          <p:spPr>
            <a:xfrm flipH="1" flipV="1">
              <a:off x="9727200" y="2606040"/>
              <a:ext cx="349560" cy="28980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23" name="Line 22"/>
            <p:cNvSpPr/>
            <p:nvPr/>
          </p:nvSpPr>
          <p:spPr>
            <a:xfrm>
              <a:off x="10076760" y="2895840"/>
              <a:ext cx="0" cy="52776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24" name="CustomShape 23"/>
            <p:cNvSpPr/>
            <p:nvPr/>
          </p:nvSpPr>
          <p:spPr>
            <a:xfrm rot="10800000" flipV="1">
              <a:off x="9597240" y="3178080"/>
              <a:ext cx="243972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GB" sz="18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         Lichtschranke offen</a:t>
              </a:r>
              <a:endParaRPr lang="de-DE" sz="1800" b="0" strike="noStrike" spc="-1">
                <a:latin typeface="Arial"/>
              </a:endParaRPr>
            </a:p>
          </p:txBody>
        </p:sp>
      </p:grpSp>
      <p:sp>
        <p:nvSpPr>
          <p:cNvPr id="2" name="Rechteck 1"/>
          <p:cNvSpPr/>
          <p:nvPr/>
        </p:nvSpPr>
        <p:spPr>
          <a:xfrm>
            <a:off x="231411" y="227861"/>
            <a:ext cx="139653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 smtClean="0">
                <a:latin typeface="Calibri" panose="020F0502020204030204" pitchFamily="34" charset="0"/>
              </a:rPr>
              <a:t>FÜLLSTANSKONTROLLE</a:t>
            </a:r>
            <a:endParaRPr lang="de-DE" sz="1000" dirty="0"/>
          </a:p>
        </p:txBody>
      </p:sp>
      <p:cxnSp>
        <p:nvCxnSpPr>
          <p:cNvPr id="4" name="Gerader Verbinder 3"/>
          <p:cNvCxnSpPr/>
          <p:nvPr/>
        </p:nvCxnSpPr>
        <p:spPr>
          <a:xfrm flipV="1">
            <a:off x="336062" y="406400"/>
            <a:ext cx="1182958" cy="781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CustomShape 1"/>
          <p:cNvSpPr/>
          <p:nvPr/>
        </p:nvSpPr>
        <p:spPr>
          <a:xfrm>
            <a:off x="0" y="6112440"/>
            <a:ext cx="12189960" cy="74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36000" anchor="ctr" anchorCtr="1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600" b="1" strike="noStrike" spc="-1" dirty="0" smtClean="0">
                <a:solidFill>
                  <a:srgbClr val="FFFFFF"/>
                </a:solidFill>
                <a:latin typeface="Calibri Light"/>
                <a:ea typeface="Microsoft YaHei"/>
              </a:rPr>
              <a:t>Locator</a:t>
            </a:r>
            <a:endParaRPr lang="de-DE" sz="2600" b="0" strike="noStrike" spc="-1" dirty="0">
              <a:latin typeface="Arial"/>
            </a:endParaRPr>
          </a:p>
        </p:txBody>
      </p:sp>
      <p:pic>
        <p:nvPicPr>
          <p:cNvPr id="526" name="Grafik 6"/>
          <p:cNvPicPr/>
          <p:nvPr/>
        </p:nvPicPr>
        <p:blipFill>
          <a:blip r:embed="rId2"/>
          <a:stretch/>
        </p:blipFill>
        <p:spPr>
          <a:xfrm>
            <a:off x="0" y="1273680"/>
            <a:ext cx="12189960" cy="4308120"/>
          </a:xfrm>
          <a:prstGeom prst="rect">
            <a:avLst/>
          </a:prstGeom>
          <a:ln>
            <a:noFill/>
          </a:ln>
        </p:spPr>
      </p:pic>
      <p:sp>
        <p:nvSpPr>
          <p:cNvPr id="527" name="CustomShape 2"/>
          <p:cNvSpPr/>
          <p:nvPr/>
        </p:nvSpPr>
        <p:spPr>
          <a:xfrm rot="2700000">
            <a:off x="5917680" y="5990760"/>
            <a:ext cx="291960" cy="291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Rechteck 1"/>
          <p:cNvSpPr/>
          <p:nvPr/>
        </p:nvSpPr>
        <p:spPr>
          <a:xfrm>
            <a:off x="192335" y="211965"/>
            <a:ext cx="14750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 smtClean="0">
                <a:latin typeface="Calibri" panose="020F0502020204030204" pitchFamily="34" charset="0"/>
              </a:rPr>
              <a:t>FÜLLSTANDSKONTROLLE</a:t>
            </a:r>
            <a:endParaRPr lang="de-DE" sz="1000" dirty="0"/>
          </a:p>
        </p:txBody>
      </p:sp>
      <p:cxnSp>
        <p:nvCxnSpPr>
          <p:cNvPr id="10" name="Gerader Verbinder 9"/>
          <p:cNvCxnSpPr/>
          <p:nvPr/>
        </p:nvCxnSpPr>
        <p:spPr>
          <a:xfrm flipH="1">
            <a:off x="304800" y="390769"/>
            <a:ext cx="122701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CustomShape 1"/>
          <p:cNvSpPr/>
          <p:nvPr/>
        </p:nvSpPr>
        <p:spPr>
          <a:xfrm>
            <a:off x="0" y="6112440"/>
            <a:ext cx="12189960" cy="744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36000" anchor="ctr" anchorCtr="1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2400" b="1" strike="noStrike" spc="-1" dirty="0" smtClean="0">
                <a:solidFill>
                  <a:srgbClr val="FFFFFF"/>
                </a:solidFill>
                <a:latin typeface="Calibri Light"/>
                <a:ea typeface="DejaVu Sans"/>
              </a:rPr>
              <a:t>Probenentnahme      </a:t>
            </a:r>
            <a:endParaRPr lang="de-DE" sz="2400" b="0" strike="noStrike" spc="-1" dirty="0">
              <a:latin typeface="Arial"/>
            </a:endParaRPr>
          </a:p>
        </p:txBody>
      </p:sp>
      <p:pic>
        <p:nvPicPr>
          <p:cNvPr id="530" name="Grafik 3"/>
          <p:cNvPicPr/>
          <p:nvPr/>
        </p:nvPicPr>
        <p:blipFill>
          <a:blip r:embed="rId2"/>
          <a:stretch/>
        </p:blipFill>
        <p:spPr>
          <a:xfrm>
            <a:off x="-2520" y="-4680"/>
            <a:ext cx="5035680" cy="6110280"/>
          </a:xfrm>
          <a:prstGeom prst="rect">
            <a:avLst/>
          </a:prstGeom>
          <a:ln>
            <a:noFill/>
          </a:ln>
        </p:spPr>
      </p:pic>
      <p:pic>
        <p:nvPicPr>
          <p:cNvPr id="531" name="Grafik 5"/>
          <p:cNvPicPr/>
          <p:nvPr/>
        </p:nvPicPr>
        <p:blipFill>
          <a:blip r:embed="rId3"/>
          <a:stretch/>
        </p:blipFill>
        <p:spPr>
          <a:xfrm>
            <a:off x="0" y="4030560"/>
            <a:ext cx="8773560" cy="2404440"/>
          </a:xfrm>
          <a:prstGeom prst="rect">
            <a:avLst/>
          </a:prstGeom>
          <a:ln>
            <a:noFill/>
          </a:ln>
        </p:spPr>
      </p:pic>
      <p:sp>
        <p:nvSpPr>
          <p:cNvPr id="532" name="CustomShape 2"/>
          <p:cNvSpPr/>
          <p:nvPr/>
        </p:nvSpPr>
        <p:spPr>
          <a:xfrm rot="2700000">
            <a:off x="5917680" y="5990760"/>
            <a:ext cx="291960" cy="291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33" name="Grafik 7"/>
          <p:cNvPicPr/>
          <p:nvPr/>
        </p:nvPicPr>
        <p:blipFill>
          <a:blip r:embed="rId4"/>
          <a:stretch/>
        </p:blipFill>
        <p:spPr>
          <a:xfrm>
            <a:off x="2190240" y="2656080"/>
            <a:ext cx="2949840" cy="3454200"/>
          </a:xfrm>
          <a:prstGeom prst="rect">
            <a:avLst/>
          </a:prstGeom>
          <a:ln>
            <a:noFill/>
          </a:ln>
        </p:spPr>
      </p:pic>
      <p:sp>
        <p:nvSpPr>
          <p:cNvPr id="534" name="CustomShape 3"/>
          <p:cNvSpPr/>
          <p:nvPr/>
        </p:nvSpPr>
        <p:spPr>
          <a:xfrm>
            <a:off x="7090200" y="3649680"/>
            <a:ext cx="2923200" cy="3418920"/>
          </a:xfrm>
          <a:prstGeom prst="rect">
            <a:avLst/>
          </a:prstGeom>
          <a:solidFill>
            <a:schemeClr val="bg1"/>
          </a:solidFill>
          <a:ln/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5" name="CustomShape 4"/>
          <p:cNvSpPr/>
          <p:nvPr/>
        </p:nvSpPr>
        <p:spPr>
          <a:xfrm>
            <a:off x="7225772" y="6113160"/>
            <a:ext cx="2582535" cy="743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36" name="Grafik 10"/>
          <p:cNvPicPr/>
          <p:nvPr/>
        </p:nvPicPr>
        <p:blipFill>
          <a:blip r:embed="rId5"/>
          <a:stretch/>
        </p:blipFill>
        <p:spPr>
          <a:xfrm>
            <a:off x="6441480" y="1932480"/>
            <a:ext cx="5173560" cy="3490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CustomShape 1"/>
          <p:cNvSpPr/>
          <p:nvPr/>
        </p:nvSpPr>
        <p:spPr>
          <a:xfrm>
            <a:off x="3105720" y="1440000"/>
            <a:ext cx="8772840" cy="400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2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		</a:t>
            </a:r>
            <a:r>
              <a:rPr lang="de-DE" sz="24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HEUFT </a:t>
            </a:r>
            <a:r>
              <a:rPr lang="de-DE" sz="2400" b="1" i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SPECTRUM </a:t>
            </a:r>
            <a:r>
              <a:rPr lang="de-DE" sz="2400" b="1" i="1" strike="noStrike" spc="-1" baseline="30000" dirty="0">
                <a:solidFill>
                  <a:srgbClr val="FFFFFF"/>
                </a:solidFill>
                <a:latin typeface="Verdana"/>
                <a:ea typeface="Verdana"/>
              </a:rPr>
              <a:t>II</a:t>
            </a:r>
            <a:r>
              <a:rPr lang="de-DE" sz="2400" b="1" i="1" strike="noStrike" spc="-1" dirty="0">
                <a:solidFill>
                  <a:srgbClr val="FFFFFF"/>
                </a:solidFill>
                <a:latin typeface="Calibri"/>
                <a:ea typeface="Verdana"/>
              </a:rPr>
              <a:t> VX</a:t>
            </a:r>
            <a:endParaRPr lang="de-DE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200" b="0" strike="noStrike" spc="-1" dirty="0">
                <a:solidFill>
                  <a:srgbClr val="FFFFFF"/>
                </a:solidFill>
                <a:latin typeface="Calibri"/>
                <a:ea typeface="Verdana"/>
              </a:rPr>
              <a:t>                             Maximale Leistung			   140.000 </a:t>
            </a:r>
            <a:r>
              <a:rPr lang="de-DE" sz="2200" b="0" strike="noStrike" spc="-1" dirty="0" err="1">
                <a:solidFill>
                  <a:srgbClr val="FFFFFF"/>
                </a:solidFill>
                <a:latin typeface="Calibri"/>
                <a:ea typeface="Verdana"/>
              </a:rPr>
              <a:t>Beh</a:t>
            </a:r>
            <a:r>
              <a:rPr lang="de-DE" sz="2200" b="0" strike="noStrike" spc="-1" dirty="0">
                <a:solidFill>
                  <a:srgbClr val="FFFFFF"/>
                </a:solidFill>
                <a:latin typeface="Calibri"/>
                <a:ea typeface="Verdana"/>
              </a:rPr>
              <a:t>./h</a:t>
            </a:r>
            <a:endParaRPr lang="de-DE" sz="2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200" b="0" strike="noStrike" spc="-1" dirty="0">
                <a:solidFill>
                  <a:srgbClr val="FFFFFF"/>
                </a:solidFill>
                <a:latin typeface="Calibri"/>
                <a:ea typeface="Verdana"/>
              </a:rPr>
              <a:t>		</a:t>
            </a:r>
            <a:r>
              <a:rPr lang="de-DE" sz="2200" b="0" strike="noStrike" spc="-1" dirty="0" err="1">
                <a:solidFill>
                  <a:srgbClr val="FFFFFF"/>
                </a:solidFill>
                <a:latin typeface="Calibri"/>
                <a:ea typeface="Verdana"/>
              </a:rPr>
              <a:t>Höhenverstellungen</a:t>
            </a:r>
            <a:r>
              <a:rPr lang="de-DE" sz="2200" b="0" strike="noStrike" spc="-1" dirty="0">
                <a:solidFill>
                  <a:srgbClr val="FFFFFF"/>
                </a:solidFill>
                <a:latin typeface="Calibri"/>
                <a:ea typeface="Verdana"/>
              </a:rPr>
              <a:t>				4+</a:t>
            </a:r>
            <a:endParaRPr lang="de-DE" sz="2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200" b="0" strike="noStrike" spc="-1" dirty="0">
                <a:solidFill>
                  <a:srgbClr val="FFFFFF"/>
                </a:solidFill>
                <a:latin typeface="Calibri"/>
                <a:ea typeface="Verdana"/>
              </a:rPr>
              <a:t>		Automatische Höhenverstellung			✓</a:t>
            </a:r>
            <a:endParaRPr lang="de-DE" sz="2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200" b="0" strike="noStrike" spc="-1" dirty="0">
                <a:solidFill>
                  <a:srgbClr val="FFFFFF"/>
                </a:solidFill>
                <a:latin typeface="Calibri"/>
                <a:ea typeface="Verdana"/>
              </a:rPr>
              <a:t>		Maschinenanbindung			 	✓</a:t>
            </a:r>
            <a:endParaRPr lang="de-DE" sz="2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200" b="0" strike="noStrike" spc="-1" dirty="0">
                <a:solidFill>
                  <a:srgbClr val="FFFFFF"/>
                </a:solidFill>
                <a:latin typeface="Calibri"/>
                <a:ea typeface="Verdana"/>
              </a:rPr>
              <a:t>		Sensorkamera					5</a:t>
            </a:r>
            <a:endParaRPr lang="de-DE" sz="2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200" b="0" strike="noStrike" spc="-1" dirty="0">
                <a:solidFill>
                  <a:srgbClr val="FFFFFF"/>
                </a:solidFill>
                <a:latin typeface="Calibri"/>
                <a:ea typeface="Verdana"/>
              </a:rPr>
              <a:t>		Zus. Inspektionsgehäuse			✓ 	</a:t>
            </a:r>
            <a:endParaRPr lang="de-DE" sz="2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200" b="0" strike="noStrike" spc="-1" dirty="0">
                <a:solidFill>
                  <a:srgbClr val="FFFFFF"/>
                </a:solidFill>
                <a:latin typeface="Calibri"/>
                <a:ea typeface="Verdana"/>
              </a:rPr>
              <a:t>		Ausleitungen					3+</a:t>
            </a:r>
            <a:endParaRPr lang="de-DE" sz="2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200" b="0" strike="noStrike" spc="-1" dirty="0">
                <a:solidFill>
                  <a:srgbClr val="FFFFFF"/>
                </a:solidFill>
                <a:latin typeface="Calibri"/>
                <a:ea typeface="Verdana"/>
              </a:rPr>
              <a:t>		HEUFT </a:t>
            </a:r>
            <a:r>
              <a:rPr lang="de-DE" sz="2200" b="0" i="1" strike="noStrike" spc="-1" dirty="0" err="1">
                <a:solidFill>
                  <a:srgbClr val="FFFFFF"/>
                </a:solidFill>
                <a:latin typeface="Calibri"/>
                <a:ea typeface="Verdana"/>
              </a:rPr>
              <a:t>NaVi</a:t>
            </a:r>
            <a:r>
              <a:rPr lang="de-DE" sz="2200" b="0" i="1" strike="noStrike" spc="-1" dirty="0">
                <a:solidFill>
                  <a:srgbClr val="FFFFFF"/>
                </a:solidFill>
                <a:latin typeface="Calibri"/>
                <a:ea typeface="Verdana"/>
              </a:rPr>
              <a:t>-</a:t>
            </a:r>
            <a:r>
              <a:rPr lang="de-DE" sz="2200" b="0" strike="noStrike" spc="-1" dirty="0">
                <a:solidFill>
                  <a:srgbClr val="FFFFFF"/>
                </a:solidFill>
                <a:latin typeface="Calibri"/>
                <a:ea typeface="Verdana"/>
              </a:rPr>
              <a:t>Benutzerführung			✓</a:t>
            </a:r>
            <a:endParaRPr lang="de-DE" sz="2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200" b="0" strike="noStrike" spc="-1" dirty="0">
                <a:solidFill>
                  <a:srgbClr val="FFFFFF"/>
                </a:solidFill>
                <a:latin typeface="Calibri"/>
                <a:ea typeface="Verdana"/>
              </a:rPr>
              <a:t>		HEUFT </a:t>
            </a:r>
            <a:r>
              <a:rPr lang="de-DE" sz="2200" b="0" i="1" strike="noStrike" spc="-1" dirty="0" err="1">
                <a:solidFill>
                  <a:srgbClr val="FFFFFF"/>
                </a:solidFill>
                <a:latin typeface="Calibri"/>
                <a:ea typeface="Verdana"/>
              </a:rPr>
              <a:t>checkPoints</a:t>
            </a:r>
            <a:r>
              <a:rPr lang="de-DE" sz="2200" b="0" i="1" strike="noStrike" spc="-1" dirty="0">
                <a:solidFill>
                  <a:srgbClr val="FFFFFF"/>
                </a:solidFill>
                <a:latin typeface="Calibri"/>
                <a:ea typeface="Verdana"/>
              </a:rPr>
              <a:t>				</a:t>
            </a:r>
            <a:r>
              <a:rPr lang="de-DE" sz="2000" b="0" strike="noStrike" spc="-1" dirty="0">
                <a:solidFill>
                  <a:srgbClr val="FFFFFF"/>
                </a:solidFill>
                <a:latin typeface="Calibri"/>
                <a:ea typeface="Verdana"/>
              </a:rPr>
              <a:t>✓ 	</a:t>
            </a:r>
            <a:endParaRPr lang="de-DE" sz="2000" b="0" strike="noStrike" spc="-1" dirty="0">
              <a:latin typeface="Arial"/>
            </a:endParaRPr>
          </a:p>
        </p:txBody>
      </p:sp>
      <p:pic>
        <p:nvPicPr>
          <p:cNvPr id="538" name="Grafik 3"/>
          <p:cNvPicPr/>
          <p:nvPr/>
        </p:nvPicPr>
        <p:blipFill>
          <a:blip r:embed="rId2"/>
          <a:stretch/>
        </p:blipFill>
        <p:spPr>
          <a:xfrm>
            <a:off x="580680" y="777960"/>
            <a:ext cx="3331440" cy="4918680"/>
          </a:xfrm>
          <a:prstGeom prst="rect">
            <a:avLst/>
          </a:prstGeom>
          <a:ln>
            <a:noFill/>
          </a:ln>
        </p:spPr>
      </p:pic>
      <p:sp>
        <p:nvSpPr>
          <p:cNvPr id="2" name="Rechteck 1"/>
          <p:cNvSpPr/>
          <p:nvPr/>
        </p:nvSpPr>
        <p:spPr>
          <a:xfrm>
            <a:off x="235204" y="196334"/>
            <a:ext cx="12987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 smtClean="0">
                <a:latin typeface="Calibri" panose="020F0502020204030204" pitchFamily="34" charset="0"/>
              </a:rPr>
              <a:t>VOLLGUTKONTROLLE</a:t>
            </a:r>
            <a:endParaRPr lang="de-DE" sz="1000" dirty="0"/>
          </a:p>
        </p:txBody>
      </p:sp>
      <p:cxnSp>
        <p:nvCxnSpPr>
          <p:cNvPr id="6" name="Gerader Verbinder 5"/>
          <p:cNvCxnSpPr/>
          <p:nvPr/>
        </p:nvCxnSpPr>
        <p:spPr>
          <a:xfrm>
            <a:off x="351692" y="382954"/>
            <a:ext cx="102381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CustomShape 1"/>
          <p:cNvSpPr/>
          <p:nvPr/>
        </p:nvSpPr>
        <p:spPr>
          <a:xfrm>
            <a:off x="2735385" y="1440000"/>
            <a:ext cx="8927175" cy="400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2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		</a:t>
            </a:r>
            <a:r>
              <a:rPr lang="de-DE" sz="24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HEUFT </a:t>
            </a:r>
            <a:r>
              <a:rPr lang="de-DE" sz="2400" b="1" i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PRIME</a:t>
            </a:r>
            <a:endParaRPr lang="de-DE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2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                            Maximale Leistung			    99.000 </a:t>
            </a:r>
            <a:r>
              <a:rPr lang="de-DE" sz="22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Beh</a:t>
            </a:r>
            <a:r>
              <a:rPr lang="de-DE" sz="22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./h</a:t>
            </a:r>
            <a:endParaRPr lang="de-DE" sz="2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2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		</a:t>
            </a:r>
            <a:r>
              <a:rPr lang="de-DE" sz="22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Höhenverstellungen</a:t>
            </a:r>
            <a:r>
              <a:rPr lang="de-DE" sz="22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				3+</a:t>
            </a:r>
            <a:endParaRPr lang="de-DE" sz="2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2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		Automatische Höhenverstellung		         optional</a:t>
            </a:r>
            <a:endParaRPr lang="de-DE" sz="2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2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		Maschinenanbindung			 	✓</a:t>
            </a:r>
            <a:endParaRPr lang="de-DE" sz="2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2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		Sensorkamera					2 	</a:t>
            </a:r>
            <a:endParaRPr lang="de-DE" sz="2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2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		Ausleitungen					1</a:t>
            </a:r>
            <a:endParaRPr lang="de-DE" sz="2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2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		HEUFT </a:t>
            </a:r>
            <a:r>
              <a:rPr lang="de-DE" sz="2200" b="0" i="1" strike="noStrike" spc="-1" dirty="0" err="1">
                <a:solidFill>
                  <a:srgbClr val="FFFFFF"/>
                </a:solidFill>
                <a:latin typeface="Calibri"/>
                <a:ea typeface="Verdana"/>
              </a:rPr>
              <a:t>NaVi</a:t>
            </a:r>
            <a:r>
              <a:rPr lang="de-DE" sz="2200" b="0" i="1" strike="noStrike" spc="-1" dirty="0">
                <a:solidFill>
                  <a:srgbClr val="FFFFFF"/>
                </a:solidFill>
                <a:latin typeface="Calibri"/>
                <a:ea typeface="Verdana"/>
              </a:rPr>
              <a:t>-</a:t>
            </a:r>
            <a:r>
              <a:rPr lang="de-DE" sz="2200" b="0" strike="noStrike" spc="-1" dirty="0">
                <a:solidFill>
                  <a:srgbClr val="FFFFFF"/>
                </a:solidFill>
                <a:latin typeface="Calibri"/>
                <a:ea typeface="Verdana"/>
              </a:rPr>
              <a:t>Benutzerführung</a:t>
            </a:r>
            <a:r>
              <a:rPr lang="de-DE" sz="22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			✓</a:t>
            </a:r>
            <a:endParaRPr lang="de-DE" sz="2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2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		HEUFT </a:t>
            </a:r>
            <a:r>
              <a:rPr lang="de-DE" sz="2200" b="0" i="1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checkPoints</a:t>
            </a:r>
            <a:r>
              <a:rPr lang="de-DE" sz="2200" b="0" i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				</a:t>
            </a:r>
            <a:r>
              <a:rPr lang="de-DE" sz="20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✓ 	</a:t>
            </a:r>
            <a:endParaRPr lang="de-DE" sz="2000" b="0" strike="noStrike" spc="-1" dirty="0">
              <a:latin typeface="Arial"/>
            </a:endParaRPr>
          </a:p>
        </p:txBody>
      </p:sp>
      <p:pic>
        <p:nvPicPr>
          <p:cNvPr id="541" name="Grafik 4"/>
          <p:cNvPicPr/>
          <p:nvPr/>
        </p:nvPicPr>
        <p:blipFill>
          <a:blip r:embed="rId2"/>
          <a:stretch/>
        </p:blipFill>
        <p:spPr>
          <a:xfrm>
            <a:off x="563040" y="858240"/>
            <a:ext cx="3277080" cy="4838400"/>
          </a:xfrm>
          <a:prstGeom prst="rect">
            <a:avLst/>
          </a:prstGeom>
          <a:ln>
            <a:noFill/>
          </a:ln>
        </p:spPr>
      </p:pic>
      <p:sp>
        <p:nvSpPr>
          <p:cNvPr id="2" name="Rechteck 1"/>
          <p:cNvSpPr/>
          <p:nvPr/>
        </p:nvSpPr>
        <p:spPr>
          <a:xfrm>
            <a:off x="143578" y="223185"/>
            <a:ext cx="12987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>
                <a:latin typeface="Calibri" panose="020F0502020204030204" pitchFamily="34" charset="0"/>
              </a:rPr>
              <a:t>VOLLGUTKONTROLLE</a:t>
            </a:r>
            <a:endParaRPr lang="de-DE" sz="1000" dirty="0"/>
          </a:p>
        </p:txBody>
      </p:sp>
      <p:cxnSp>
        <p:nvCxnSpPr>
          <p:cNvPr id="4" name="Gerader Verbinder 3"/>
          <p:cNvCxnSpPr/>
          <p:nvPr/>
        </p:nvCxnSpPr>
        <p:spPr>
          <a:xfrm>
            <a:off x="265723" y="406400"/>
            <a:ext cx="105507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CustomShape 1"/>
          <p:cNvSpPr/>
          <p:nvPr/>
        </p:nvSpPr>
        <p:spPr>
          <a:xfrm>
            <a:off x="2310120" y="1467720"/>
            <a:ext cx="8772840" cy="400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2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		</a:t>
            </a:r>
            <a:r>
              <a:rPr lang="de-DE" sz="24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HEUFT </a:t>
            </a:r>
            <a:r>
              <a:rPr lang="de-DE" sz="2400" b="1" i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ONE</a:t>
            </a:r>
            <a:endParaRPr lang="de-DE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2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                            Maximale Leistung			    72.000 </a:t>
            </a:r>
            <a:r>
              <a:rPr lang="de-DE" sz="22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Beh</a:t>
            </a:r>
            <a:r>
              <a:rPr lang="de-DE" sz="22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./h</a:t>
            </a:r>
            <a:endParaRPr lang="de-DE" sz="2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2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		</a:t>
            </a:r>
            <a:r>
              <a:rPr lang="de-DE" sz="22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Höhenverstellungen</a:t>
            </a:r>
            <a:r>
              <a:rPr lang="de-DE" sz="22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				2</a:t>
            </a:r>
            <a:endParaRPr lang="de-DE" sz="2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2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		Sensorkamera					1</a:t>
            </a:r>
            <a:endParaRPr lang="de-DE" sz="2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2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		Zus. Inspektionsgehäuse			✓</a:t>
            </a:r>
            <a:endParaRPr lang="de-DE" sz="2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2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		Ausleitungen					1</a:t>
            </a:r>
            <a:endParaRPr lang="de-DE" sz="2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0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	</a:t>
            </a:r>
            <a:endParaRPr lang="de-DE" sz="2000" b="0" strike="noStrike" spc="-1" dirty="0">
              <a:latin typeface="Arial"/>
            </a:endParaRPr>
          </a:p>
        </p:txBody>
      </p:sp>
      <p:pic>
        <p:nvPicPr>
          <p:cNvPr id="544" name="Grafik 3"/>
          <p:cNvPicPr/>
          <p:nvPr/>
        </p:nvPicPr>
        <p:blipFill>
          <a:blip r:embed="rId2"/>
          <a:stretch/>
        </p:blipFill>
        <p:spPr>
          <a:xfrm>
            <a:off x="860040" y="280440"/>
            <a:ext cx="2450520" cy="5187960"/>
          </a:xfrm>
          <a:prstGeom prst="rect">
            <a:avLst/>
          </a:prstGeom>
          <a:ln>
            <a:noFill/>
          </a:ln>
        </p:spPr>
      </p:pic>
      <p:sp>
        <p:nvSpPr>
          <p:cNvPr id="5" name="CustomShape 2"/>
          <p:cNvSpPr/>
          <p:nvPr/>
        </p:nvSpPr>
        <p:spPr>
          <a:xfrm>
            <a:off x="469440" y="384840"/>
            <a:ext cx="1278720" cy="225360"/>
          </a:xfrm>
          <a:prstGeom prst="rect">
            <a:avLst/>
          </a:prstGeom>
          <a:solidFill>
            <a:schemeClr val="bg1"/>
          </a:solidFill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288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1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VOLLGUTKONTROLLE</a:t>
            </a:r>
            <a:endParaRPr lang="de-DE" sz="1100" b="0" strike="noStrike" spc="-1" dirty="0">
              <a:latin typeface="Arial"/>
            </a:endParaRPr>
          </a:p>
        </p:txBody>
      </p:sp>
      <p:cxnSp>
        <p:nvCxnSpPr>
          <p:cNvPr id="6" name="Gerader Verbinder 5"/>
          <p:cNvCxnSpPr/>
          <p:nvPr/>
        </p:nvCxnSpPr>
        <p:spPr>
          <a:xfrm>
            <a:off x="539262" y="610200"/>
            <a:ext cx="120889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CustomShape 1"/>
          <p:cNvSpPr/>
          <p:nvPr/>
        </p:nvSpPr>
        <p:spPr>
          <a:xfrm>
            <a:off x="0" y="6112440"/>
            <a:ext cx="12189960" cy="74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36000" anchor="ctr" anchorCtr="1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2600" b="1" strike="noStrike" spc="-1" dirty="0">
                <a:solidFill>
                  <a:srgbClr val="FFFFFF"/>
                </a:solidFill>
                <a:latin typeface="Calibri Light"/>
                <a:ea typeface="DejaVu Sans"/>
              </a:rPr>
              <a:t>Modulare Erkennungslösungen!</a:t>
            </a:r>
            <a:endParaRPr lang="de-DE" sz="2600" b="0" strike="noStrike" spc="-1" dirty="0">
              <a:latin typeface="Arial"/>
            </a:endParaRPr>
          </a:p>
        </p:txBody>
      </p:sp>
      <p:sp>
        <p:nvSpPr>
          <p:cNvPr id="547" name="CustomShape 2"/>
          <p:cNvSpPr/>
          <p:nvPr/>
        </p:nvSpPr>
        <p:spPr>
          <a:xfrm>
            <a:off x="469440" y="384840"/>
            <a:ext cx="1153440" cy="225360"/>
          </a:xfrm>
          <a:prstGeom prst="rect">
            <a:avLst/>
          </a:prstGeom>
          <a:noFill/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288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05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FÜLLMANAGEMENT</a:t>
            </a:r>
            <a:endParaRPr lang="de-DE" sz="1050" b="0" strike="noStrike" spc="-1" dirty="0">
              <a:latin typeface="Arial"/>
            </a:endParaRPr>
          </a:p>
        </p:txBody>
      </p:sp>
      <p:sp>
        <p:nvSpPr>
          <p:cNvPr id="548" name="Line 3"/>
          <p:cNvSpPr/>
          <p:nvPr/>
        </p:nvSpPr>
        <p:spPr>
          <a:xfrm>
            <a:off x="3336480" y="3838680"/>
            <a:ext cx="658548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49" name="Line 4"/>
          <p:cNvSpPr/>
          <p:nvPr/>
        </p:nvSpPr>
        <p:spPr>
          <a:xfrm>
            <a:off x="9921960" y="3838680"/>
            <a:ext cx="0" cy="36432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0" name="Line 5"/>
          <p:cNvSpPr/>
          <p:nvPr/>
        </p:nvSpPr>
        <p:spPr>
          <a:xfrm>
            <a:off x="3336480" y="3838680"/>
            <a:ext cx="0" cy="36432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1" name="Line 6"/>
          <p:cNvSpPr/>
          <p:nvPr/>
        </p:nvSpPr>
        <p:spPr>
          <a:xfrm>
            <a:off x="6657120" y="3456720"/>
            <a:ext cx="0" cy="38196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2" name="Line 7"/>
          <p:cNvSpPr/>
          <p:nvPr/>
        </p:nvSpPr>
        <p:spPr>
          <a:xfrm>
            <a:off x="3043080" y="3456720"/>
            <a:ext cx="361404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3" name="Line 8"/>
          <p:cNvSpPr/>
          <p:nvPr/>
        </p:nvSpPr>
        <p:spPr>
          <a:xfrm>
            <a:off x="3043080" y="3280320"/>
            <a:ext cx="0" cy="1764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4" name="CustomShape 9"/>
          <p:cNvSpPr/>
          <p:nvPr/>
        </p:nvSpPr>
        <p:spPr>
          <a:xfrm>
            <a:off x="5686920" y="2951640"/>
            <a:ext cx="1321200" cy="48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600" b="0" strike="noStrike" spc="-1">
                <a:solidFill>
                  <a:srgbClr val="FF6600"/>
                </a:solidFill>
                <a:latin typeface="Calibri"/>
                <a:ea typeface="DejaVu Sans"/>
              </a:rPr>
              <a:t>Max. 4</a:t>
            </a:r>
            <a:endParaRPr lang="de-DE" sz="2600" b="0" strike="noStrike" spc="-1">
              <a:latin typeface="Arial"/>
            </a:endParaRPr>
          </a:p>
        </p:txBody>
      </p:sp>
      <p:pic>
        <p:nvPicPr>
          <p:cNvPr id="555" name="Grafik 5"/>
          <p:cNvPicPr/>
          <p:nvPr/>
        </p:nvPicPr>
        <p:blipFill>
          <a:blip r:embed="rId2"/>
          <a:stretch/>
        </p:blipFill>
        <p:spPr>
          <a:xfrm>
            <a:off x="-154800" y="749160"/>
            <a:ext cx="4395240" cy="5437080"/>
          </a:xfrm>
          <a:prstGeom prst="rect">
            <a:avLst/>
          </a:prstGeom>
          <a:ln>
            <a:noFill/>
          </a:ln>
        </p:spPr>
      </p:pic>
      <p:pic>
        <p:nvPicPr>
          <p:cNvPr id="556" name="Grafik 15"/>
          <p:cNvPicPr/>
          <p:nvPr/>
        </p:nvPicPr>
        <p:blipFill>
          <a:blip r:embed="rId3"/>
          <a:stretch/>
        </p:blipFill>
        <p:spPr>
          <a:xfrm>
            <a:off x="3102120" y="3663720"/>
            <a:ext cx="7750440" cy="2446560"/>
          </a:xfrm>
          <a:prstGeom prst="rect">
            <a:avLst/>
          </a:prstGeom>
          <a:ln>
            <a:noFill/>
          </a:ln>
        </p:spPr>
      </p:pic>
      <p:sp>
        <p:nvSpPr>
          <p:cNvPr id="557" name="CustomShape 10"/>
          <p:cNvSpPr/>
          <p:nvPr/>
        </p:nvSpPr>
        <p:spPr>
          <a:xfrm>
            <a:off x="-220680" y="5574600"/>
            <a:ext cx="3645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457200">
              <a:lnSpc>
                <a:spcPct val="100000"/>
              </a:lnSpc>
            </a:pPr>
            <a:r>
              <a:rPr lang="en-GB" sz="2400" b="1" strike="noStrike" spc="-1" dirty="0">
                <a:solidFill>
                  <a:srgbClr val="00B0F0"/>
                </a:solidFill>
                <a:latin typeface="Calibri"/>
                <a:ea typeface="DejaVu Sans"/>
              </a:rPr>
              <a:t>HEUFT </a:t>
            </a:r>
            <a:r>
              <a:rPr lang="en-GB" sz="2400" b="1" i="1" strike="noStrike" spc="-1" dirty="0">
                <a:solidFill>
                  <a:srgbClr val="00B0F0"/>
                </a:solidFill>
                <a:latin typeface="Calibri"/>
                <a:ea typeface="DejaVu Sans"/>
              </a:rPr>
              <a:t>SPECTRUM </a:t>
            </a:r>
            <a:r>
              <a:rPr lang="en-GB" sz="2400" b="1" i="1" strike="noStrike" spc="-1" baseline="30000" dirty="0">
                <a:solidFill>
                  <a:srgbClr val="00B0F0"/>
                </a:solidFill>
                <a:latin typeface="Verdana"/>
                <a:ea typeface="Verdana"/>
              </a:rPr>
              <a:t>II</a:t>
            </a:r>
            <a:r>
              <a:rPr lang="en-GB" sz="2400" b="1" i="1" strike="noStrike" spc="-1" dirty="0">
                <a:solidFill>
                  <a:srgbClr val="00B0F0"/>
                </a:solidFill>
                <a:latin typeface="Verdana"/>
                <a:ea typeface="Verdana"/>
              </a:rPr>
              <a:t> </a:t>
            </a:r>
            <a:r>
              <a:rPr lang="en-GB" sz="2400" b="1" i="1" strike="noStrike" spc="-1" dirty="0">
                <a:solidFill>
                  <a:srgbClr val="00B0F0"/>
                </a:solidFill>
                <a:latin typeface="Calibri"/>
                <a:ea typeface="Verdana"/>
              </a:rPr>
              <a:t>VX</a:t>
            </a:r>
            <a:endParaRPr lang="de-DE" sz="2400" b="0" strike="noStrike" spc="-1" dirty="0">
              <a:latin typeface="Arial"/>
            </a:endParaRPr>
          </a:p>
        </p:txBody>
      </p:sp>
      <p:sp>
        <p:nvSpPr>
          <p:cNvPr id="558" name="CustomShape 11"/>
          <p:cNvSpPr/>
          <p:nvPr/>
        </p:nvSpPr>
        <p:spPr>
          <a:xfrm rot="2700000">
            <a:off x="5917680" y="5990760"/>
            <a:ext cx="291960" cy="291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cxnSp>
        <p:nvCxnSpPr>
          <p:cNvPr id="7" name="Gerader Verbinder 6"/>
          <p:cNvCxnSpPr/>
          <p:nvPr/>
        </p:nvCxnSpPr>
        <p:spPr>
          <a:xfrm flipH="1">
            <a:off x="469440" y="610200"/>
            <a:ext cx="108582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CustomShape 1"/>
          <p:cNvSpPr/>
          <p:nvPr/>
        </p:nvSpPr>
        <p:spPr>
          <a:xfrm>
            <a:off x="0" y="6112440"/>
            <a:ext cx="12189960" cy="74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36000" anchor="ctr" anchorCtr="1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2600" b="1" strike="noStrike" spc="-1">
                <a:solidFill>
                  <a:srgbClr val="FFFFFF"/>
                </a:solidFill>
                <a:latin typeface="Calibri Light"/>
                <a:ea typeface="DejaVu Sans"/>
              </a:rPr>
              <a:t>Modulare Erkennungslösungen!</a:t>
            </a:r>
            <a:endParaRPr lang="de-DE" sz="2600" b="0" strike="noStrike" spc="-1">
              <a:latin typeface="Arial"/>
            </a:endParaRPr>
          </a:p>
        </p:txBody>
      </p:sp>
      <p:sp>
        <p:nvSpPr>
          <p:cNvPr id="561" name="Line 3"/>
          <p:cNvSpPr/>
          <p:nvPr/>
        </p:nvSpPr>
        <p:spPr>
          <a:xfrm>
            <a:off x="3336480" y="3838680"/>
            <a:ext cx="658548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62" name="Line 4"/>
          <p:cNvSpPr/>
          <p:nvPr/>
        </p:nvSpPr>
        <p:spPr>
          <a:xfrm>
            <a:off x="9921960" y="3838680"/>
            <a:ext cx="0" cy="36432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63" name="Line 5"/>
          <p:cNvSpPr/>
          <p:nvPr/>
        </p:nvSpPr>
        <p:spPr>
          <a:xfrm>
            <a:off x="3336480" y="3838680"/>
            <a:ext cx="0" cy="36432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64" name="Line 6"/>
          <p:cNvSpPr/>
          <p:nvPr/>
        </p:nvSpPr>
        <p:spPr>
          <a:xfrm>
            <a:off x="6657120" y="3456720"/>
            <a:ext cx="0" cy="38196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65" name="Line 7"/>
          <p:cNvSpPr/>
          <p:nvPr/>
        </p:nvSpPr>
        <p:spPr>
          <a:xfrm>
            <a:off x="3043080" y="3456720"/>
            <a:ext cx="361404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66" name="Line 8"/>
          <p:cNvSpPr/>
          <p:nvPr/>
        </p:nvSpPr>
        <p:spPr>
          <a:xfrm>
            <a:off x="3043080" y="3280320"/>
            <a:ext cx="0" cy="1764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67" name="CustomShape 9"/>
          <p:cNvSpPr/>
          <p:nvPr/>
        </p:nvSpPr>
        <p:spPr>
          <a:xfrm>
            <a:off x="5686920" y="2951640"/>
            <a:ext cx="1321200" cy="48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600" b="0" strike="noStrike" spc="-1">
                <a:solidFill>
                  <a:srgbClr val="FF6600"/>
                </a:solidFill>
                <a:latin typeface="Calibri"/>
                <a:ea typeface="DejaVu Sans"/>
              </a:rPr>
              <a:t>Max. 3</a:t>
            </a:r>
            <a:endParaRPr lang="de-DE" sz="2600" b="0" strike="noStrike" spc="-1">
              <a:latin typeface="Arial"/>
            </a:endParaRPr>
          </a:p>
        </p:txBody>
      </p:sp>
      <p:pic>
        <p:nvPicPr>
          <p:cNvPr id="568" name="Grafik 13"/>
          <p:cNvPicPr/>
          <p:nvPr/>
        </p:nvPicPr>
        <p:blipFill>
          <a:blip r:embed="rId2"/>
          <a:stretch/>
        </p:blipFill>
        <p:spPr>
          <a:xfrm>
            <a:off x="-524160" y="612360"/>
            <a:ext cx="4927320" cy="4865400"/>
          </a:xfrm>
          <a:prstGeom prst="rect">
            <a:avLst/>
          </a:prstGeom>
          <a:ln>
            <a:noFill/>
          </a:ln>
        </p:spPr>
      </p:pic>
      <p:pic>
        <p:nvPicPr>
          <p:cNvPr id="569" name="Grafik 15"/>
          <p:cNvPicPr/>
          <p:nvPr/>
        </p:nvPicPr>
        <p:blipFill>
          <a:blip r:embed="rId3"/>
          <a:stretch/>
        </p:blipFill>
        <p:spPr>
          <a:xfrm>
            <a:off x="3102120" y="3663720"/>
            <a:ext cx="7750440" cy="2446560"/>
          </a:xfrm>
          <a:prstGeom prst="rect">
            <a:avLst/>
          </a:prstGeom>
          <a:ln>
            <a:noFill/>
          </a:ln>
        </p:spPr>
      </p:pic>
      <p:sp>
        <p:nvSpPr>
          <p:cNvPr id="570" name="CustomShape 10"/>
          <p:cNvSpPr/>
          <p:nvPr/>
        </p:nvSpPr>
        <p:spPr>
          <a:xfrm>
            <a:off x="612720" y="5334480"/>
            <a:ext cx="191088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b="1" strike="noStrike" spc="-1">
                <a:solidFill>
                  <a:srgbClr val="00B0F0"/>
                </a:solidFill>
                <a:latin typeface="Calibri"/>
                <a:ea typeface="DejaVu Sans"/>
              </a:rPr>
              <a:t>HEUFT</a:t>
            </a:r>
            <a:r>
              <a:rPr lang="en-GB" sz="2400" b="1" i="1" strike="noStrike" spc="-1">
                <a:solidFill>
                  <a:srgbClr val="00B0F0"/>
                </a:solidFill>
                <a:latin typeface="Calibri"/>
                <a:ea typeface="DejaVu Sans"/>
              </a:rPr>
              <a:t> PRIME</a:t>
            </a:r>
            <a:endParaRPr lang="de-DE" sz="2400" b="0" strike="noStrike" spc="-1">
              <a:latin typeface="Arial"/>
            </a:endParaRPr>
          </a:p>
        </p:txBody>
      </p:sp>
      <p:sp>
        <p:nvSpPr>
          <p:cNvPr id="571" name="CustomShape 11"/>
          <p:cNvSpPr/>
          <p:nvPr/>
        </p:nvSpPr>
        <p:spPr>
          <a:xfrm rot="2700000">
            <a:off x="5917680" y="5990760"/>
            <a:ext cx="291960" cy="291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" name="CustomShape 2"/>
          <p:cNvSpPr/>
          <p:nvPr/>
        </p:nvSpPr>
        <p:spPr>
          <a:xfrm>
            <a:off x="469440" y="384840"/>
            <a:ext cx="1153440" cy="225360"/>
          </a:xfrm>
          <a:prstGeom prst="rect">
            <a:avLst/>
          </a:prstGeom>
          <a:noFill/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288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05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FÜLLMANAGEMENT</a:t>
            </a:r>
            <a:endParaRPr lang="de-DE" sz="1050" b="0" strike="noStrike" spc="-1" dirty="0">
              <a:latin typeface="Arial"/>
            </a:endParaRPr>
          </a:p>
        </p:txBody>
      </p:sp>
      <p:cxnSp>
        <p:nvCxnSpPr>
          <p:cNvPr id="5" name="Gerader Verbinder 4"/>
          <p:cNvCxnSpPr/>
          <p:nvPr/>
        </p:nvCxnSpPr>
        <p:spPr>
          <a:xfrm flipH="1">
            <a:off x="469440" y="610200"/>
            <a:ext cx="115344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rafik 580"/>
          <p:cNvPicPr/>
          <p:nvPr/>
        </p:nvPicPr>
        <p:blipFill rotWithShape="1">
          <a:blip r:embed="rId3"/>
          <a:srcRect r="3232" b="3909"/>
          <a:stretch/>
        </p:blipFill>
        <p:spPr>
          <a:xfrm>
            <a:off x="-464745" y="768135"/>
            <a:ext cx="11797052" cy="5343495"/>
          </a:xfrm>
          <a:prstGeom prst="rect">
            <a:avLst/>
          </a:prstGeom>
          <a:ln>
            <a:noFill/>
          </a:ln>
        </p:spPr>
      </p:pic>
      <p:sp>
        <p:nvSpPr>
          <p:cNvPr id="572" name="CustomShape 1"/>
          <p:cNvSpPr/>
          <p:nvPr/>
        </p:nvSpPr>
        <p:spPr>
          <a:xfrm rot="2700000">
            <a:off x="6367320" y="2432880"/>
            <a:ext cx="400680" cy="404280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/>
        </p:style>
      </p:sp>
      <p:sp>
        <p:nvSpPr>
          <p:cNvPr id="573" name="CustomShape 2"/>
          <p:cNvSpPr/>
          <p:nvPr/>
        </p:nvSpPr>
        <p:spPr>
          <a:xfrm>
            <a:off x="4225063" y="1121164"/>
            <a:ext cx="3499456" cy="15825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5" name="CustomShape 4"/>
          <p:cNvSpPr/>
          <p:nvPr/>
        </p:nvSpPr>
        <p:spPr>
          <a:xfrm rot="2700000">
            <a:off x="8161920" y="2433004"/>
            <a:ext cx="354240" cy="3574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6" name="CustomShape 5"/>
          <p:cNvSpPr/>
          <p:nvPr/>
        </p:nvSpPr>
        <p:spPr>
          <a:xfrm>
            <a:off x="7902360" y="1121164"/>
            <a:ext cx="4003920" cy="148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400" b="1" strike="noStrike" spc="-1" baseline="30000" dirty="0">
                <a:solidFill>
                  <a:srgbClr val="FFFFFF"/>
                </a:solidFill>
                <a:latin typeface="Calibri"/>
                <a:ea typeface="DejaVu Sans"/>
              </a:rPr>
              <a:t>Intelligente Inspektionsmodule: </a:t>
            </a:r>
            <a:endParaRPr lang="de-DE" sz="24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de-DE" sz="1800" b="1" strike="noStrike" spc="-1" baseline="30000" dirty="0">
                <a:solidFill>
                  <a:srgbClr val="FFFFFF"/>
                </a:solidFill>
                <a:latin typeface="Calibri"/>
                <a:ea typeface="DejaVu Sans"/>
              </a:rPr>
              <a:t>•</a:t>
            </a:r>
            <a:r>
              <a:rPr lang="de-DE" sz="1800" b="0" strike="noStrike" spc="-1" baseline="30000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baseline="30000" dirty="0" err="1">
                <a:solidFill>
                  <a:srgbClr val="FFFFFF"/>
                </a:solidFill>
                <a:latin typeface="Calibri"/>
                <a:ea typeface="DejaVu Sans"/>
              </a:rPr>
              <a:t>Füllstandskontrolle</a:t>
            </a:r>
            <a:r>
              <a:rPr lang="de-DE" sz="1800" b="0" strike="noStrike" spc="-1" baseline="30000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endParaRPr lang="de-DE" sz="1800" b="0" strike="noStrike" spc="-1" baseline="30000" dirty="0" smtClean="0">
              <a:solidFill>
                <a:srgbClr val="FFFFFF"/>
              </a:solidFill>
              <a:latin typeface="Calibri"/>
              <a:ea typeface="DejaVu Sans"/>
            </a:endParaRPr>
          </a:p>
          <a:p>
            <a:pPr>
              <a:lnSpc>
                <a:spcPct val="150000"/>
              </a:lnSpc>
            </a:pPr>
            <a:r>
              <a:rPr lang="de-DE" sz="1800" b="1" strike="noStrike" spc="-1" baseline="30000" dirty="0" smtClean="0">
                <a:solidFill>
                  <a:srgbClr val="FFFFFF"/>
                </a:solidFill>
                <a:latin typeface="Calibri"/>
                <a:ea typeface="DejaVu Sans"/>
              </a:rPr>
              <a:t>•</a:t>
            </a:r>
            <a:r>
              <a:rPr lang="de-DE" sz="1800" b="0" strike="noStrike" spc="-1" baseline="30000" dirty="0" smtClean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baseline="30000" dirty="0" err="1">
                <a:solidFill>
                  <a:srgbClr val="FFFFFF"/>
                </a:solidFill>
                <a:latin typeface="Calibri"/>
                <a:ea typeface="DejaVu Sans"/>
              </a:rPr>
              <a:t>Füllstandskontrolle</a:t>
            </a:r>
            <a:r>
              <a:rPr lang="de-DE" sz="1800" b="0" strike="noStrike" spc="-1" baseline="30000" dirty="0">
                <a:solidFill>
                  <a:srgbClr val="FFFFFF"/>
                </a:solidFill>
                <a:latin typeface="Calibri"/>
                <a:ea typeface="DejaVu Sans"/>
              </a:rPr>
              <a:t> Röntgen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de-DE" sz="1800" b="1" strike="noStrike" spc="-1" baseline="30000" dirty="0">
                <a:solidFill>
                  <a:srgbClr val="FFFFFF"/>
                </a:solidFill>
                <a:latin typeface="Calibri"/>
                <a:ea typeface="DejaVu Sans"/>
              </a:rPr>
              <a:t>•</a:t>
            </a:r>
            <a:r>
              <a:rPr lang="de-DE" sz="1800" b="0" strike="noStrike" spc="-1" baseline="30000" dirty="0">
                <a:solidFill>
                  <a:srgbClr val="FFFFFF"/>
                </a:solidFill>
                <a:latin typeface="Calibri"/>
                <a:ea typeface="DejaVu Sans"/>
              </a:rPr>
              <a:t> Kamerainspektion</a:t>
            </a:r>
            <a:endParaRPr lang="de-DE" sz="1800" b="0" strike="noStrike" spc="-1" dirty="0">
              <a:latin typeface="Arial"/>
            </a:endParaRPr>
          </a:p>
        </p:txBody>
      </p:sp>
      <p:sp>
        <p:nvSpPr>
          <p:cNvPr id="577" name="CustomShape 6"/>
          <p:cNvSpPr/>
          <p:nvPr/>
        </p:nvSpPr>
        <p:spPr>
          <a:xfrm>
            <a:off x="4280764" y="1162328"/>
            <a:ext cx="3714120" cy="14450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400" b="1" strike="noStrike" spc="-1" baseline="30000" dirty="0" smtClean="0">
                <a:solidFill>
                  <a:srgbClr val="FFFFFF"/>
                </a:solidFill>
                <a:latin typeface="Calibri"/>
                <a:ea typeface="DejaVu Sans"/>
              </a:rPr>
              <a:t>Maintrigger</a:t>
            </a:r>
          </a:p>
          <a:p>
            <a:pPr>
              <a:lnSpc>
                <a:spcPct val="100000"/>
              </a:lnSpc>
            </a:pPr>
            <a:endParaRPr lang="de-DE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1" strike="noStrike" spc="-1" baseline="30000" dirty="0" smtClean="0">
                <a:solidFill>
                  <a:srgbClr val="FFFFFF"/>
                </a:solidFill>
                <a:latin typeface="Calibri"/>
                <a:ea typeface="DejaVu Sans"/>
              </a:rPr>
              <a:t>•</a:t>
            </a:r>
            <a:r>
              <a:rPr lang="de-DE" sz="1800" b="0" strike="noStrike" spc="-1" baseline="30000" dirty="0" smtClean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baseline="30000" dirty="0">
                <a:solidFill>
                  <a:srgbClr val="FFFFFF"/>
                </a:solidFill>
                <a:latin typeface="Calibri"/>
                <a:ea typeface="DejaVu Sans"/>
              </a:rPr>
              <a:t>Verschlusskontrolle (induktiv, optisch, Überhöhe</a:t>
            </a:r>
            <a:r>
              <a:rPr lang="de-DE" sz="1800" b="0" strike="noStrike" spc="-1" baseline="30000" dirty="0" smtClean="0">
                <a:solidFill>
                  <a:srgbClr val="FFFFFF"/>
                </a:solidFill>
                <a:latin typeface="Calibri"/>
                <a:ea typeface="DejaVu Sans"/>
              </a:rPr>
              <a:t>)</a:t>
            </a:r>
          </a:p>
          <a:p>
            <a:pPr>
              <a:lnSpc>
                <a:spcPct val="100000"/>
              </a:lnSpc>
            </a:pP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1" strike="noStrike" spc="-1" baseline="30000" dirty="0">
                <a:solidFill>
                  <a:srgbClr val="FFFFFF"/>
                </a:solidFill>
                <a:latin typeface="Calibri"/>
                <a:ea typeface="DejaVu Sans"/>
              </a:rPr>
              <a:t>•</a:t>
            </a:r>
            <a:r>
              <a:rPr lang="de-DE" sz="1800" b="0" strike="noStrike" spc="-1" baseline="30000" dirty="0">
                <a:solidFill>
                  <a:srgbClr val="FFFFFF"/>
                </a:solidFill>
                <a:latin typeface="Calibri"/>
                <a:ea typeface="DejaVu Sans"/>
              </a:rPr>
              <a:t> Druckkontrolle (induktiv/Dosen)</a:t>
            </a:r>
            <a:endParaRPr lang="de-DE" sz="1800" b="0" strike="noStrike" spc="-1" dirty="0">
              <a:latin typeface="Arial"/>
            </a:endParaRPr>
          </a:p>
        </p:txBody>
      </p:sp>
      <p:sp>
        <p:nvSpPr>
          <p:cNvPr id="578" name="CustomShape 7"/>
          <p:cNvSpPr/>
          <p:nvPr/>
        </p:nvSpPr>
        <p:spPr>
          <a:xfrm rot="2700000">
            <a:off x="7110720" y="2428684"/>
            <a:ext cx="354240" cy="3574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9" name="CustomShape 8"/>
          <p:cNvSpPr/>
          <p:nvPr/>
        </p:nvSpPr>
        <p:spPr>
          <a:xfrm>
            <a:off x="1499040" y="4075920"/>
            <a:ext cx="12675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B0F0"/>
                </a:solidFill>
                <a:latin typeface="Calibri"/>
                <a:ea typeface="DejaVu Sans"/>
              </a:rPr>
              <a:t>HEUFT </a:t>
            </a:r>
            <a:r>
              <a:rPr lang="de-DE" sz="1800" b="1" i="1" strike="noStrike" spc="-1">
                <a:solidFill>
                  <a:srgbClr val="00B0F0"/>
                </a:solidFill>
                <a:latin typeface="Calibri"/>
                <a:ea typeface="DejaVu Sans"/>
              </a:rPr>
              <a:t>ONE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580" name="CustomShape 9"/>
          <p:cNvSpPr/>
          <p:nvPr/>
        </p:nvSpPr>
        <p:spPr>
          <a:xfrm rot="2700000">
            <a:off x="5917680" y="5990760"/>
            <a:ext cx="291960" cy="291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2" name="CustomShape 10"/>
          <p:cNvSpPr/>
          <p:nvPr/>
        </p:nvSpPr>
        <p:spPr>
          <a:xfrm>
            <a:off x="2724840" y="6321240"/>
            <a:ext cx="717948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3200" b="1" strike="noStrike" spc="-1" baseline="30000" dirty="0">
                <a:solidFill>
                  <a:srgbClr val="FFFFFF"/>
                </a:solidFill>
                <a:latin typeface="Calibri Light"/>
                <a:ea typeface="DejaVu Sans"/>
              </a:rPr>
              <a:t>Modular und flexibel: Intelligente Inspektionsmodule einfach kombinieren.</a:t>
            </a:r>
            <a:endParaRPr lang="de-DE" sz="3200" b="0" strike="noStrike" spc="-1" dirty="0">
              <a:latin typeface="Arial"/>
            </a:endParaRPr>
          </a:p>
        </p:txBody>
      </p:sp>
      <p:sp>
        <p:nvSpPr>
          <p:cNvPr id="13" name="CustomShape 2"/>
          <p:cNvSpPr/>
          <p:nvPr/>
        </p:nvSpPr>
        <p:spPr>
          <a:xfrm>
            <a:off x="469440" y="384840"/>
            <a:ext cx="1153440" cy="225360"/>
          </a:xfrm>
          <a:prstGeom prst="rect">
            <a:avLst/>
          </a:prstGeom>
          <a:noFill/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288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05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FÜLLMANAGEMENT</a:t>
            </a:r>
            <a:endParaRPr lang="de-DE" sz="1050" b="0" strike="noStrike" spc="-1" dirty="0">
              <a:latin typeface="Arial"/>
            </a:endParaRPr>
          </a:p>
        </p:txBody>
      </p:sp>
      <p:cxnSp>
        <p:nvCxnSpPr>
          <p:cNvPr id="3" name="Gerader Verbinder 2"/>
          <p:cNvCxnSpPr/>
          <p:nvPr/>
        </p:nvCxnSpPr>
        <p:spPr>
          <a:xfrm flipV="1">
            <a:off x="469440" y="610200"/>
            <a:ext cx="1153440" cy="1563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CustomShape 1"/>
          <p:cNvSpPr/>
          <p:nvPr/>
        </p:nvSpPr>
        <p:spPr>
          <a:xfrm>
            <a:off x="0" y="997200"/>
            <a:ext cx="3330720" cy="486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45000" rIns="180000" bIns="36000" anchor="ctr" anchorCtr="1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2700" b="1" strike="noStrike" spc="-1" dirty="0">
                <a:solidFill>
                  <a:srgbClr val="FFFFFF"/>
                </a:solidFill>
                <a:latin typeface="Calibri Light"/>
                <a:ea typeface="DejaVu Sans"/>
              </a:rPr>
              <a:t>Druck- und </a:t>
            </a:r>
            <a:endParaRPr lang="de-DE" sz="27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2700" b="1" strike="noStrike" spc="-1" dirty="0">
                <a:solidFill>
                  <a:srgbClr val="FFFFFF"/>
                </a:solidFill>
                <a:latin typeface="Calibri Light"/>
                <a:ea typeface="DejaVu Sans"/>
              </a:rPr>
              <a:t>Dichtigkeitskontrolle</a:t>
            </a:r>
            <a:endParaRPr lang="de-DE" sz="2700" b="0" strike="noStrike" spc="-1" dirty="0">
              <a:latin typeface="Arial"/>
            </a:endParaRPr>
          </a:p>
        </p:txBody>
      </p:sp>
      <p:pic>
        <p:nvPicPr>
          <p:cNvPr id="584" name="Grafik 5"/>
          <p:cNvPicPr/>
          <p:nvPr/>
        </p:nvPicPr>
        <p:blipFill>
          <a:blip r:embed="rId3"/>
          <a:stretch/>
        </p:blipFill>
        <p:spPr>
          <a:xfrm>
            <a:off x="4689000" y="214560"/>
            <a:ext cx="4376520" cy="6425280"/>
          </a:xfrm>
          <a:prstGeom prst="rect">
            <a:avLst/>
          </a:prstGeom>
          <a:ln>
            <a:noFill/>
          </a:ln>
        </p:spPr>
      </p:pic>
      <p:sp>
        <p:nvSpPr>
          <p:cNvPr id="585" name="CustomShape 2"/>
          <p:cNvSpPr/>
          <p:nvPr/>
        </p:nvSpPr>
        <p:spPr>
          <a:xfrm rot="2700000">
            <a:off x="3187440" y="328032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ustomShape 1"/>
          <p:cNvSpPr/>
          <p:nvPr/>
        </p:nvSpPr>
        <p:spPr>
          <a:xfrm>
            <a:off x="0" y="5563800"/>
            <a:ext cx="12189960" cy="129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36000" anchor="ctr" anchorCtr="1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28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HEUFT-Lösungen für die Dosenlinie</a:t>
            </a:r>
            <a:endParaRPr lang="de-DE" sz="28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6" name="CustomShape 2"/>
          <p:cNvSpPr/>
          <p:nvPr/>
        </p:nvSpPr>
        <p:spPr>
          <a:xfrm rot="2700000">
            <a:off x="5911560" y="541440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7" name="CustomShape 3"/>
          <p:cNvSpPr/>
          <p:nvPr/>
        </p:nvSpPr>
        <p:spPr>
          <a:xfrm rot="2700000">
            <a:off x="9574920" y="541440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8" name="CustomShape 4"/>
          <p:cNvSpPr/>
          <p:nvPr/>
        </p:nvSpPr>
        <p:spPr>
          <a:xfrm rot="2700000">
            <a:off x="2247840" y="541440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69" name="Grafik 7"/>
          <p:cNvPicPr/>
          <p:nvPr/>
        </p:nvPicPr>
        <p:blipFill>
          <a:blip r:embed="rId2"/>
          <a:stretch/>
        </p:blipFill>
        <p:spPr>
          <a:xfrm>
            <a:off x="8728380" y="2545740"/>
            <a:ext cx="1983600" cy="2912760"/>
          </a:xfrm>
          <a:prstGeom prst="rect">
            <a:avLst/>
          </a:prstGeom>
          <a:ln>
            <a:noFill/>
          </a:ln>
        </p:spPr>
      </p:pic>
      <p:pic>
        <p:nvPicPr>
          <p:cNvPr id="270" name="Grafik 10"/>
          <p:cNvPicPr/>
          <p:nvPr/>
        </p:nvPicPr>
        <p:blipFill>
          <a:blip r:embed="rId3"/>
          <a:stretch/>
        </p:blipFill>
        <p:spPr>
          <a:xfrm>
            <a:off x="1287700" y="3088800"/>
            <a:ext cx="2144160" cy="2153160"/>
          </a:xfrm>
          <a:prstGeom prst="rect">
            <a:avLst/>
          </a:prstGeom>
          <a:ln>
            <a:noFill/>
          </a:ln>
        </p:spPr>
      </p:pic>
      <p:sp>
        <p:nvSpPr>
          <p:cNvPr id="271" name="CustomShape 5"/>
          <p:cNvSpPr/>
          <p:nvPr/>
        </p:nvSpPr>
        <p:spPr>
          <a:xfrm>
            <a:off x="1324445" y="1639800"/>
            <a:ext cx="1200960" cy="302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4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Leere Dosen</a:t>
            </a:r>
            <a:endParaRPr lang="de-DE" sz="1400" b="0" strike="noStrike" spc="-1" dirty="0">
              <a:latin typeface="Arial"/>
            </a:endParaRPr>
          </a:p>
        </p:txBody>
      </p:sp>
      <p:sp>
        <p:nvSpPr>
          <p:cNvPr id="273" name="CustomShape 7"/>
          <p:cNvSpPr/>
          <p:nvPr/>
        </p:nvSpPr>
        <p:spPr>
          <a:xfrm>
            <a:off x="1244676" y="2021760"/>
            <a:ext cx="2792520" cy="942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3680">
              <a:lnSpc>
                <a:spcPct val="100000"/>
              </a:lnSpc>
              <a:buClr>
                <a:srgbClr val="595959"/>
              </a:buClr>
              <a:buFont typeface="Arial"/>
              <a:buChar char="•"/>
            </a:pPr>
            <a:r>
              <a:rPr lang="de-DE" sz="1400" b="0" strike="noStrike" spc="-1" dirty="0">
                <a:solidFill>
                  <a:srgbClr val="595959"/>
                </a:solidFill>
                <a:latin typeface="Calibri"/>
                <a:ea typeface="DejaVu Sans"/>
              </a:rPr>
              <a:t>Verschmutzung / Fremdkörper</a:t>
            </a:r>
            <a:endParaRPr lang="de-DE" sz="1400" b="0" strike="noStrike" spc="-1" dirty="0">
              <a:latin typeface="Arial"/>
            </a:endParaRPr>
          </a:p>
          <a:p>
            <a:pPr marL="285840" indent="-283680">
              <a:lnSpc>
                <a:spcPct val="100000"/>
              </a:lnSpc>
              <a:buClr>
                <a:srgbClr val="595959"/>
              </a:buClr>
              <a:buFont typeface="Arial"/>
              <a:buChar char="•"/>
            </a:pPr>
            <a:r>
              <a:rPr lang="de-DE" sz="1400" b="0" strike="noStrike" spc="-1" dirty="0">
                <a:solidFill>
                  <a:srgbClr val="595959"/>
                </a:solidFill>
                <a:latin typeface="Calibri"/>
                <a:ea typeface="DejaVu Sans"/>
              </a:rPr>
              <a:t>Dellen</a:t>
            </a:r>
            <a:endParaRPr lang="de-DE" sz="1400" b="0" strike="noStrike" spc="-1" dirty="0">
              <a:latin typeface="Arial"/>
            </a:endParaRPr>
          </a:p>
          <a:p>
            <a:pPr marL="285840" indent="-283680">
              <a:lnSpc>
                <a:spcPct val="100000"/>
              </a:lnSpc>
              <a:buClr>
                <a:srgbClr val="595959"/>
              </a:buClr>
              <a:buFont typeface="Arial"/>
              <a:buChar char="•"/>
            </a:pPr>
            <a:r>
              <a:rPr lang="de-DE" sz="1400" b="0" strike="noStrike" spc="-1" dirty="0">
                <a:solidFill>
                  <a:srgbClr val="595959"/>
                </a:solidFill>
                <a:latin typeface="Calibri"/>
                <a:ea typeface="DejaVu Sans"/>
              </a:rPr>
              <a:t>Integrität der Flansch</a:t>
            </a:r>
            <a:endParaRPr lang="de-DE" sz="1400" b="0" strike="noStrike" spc="-1" dirty="0">
              <a:latin typeface="Arial"/>
            </a:endParaRPr>
          </a:p>
          <a:p>
            <a:pPr marL="285840" indent="-283680">
              <a:lnSpc>
                <a:spcPct val="100000"/>
              </a:lnSpc>
              <a:buClr>
                <a:srgbClr val="595959"/>
              </a:buClr>
              <a:buFont typeface="Arial"/>
              <a:buChar char="•"/>
            </a:pPr>
            <a:r>
              <a:rPr lang="de-DE" sz="1400" b="0" strike="noStrike" spc="-1" dirty="0">
                <a:solidFill>
                  <a:srgbClr val="595959"/>
                </a:solidFill>
                <a:latin typeface="Calibri"/>
                <a:ea typeface="DejaVu Sans"/>
              </a:rPr>
              <a:t>Codeinspektion</a:t>
            </a:r>
            <a:endParaRPr lang="de-DE" sz="1400" b="0" strike="noStrike" spc="-1" dirty="0">
              <a:latin typeface="Arial"/>
            </a:endParaRPr>
          </a:p>
        </p:txBody>
      </p:sp>
      <p:sp>
        <p:nvSpPr>
          <p:cNvPr id="274" name="CustomShape 8"/>
          <p:cNvSpPr/>
          <p:nvPr/>
        </p:nvSpPr>
        <p:spPr>
          <a:xfrm>
            <a:off x="8434080" y="1999800"/>
            <a:ext cx="2802960" cy="5217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3680">
              <a:lnSpc>
                <a:spcPct val="100000"/>
              </a:lnSpc>
              <a:buClr>
                <a:srgbClr val="595959"/>
              </a:buClr>
              <a:buFont typeface="Arial"/>
              <a:buChar char="•"/>
            </a:pPr>
            <a:r>
              <a:rPr lang="de-DE" sz="1400" b="0" strike="noStrike" spc="-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Fremdkörpererkennung mit 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gepulster Röntgentechnologie</a:t>
            </a:r>
            <a:endParaRPr lang="de-DE" sz="1400" b="0" strike="noStrike" spc="-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6" name="CustomShape 10"/>
          <p:cNvSpPr/>
          <p:nvPr/>
        </p:nvSpPr>
        <p:spPr>
          <a:xfrm>
            <a:off x="5159520" y="1645560"/>
            <a:ext cx="1639440" cy="302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4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Befüllte Dosen</a:t>
            </a:r>
            <a:endParaRPr lang="de-DE" sz="1400" b="0" strike="noStrike" spc="-1" dirty="0">
              <a:latin typeface="Arial"/>
            </a:endParaRPr>
          </a:p>
        </p:txBody>
      </p:sp>
      <p:sp>
        <p:nvSpPr>
          <p:cNvPr id="277" name="CustomShape 11"/>
          <p:cNvSpPr/>
          <p:nvPr/>
        </p:nvSpPr>
        <p:spPr>
          <a:xfrm>
            <a:off x="5040540" y="1998049"/>
            <a:ext cx="2779920" cy="72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3680">
              <a:lnSpc>
                <a:spcPct val="100000"/>
              </a:lnSpc>
              <a:buClr>
                <a:srgbClr val="595959"/>
              </a:buClr>
              <a:buFont typeface="Arial"/>
              <a:buChar char="•"/>
            </a:pPr>
            <a:r>
              <a:rPr lang="de-DE" sz="1400" b="0" strike="noStrike" spc="-1" dirty="0" err="1">
                <a:solidFill>
                  <a:srgbClr val="595959"/>
                </a:solidFill>
                <a:latin typeface="Calibri"/>
                <a:ea typeface="DejaVu Sans"/>
              </a:rPr>
              <a:t>Füllstandskontrolle</a:t>
            </a:r>
            <a:endParaRPr lang="de-DE" sz="1400" b="0" strike="noStrike" spc="-1" dirty="0">
              <a:latin typeface="Arial"/>
            </a:endParaRPr>
          </a:p>
          <a:p>
            <a:pPr marL="285840" indent="-283680">
              <a:lnSpc>
                <a:spcPct val="100000"/>
              </a:lnSpc>
              <a:buClr>
                <a:srgbClr val="595959"/>
              </a:buClr>
              <a:buFont typeface="Arial"/>
              <a:buChar char="•"/>
            </a:pPr>
            <a:r>
              <a:rPr lang="de-DE" sz="1400" b="0" strike="noStrike" spc="-1" dirty="0">
                <a:solidFill>
                  <a:srgbClr val="595959"/>
                </a:solidFill>
                <a:latin typeface="Calibri"/>
                <a:ea typeface="DejaVu Sans"/>
              </a:rPr>
              <a:t>Druck- / Dichtigkeitskontrolle</a:t>
            </a:r>
            <a:endParaRPr lang="de-DE" sz="1400" b="0" strike="noStrike" spc="-1" dirty="0">
              <a:latin typeface="Arial"/>
            </a:endParaRPr>
          </a:p>
          <a:p>
            <a:pPr marL="285840" indent="-283680">
              <a:lnSpc>
                <a:spcPct val="100000"/>
              </a:lnSpc>
              <a:buClr>
                <a:srgbClr val="595959"/>
              </a:buClr>
              <a:buFont typeface="Arial"/>
              <a:buChar char="•"/>
            </a:pPr>
            <a:r>
              <a:rPr lang="de-DE" sz="1400" b="0" strike="noStrike" spc="-1" dirty="0">
                <a:solidFill>
                  <a:srgbClr val="595959"/>
                </a:solidFill>
                <a:latin typeface="Calibri"/>
                <a:ea typeface="DejaVu Sans"/>
              </a:rPr>
              <a:t>Codeinspektion</a:t>
            </a:r>
            <a:endParaRPr lang="de-DE" sz="1400" b="0" strike="noStrike" spc="-1" dirty="0">
              <a:latin typeface="Arial"/>
            </a:endParaRPr>
          </a:p>
        </p:txBody>
      </p:sp>
      <p:pic>
        <p:nvPicPr>
          <p:cNvPr id="278" name="Grafik 19"/>
          <p:cNvPicPr/>
          <p:nvPr/>
        </p:nvPicPr>
        <p:blipFill>
          <a:blip r:embed="rId4"/>
          <a:stretch/>
        </p:blipFill>
        <p:spPr>
          <a:xfrm>
            <a:off x="8728380" y="4581720"/>
            <a:ext cx="651600" cy="651600"/>
          </a:xfrm>
          <a:prstGeom prst="rect">
            <a:avLst/>
          </a:prstGeom>
          <a:ln>
            <a:noFill/>
          </a:ln>
        </p:spPr>
      </p:pic>
      <p:pic>
        <p:nvPicPr>
          <p:cNvPr id="279" name="Grafik 11"/>
          <p:cNvPicPr/>
          <p:nvPr/>
        </p:nvPicPr>
        <p:blipFill>
          <a:blip r:embed="rId5"/>
          <a:stretch/>
        </p:blipFill>
        <p:spPr>
          <a:xfrm>
            <a:off x="4786200" y="2053080"/>
            <a:ext cx="2420640" cy="3300120"/>
          </a:xfrm>
          <a:prstGeom prst="rect">
            <a:avLst/>
          </a:prstGeom>
          <a:ln>
            <a:noFill/>
          </a:ln>
        </p:spPr>
      </p:pic>
      <p:sp>
        <p:nvSpPr>
          <p:cNvPr id="3" name="Rechteck 2"/>
          <p:cNvSpPr/>
          <p:nvPr/>
        </p:nvSpPr>
        <p:spPr>
          <a:xfrm>
            <a:off x="416451" y="316649"/>
            <a:ext cx="11778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 smtClean="0">
                <a:latin typeface="Calibri" panose="020F0502020204030204" pitchFamily="34" charset="0"/>
              </a:rPr>
              <a:t>DOSENINSPEKTION</a:t>
            </a:r>
            <a:endParaRPr lang="de-DE" sz="1000" dirty="0">
              <a:latin typeface="Calibri" panose="020F0502020204030204" pitchFamily="34" charset="0"/>
            </a:endParaRPr>
          </a:p>
        </p:txBody>
      </p:sp>
      <p:cxnSp>
        <p:nvCxnSpPr>
          <p:cNvPr id="16" name="Gerader Verbinder 15"/>
          <p:cNvCxnSpPr/>
          <p:nvPr/>
        </p:nvCxnSpPr>
        <p:spPr>
          <a:xfrm>
            <a:off x="523631" y="562870"/>
            <a:ext cx="95347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CustomShape 1"/>
          <p:cNvSpPr/>
          <p:nvPr/>
        </p:nvSpPr>
        <p:spPr>
          <a:xfrm>
            <a:off x="0" y="6112440"/>
            <a:ext cx="12189960" cy="74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36000" anchor="ctr" anchorCtr="1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2600" b="1" strike="noStrike" spc="-1">
                <a:solidFill>
                  <a:srgbClr val="FFFFFF"/>
                </a:solidFill>
                <a:latin typeface="Calibri Light"/>
                <a:ea typeface="DejaVu Sans"/>
              </a:rPr>
              <a:t>Induktive Druckkontrolle: den perfekten Dosenverschluss sicherstellen.</a:t>
            </a:r>
            <a:endParaRPr lang="de-DE" sz="2600" b="0" strike="noStrike" spc="-1">
              <a:latin typeface="Arial"/>
            </a:endParaRPr>
          </a:p>
        </p:txBody>
      </p:sp>
      <p:sp>
        <p:nvSpPr>
          <p:cNvPr id="587" name="CustomShape 2"/>
          <p:cNvSpPr/>
          <p:nvPr/>
        </p:nvSpPr>
        <p:spPr>
          <a:xfrm>
            <a:off x="3085560" y="4695840"/>
            <a:ext cx="206172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009BDE"/>
                </a:solidFill>
                <a:latin typeface="Calibri"/>
                <a:ea typeface="DejaVu Sans"/>
              </a:rPr>
              <a:t>Behälter mit zu </a:t>
            </a:r>
            <a:endParaRPr lang="de-DE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009BDE"/>
                </a:solidFill>
                <a:latin typeface="Calibri"/>
                <a:ea typeface="DejaVu Sans"/>
              </a:rPr>
              <a:t>hohem Innendruck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588" name="CustomShape 3"/>
          <p:cNvSpPr/>
          <p:nvPr/>
        </p:nvSpPr>
        <p:spPr>
          <a:xfrm>
            <a:off x="5146560" y="4695840"/>
            <a:ext cx="220932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009BDE"/>
                </a:solidFill>
                <a:latin typeface="Calibri"/>
                <a:ea typeface="DejaVu Sans"/>
              </a:rPr>
              <a:t>Behälter mit zu </a:t>
            </a:r>
            <a:endParaRPr lang="de-DE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009BDE"/>
                </a:solidFill>
                <a:latin typeface="Calibri"/>
                <a:ea typeface="DejaVu Sans"/>
              </a:rPr>
              <a:t>geringem Innendruck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589" name="CustomShape 4"/>
          <p:cNvSpPr/>
          <p:nvPr/>
        </p:nvSpPr>
        <p:spPr>
          <a:xfrm>
            <a:off x="7316280" y="4695840"/>
            <a:ext cx="159876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009BDE"/>
                </a:solidFill>
                <a:latin typeface="Calibri"/>
                <a:ea typeface="DejaVu Sans"/>
              </a:rPr>
              <a:t>Überhoher </a:t>
            </a:r>
            <a:endParaRPr lang="de-DE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009BDE"/>
                </a:solidFill>
                <a:latin typeface="Calibri"/>
                <a:ea typeface="DejaVu Sans"/>
              </a:rPr>
              <a:t>Verschluss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590" name="CustomShape 5"/>
          <p:cNvSpPr/>
          <p:nvPr/>
        </p:nvSpPr>
        <p:spPr>
          <a:xfrm>
            <a:off x="9023760" y="4695840"/>
            <a:ext cx="183060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009BDE"/>
                </a:solidFill>
                <a:latin typeface="Calibri"/>
                <a:ea typeface="DejaVu Sans"/>
              </a:rPr>
              <a:t>unverschlossener Behälter</a:t>
            </a:r>
            <a:endParaRPr lang="de-DE" sz="1800" b="0" strike="noStrike" spc="-1">
              <a:latin typeface="Arial"/>
            </a:endParaRPr>
          </a:p>
        </p:txBody>
      </p:sp>
      <p:pic>
        <p:nvPicPr>
          <p:cNvPr id="591" name="Grafik 9"/>
          <p:cNvPicPr/>
          <p:nvPr/>
        </p:nvPicPr>
        <p:blipFill>
          <a:blip r:embed="rId2"/>
          <a:stretch/>
        </p:blipFill>
        <p:spPr>
          <a:xfrm>
            <a:off x="1425240" y="1055160"/>
            <a:ext cx="9511560" cy="3751920"/>
          </a:xfrm>
          <a:prstGeom prst="rect">
            <a:avLst/>
          </a:prstGeom>
          <a:ln>
            <a:noFill/>
          </a:ln>
        </p:spPr>
      </p:pic>
      <p:sp>
        <p:nvSpPr>
          <p:cNvPr id="592" name="CustomShape 6"/>
          <p:cNvSpPr/>
          <p:nvPr/>
        </p:nvSpPr>
        <p:spPr>
          <a:xfrm>
            <a:off x="469439" y="384840"/>
            <a:ext cx="1171791" cy="225360"/>
          </a:xfrm>
          <a:prstGeom prst="rect">
            <a:avLst/>
          </a:prstGeom>
          <a:noFill/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288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1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DRUCKKONTROLLE</a:t>
            </a:r>
            <a:endParaRPr lang="de-DE" sz="1100" b="0" strike="noStrike" spc="-1" dirty="0">
              <a:latin typeface="Arial"/>
            </a:endParaRPr>
          </a:p>
        </p:txBody>
      </p:sp>
      <p:sp>
        <p:nvSpPr>
          <p:cNvPr id="593" name="CustomShape 7"/>
          <p:cNvSpPr/>
          <p:nvPr/>
        </p:nvSpPr>
        <p:spPr>
          <a:xfrm rot="2700000">
            <a:off x="5911560" y="596448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cxnSp>
        <p:nvCxnSpPr>
          <p:cNvPr id="3" name="Gerader Verbinder 2"/>
          <p:cNvCxnSpPr/>
          <p:nvPr/>
        </p:nvCxnSpPr>
        <p:spPr>
          <a:xfrm>
            <a:off x="469439" y="610200"/>
            <a:ext cx="117179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Grafik 4"/>
          <p:cNvPicPr/>
          <p:nvPr/>
        </p:nvPicPr>
        <p:blipFill>
          <a:blip r:embed="rId2"/>
          <a:stretch/>
        </p:blipFill>
        <p:spPr>
          <a:xfrm>
            <a:off x="-180360" y="-372960"/>
            <a:ext cx="12106440" cy="8203320"/>
          </a:xfrm>
          <a:prstGeom prst="rect">
            <a:avLst/>
          </a:prstGeom>
          <a:ln>
            <a:noFill/>
          </a:ln>
        </p:spPr>
      </p:pic>
      <p:sp>
        <p:nvSpPr>
          <p:cNvPr id="595" name="CustomShape 1"/>
          <p:cNvSpPr/>
          <p:nvPr/>
        </p:nvSpPr>
        <p:spPr>
          <a:xfrm>
            <a:off x="0" y="6112440"/>
            <a:ext cx="12189960" cy="74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36000" anchor="ctr" anchorCtr="1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2600" b="1" strike="noStrike" spc="-1">
                <a:solidFill>
                  <a:srgbClr val="FFFFFF"/>
                </a:solidFill>
                <a:latin typeface="Calibri Light"/>
                <a:ea typeface="DejaVu Sans"/>
              </a:rPr>
              <a:t>Quantifying - Druckanalyse</a:t>
            </a:r>
            <a:endParaRPr lang="de-DE" sz="2600" b="0" strike="noStrike" spc="-1">
              <a:latin typeface="Arial"/>
            </a:endParaRPr>
          </a:p>
        </p:txBody>
      </p:sp>
      <p:sp>
        <p:nvSpPr>
          <p:cNvPr id="596" name="CustomShape 2"/>
          <p:cNvSpPr/>
          <p:nvPr/>
        </p:nvSpPr>
        <p:spPr>
          <a:xfrm>
            <a:off x="8844480" y="4451760"/>
            <a:ext cx="2963880" cy="118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Die Druckanalyse wandelt die von der „Verschlusserkennung - Druck“ ermittelten Messwerte in eine Maßeinheit um. Die Ergebnisse werden in Diagrammen auf dem Display graphisch dargestellt.</a:t>
            </a:r>
            <a:endParaRPr lang="de-DE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200" b="0" strike="noStrike" spc="-1" dirty="0">
              <a:latin typeface="Arial"/>
            </a:endParaRPr>
          </a:p>
        </p:txBody>
      </p:sp>
      <p:sp>
        <p:nvSpPr>
          <p:cNvPr id="597" name="CustomShape 3"/>
          <p:cNvSpPr/>
          <p:nvPr/>
        </p:nvSpPr>
        <p:spPr>
          <a:xfrm>
            <a:off x="469440" y="384840"/>
            <a:ext cx="1124898" cy="225360"/>
          </a:xfrm>
          <a:prstGeom prst="rect">
            <a:avLst/>
          </a:prstGeom>
          <a:noFill/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28800">
            <a:noAutofit/>
          </a:bodyPr>
          <a:lstStyle/>
          <a:p>
            <a:pPr>
              <a:lnSpc>
                <a:spcPct val="100000"/>
              </a:lnSpc>
            </a:pPr>
            <a:r>
              <a:rPr lang="de-DE" sz="1100" spc="-1" dirty="0">
                <a:solidFill>
                  <a:srgbClr val="000000"/>
                </a:solidFill>
                <a:latin typeface="Calibri"/>
              </a:rPr>
              <a:t>DRUCKKONTROLLE</a:t>
            </a:r>
            <a:r>
              <a:rPr lang="de-DE" sz="1100" b="0" strike="noStrike" spc="-1" dirty="0" smtClean="0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de-DE" sz="1100" b="0" strike="noStrike" spc="-1" dirty="0">
              <a:latin typeface="Arial"/>
            </a:endParaRPr>
          </a:p>
        </p:txBody>
      </p:sp>
      <p:sp>
        <p:nvSpPr>
          <p:cNvPr id="598" name="CustomShape 4"/>
          <p:cNvSpPr/>
          <p:nvPr/>
        </p:nvSpPr>
        <p:spPr>
          <a:xfrm rot="2700000">
            <a:off x="5911560" y="596448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cxnSp>
        <p:nvCxnSpPr>
          <p:cNvPr id="3" name="Gerader Verbinder 2"/>
          <p:cNvCxnSpPr/>
          <p:nvPr/>
        </p:nvCxnSpPr>
        <p:spPr>
          <a:xfrm>
            <a:off x="469440" y="610200"/>
            <a:ext cx="1038929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CustomShape 1"/>
          <p:cNvSpPr/>
          <p:nvPr/>
        </p:nvSpPr>
        <p:spPr>
          <a:xfrm>
            <a:off x="0" y="997200"/>
            <a:ext cx="3330720" cy="486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45000" rIns="180000" bIns="36000" anchor="ctr" anchorCtr="1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2700" b="1" strike="noStrike" spc="-1">
                <a:solidFill>
                  <a:srgbClr val="FFFFFF"/>
                </a:solidFill>
                <a:latin typeface="Calibri Light"/>
                <a:ea typeface="DejaVu Sans"/>
              </a:rPr>
              <a:t>Code-Verifizierung</a:t>
            </a:r>
            <a:endParaRPr lang="de-DE" sz="2700" b="0" strike="noStrike" spc="-1">
              <a:latin typeface="Arial"/>
            </a:endParaRPr>
          </a:p>
        </p:txBody>
      </p:sp>
      <p:sp>
        <p:nvSpPr>
          <p:cNvPr id="600" name="CustomShape 2"/>
          <p:cNvSpPr/>
          <p:nvPr/>
        </p:nvSpPr>
        <p:spPr>
          <a:xfrm rot="2700000">
            <a:off x="3187440" y="328032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01" name="Grafik 1"/>
          <p:cNvPicPr/>
          <p:nvPr/>
        </p:nvPicPr>
        <p:blipFill>
          <a:blip r:embed="rId3"/>
          <a:stretch/>
        </p:blipFill>
        <p:spPr>
          <a:xfrm>
            <a:off x="4183560" y="1845360"/>
            <a:ext cx="1775520" cy="2749680"/>
          </a:xfrm>
          <a:prstGeom prst="rect">
            <a:avLst/>
          </a:prstGeom>
          <a:ln>
            <a:noFill/>
          </a:ln>
        </p:spPr>
      </p:pic>
      <p:pic>
        <p:nvPicPr>
          <p:cNvPr id="602" name="Grafik 3"/>
          <p:cNvPicPr/>
          <p:nvPr/>
        </p:nvPicPr>
        <p:blipFill>
          <a:blip r:embed="rId4"/>
          <a:stretch/>
        </p:blipFill>
        <p:spPr>
          <a:xfrm>
            <a:off x="6761880" y="1845360"/>
            <a:ext cx="1775520" cy="2749680"/>
          </a:xfrm>
          <a:prstGeom prst="rect">
            <a:avLst/>
          </a:prstGeom>
          <a:ln>
            <a:noFill/>
          </a:ln>
        </p:spPr>
      </p:pic>
      <p:pic>
        <p:nvPicPr>
          <p:cNvPr id="603" name="Grafik 4"/>
          <p:cNvPicPr/>
          <p:nvPr/>
        </p:nvPicPr>
        <p:blipFill>
          <a:blip r:embed="rId5"/>
          <a:stretch/>
        </p:blipFill>
        <p:spPr>
          <a:xfrm>
            <a:off x="9405360" y="1869480"/>
            <a:ext cx="1738800" cy="2692800"/>
          </a:xfrm>
          <a:prstGeom prst="rect">
            <a:avLst/>
          </a:prstGeom>
          <a:ln>
            <a:noFill/>
          </a:ln>
        </p:spPr>
      </p:pic>
      <p:sp>
        <p:nvSpPr>
          <p:cNvPr id="604" name="CustomShape 3"/>
          <p:cNvSpPr/>
          <p:nvPr/>
        </p:nvSpPr>
        <p:spPr>
          <a:xfrm>
            <a:off x="4408920" y="4770720"/>
            <a:ext cx="1331640" cy="33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Barcode lesen</a:t>
            </a:r>
            <a:endParaRPr lang="de-DE" sz="1600" b="0" strike="noStrike" spc="-1">
              <a:latin typeface="Arial"/>
            </a:endParaRPr>
          </a:p>
        </p:txBody>
      </p:sp>
      <p:sp>
        <p:nvSpPr>
          <p:cNvPr id="605" name="CustomShape 4"/>
          <p:cNvSpPr/>
          <p:nvPr/>
        </p:nvSpPr>
        <p:spPr>
          <a:xfrm>
            <a:off x="6361560" y="4770720"/>
            <a:ext cx="2607165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DataMatrix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-Code-Rücklesung</a:t>
            </a:r>
            <a:endParaRPr lang="de-DE" sz="1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6" name="CustomShape 5"/>
          <p:cNvSpPr/>
          <p:nvPr/>
        </p:nvSpPr>
        <p:spPr>
          <a:xfrm>
            <a:off x="9416520" y="4770720"/>
            <a:ext cx="1740240" cy="33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Code-Anwesenheit</a:t>
            </a:r>
            <a:endParaRPr lang="de-DE" sz="1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CustomShape 1"/>
          <p:cNvSpPr/>
          <p:nvPr/>
        </p:nvSpPr>
        <p:spPr>
          <a:xfrm>
            <a:off x="0" y="2684880"/>
            <a:ext cx="6179400" cy="75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0" tIns="288000" rIns="90000" bIns="36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79" b="0" strike="noStrike" spc="-1" dirty="0" err="1">
                <a:solidFill>
                  <a:schemeClr val="bg1"/>
                </a:solidFill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Platzsparendes</a:t>
            </a:r>
            <a:r>
              <a:rPr lang="en-US" sz="1679" b="0" strike="noStrike" spc="-1" dirty="0">
                <a:solidFill>
                  <a:schemeClr val="bg1"/>
                </a:solidFill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 </a:t>
            </a:r>
            <a:r>
              <a:rPr lang="en-US" sz="1679" b="0" strike="noStrike" spc="-1" dirty="0" err="1">
                <a:solidFill>
                  <a:schemeClr val="bg1"/>
                </a:solidFill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Röntgensystem</a:t>
            </a:r>
            <a:r>
              <a:rPr lang="en-US" sz="1679" b="0" strike="noStrike" spc="-1" dirty="0">
                <a:solidFill>
                  <a:schemeClr val="bg1"/>
                </a:solidFill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 der </a:t>
            </a:r>
            <a:r>
              <a:rPr lang="en-US" sz="1679" b="0" strike="noStrike" spc="-1" dirty="0" err="1">
                <a:solidFill>
                  <a:schemeClr val="bg1"/>
                </a:solidFill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neuen</a:t>
            </a:r>
            <a:r>
              <a:rPr lang="en-US" sz="1679" b="0" strike="noStrike" spc="-1" dirty="0">
                <a:solidFill>
                  <a:schemeClr val="bg1"/>
                </a:solidFill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 Generation </a:t>
            </a:r>
            <a:endParaRPr lang="en-US" sz="1679" b="0" strike="noStrike" spc="-1" dirty="0" smtClean="0">
              <a:solidFill>
                <a:schemeClr val="bg1"/>
              </a:solidFill>
              <a:latin typeface="Calibri" panose="020F0502020204030204" pitchFamily="34" charset="0"/>
              <a:ea typeface="Microsoft YaHei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679" b="0" strike="noStrike" spc="-1" dirty="0" err="1" smtClean="0">
                <a:solidFill>
                  <a:schemeClr val="bg1"/>
                </a:solidFill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für</a:t>
            </a:r>
            <a:r>
              <a:rPr lang="en-US" sz="1679" b="0" strike="noStrike" spc="-1" dirty="0" smtClean="0">
                <a:solidFill>
                  <a:schemeClr val="bg1"/>
                </a:solidFill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 </a:t>
            </a:r>
            <a:r>
              <a:rPr lang="en-US" sz="1679" b="0" strike="noStrike" spc="-1" dirty="0" err="1">
                <a:solidFill>
                  <a:schemeClr val="bg1"/>
                </a:solidFill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eine</a:t>
            </a:r>
            <a:r>
              <a:rPr lang="en-US" sz="1679" b="0" strike="noStrike" spc="-1" dirty="0">
                <a:solidFill>
                  <a:schemeClr val="bg1"/>
                </a:solidFill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 </a:t>
            </a:r>
            <a:r>
              <a:rPr lang="de-DE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vollabdeckend</a:t>
            </a:r>
            <a:r>
              <a:rPr lang="en-US" sz="1679" b="0" strike="noStrike" spc="-1" dirty="0" smtClean="0">
                <a:solidFill>
                  <a:schemeClr val="bg1"/>
                </a:solidFill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 </a:t>
            </a:r>
            <a:r>
              <a:rPr lang="en-US" sz="1679" b="0" strike="noStrike" spc="-1" dirty="0" err="1" smtClean="0">
                <a:solidFill>
                  <a:schemeClr val="bg1"/>
                </a:solidFill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Inspektion</a:t>
            </a:r>
            <a:r>
              <a:rPr lang="en-US" sz="1679" b="0" strike="noStrike" spc="-1" dirty="0">
                <a:solidFill>
                  <a:srgbClr val="FFFFFF"/>
                </a:solidFill>
                <a:latin typeface="Calibri Light"/>
                <a:ea typeface="Microsoft YaHei"/>
              </a:rPr>
              <a:t>.</a:t>
            </a:r>
            <a:endParaRPr lang="de-DE" sz="1679" b="0" strike="noStrike" spc="-1" dirty="0">
              <a:latin typeface="Arial"/>
            </a:endParaRPr>
          </a:p>
        </p:txBody>
      </p:sp>
      <p:sp>
        <p:nvSpPr>
          <p:cNvPr id="608" name="CustomShape 2"/>
          <p:cNvSpPr/>
          <p:nvPr/>
        </p:nvSpPr>
        <p:spPr>
          <a:xfrm rot="2700000">
            <a:off x="618840" y="400464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9" name="CustomShape 3"/>
          <p:cNvSpPr/>
          <p:nvPr/>
        </p:nvSpPr>
        <p:spPr>
          <a:xfrm>
            <a:off x="0" y="3578400"/>
            <a:ext cx="5051160" cy="69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0" tIns="288000" rIns="90000" bIns="216000" anchor="b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3600" b="1" strike="noStrike" spc="-1" dirty="0">
                <a:solidFill>
                  <a:srgbClr val="FFFFFF"/>
                </a:solidFill>
                <a:latin typeface="Calibri Light"/>
                <a:ea typeface="DejaVu Sans"/>
              </a:rPr>
              <a:t>HEUFT </a:t>
            </a:r>
            <a:r>
              <a:rPr lang="de-DE" sz="3600" b="1" i="1" strike="noStrike" spc="-1" dirty="0" err="1">
                <a:solidFill>
                  <a:srgbClr val="FFFFFF"/>
                </a:solidFill>
                <a:latin typeface="Calibri Light"/>
                <a:ea typeface="DejaVu Sans"/>
              </a:rPr>
              <a:t>eXaminer</a:t>
            </a:r>
            <a:r>
              <a:rPr lang="de-DE" sz="3600" b="1" strike="noStrike" spc="-1" dirty="0">
                <a:solidFill>
                  <a:srgbClr val="FFFFFF"/>
                </a:solidFill>
                <a:latin typeface="Calibri Light"/>
                <a:ea typeface="DejaVu Sans"/>
              </a:rPr>
              <a:t> </a:t>
            </a:r>
            <a:r>
              <a:rPr lang="de-DE" sz="3600" b="1" i="1" strike="noStrike" spc="-1" baseline="30000" dirty="0">
                <a:solidFill>
                  <a:srgbClr val="FFFFFF"/>
                </a:solidFill>
                <a:latin typeface="Verdana"/>
                <a:ea typeface="Verdana"/>
              </a:rPr>
              <a:t>II</a:t>
            </a:r>
            <a:r>
              <a:rPr lang="de-DE" sz="3600" b="1" strike="noStrike" spc="-1" dirty="0">
                <a:solidFill>
                  <a:srgbClr val="FFFFFF"/>
                </a:solidFill>
                <a:latin typeface="Calibri Light"/>
                <a:ea typeface="Verdana"/>
              </a:rPr>
              <a:t> </a:t>
            </a:r>
            <a:r>
              <a:rPr lang="de-DE" sz="3600" b="1" i="1" strike="noStrike" spc="-1" dirty="0">
                <a:solidFill>
                  <a:srgbClr val="FFFFFF"/>
                </a:solidFill>
                <a:latin typeface="Calibri Light"/>
                <a:ea typeface="Verdana"/>
              </a:rPr>
              <a:t>XS</a:t>
            </a:r>
            <a:endParaRPr lang="de-DE" sz="3600" b="0" strike="noStrike" spc="-1" dirty="0">
              <a:latin typeface="Arial"/>
            </a:endParaRPr>
          </a:p>
        </p:txBody>
      </p:sp>
      <p:sp>
        <p:nvSpPr>
          <p:cNvPr id="610" name="CustomShape 4"/>
          <p:cNvSpPr/>
          <p:nvPr/>
        </p:nvSpPr>
        <p:spPr>
          <a:xfrm>
            <a:off x="469440" y="384840"/>
            <a:ext cx="1624320" cy="225360"/>
          </a:xfrm>
          <a:prstGeom prst="rect">
            <a:avLst/>
          </a:prstGeom>
          <a:noFill/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288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1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FREMDKÖRPERINSPEKTION</a:t>
            </a:r>
            <a:endParaRPr lang="de-DE" sz="1100" b="0" strike="noStrike" spc="-1" dirty="0">
              <a:latin typeface="Arial"/>
            </a:endParaRPr>
          </a:p>
        </p:txBody>
      </p:sp>
      <p:pic>
        <p:nvPicPr>
          <p:cNvPr id="611" name="Grafik 16"/>
          <p:cNvPicPr/>
          <p:nvPr/>
        </p:nvPicPr>
        <p:blipFill>
          <a:blip r:embed="rId2"/>
          <a:stretch/>
        </p:blipFill>
        <p:spPr>
          <a:xfrm>
            <a:off x="0" y="3926520"/>
            <a:ext cx="1615320" cy="2727000"/>
          </a:xfrm>
          <a:prstGeom prst="rect">
            <a:avLst/>
          </a:prstGeom>
          <a:ln>
            <a:noFill/>
          </a:ln>
        </p:spPr>
      </p:pic>
      <p:pic>
        <p:nvPicPr>
          <p:cNvPr id="612" name="Grafik 3"/>
          <p:cNvPicPr/>
          <p:nvPr/>
        </p:nvPicPr>
        <p:blipFill>
          <a:blip r:embed="rId3"/>
          <a:stretch/>
        </p:blipFill>
        <p:spPr>
          <a:xfrm>
            <a:off x="5883480" y="1155600"/>
            <a:ext cx="6793920" cy="5094720"/>
          </a:xfrm>
          <a:prstGeom prst="rect">
            <a:avLst/>
          </a:prstGeom>
          <a:ln>
            <a:noFill/>
          </a:ln>
        </p:spPr>
      </p:pic>
      <p:pic>
        <p:nvPicPr>
          <p:cNvPr id="613" name="Grafik 9"/>
          <p:cNvPicPr/>
          <p:nvPr/>
        </p:nvPicPr>
        <p:blipFill>
          <a:blip r:embed="rId4"/>
          <a:stretch/>
        </p:blipFill>
        <p:spPr>
          <a:xfrm>
            <a:off x="1175400" y="4033440"/>
            <a:ext cx="1250640" cy="2429640"/>
          </a:xfrm>
          <a:prstGeom prst="rect">
            <a:avLst/>
          </a:prstGeom>
          <a:ln>
            <a:noFill/>
          </a:ln>
        </p:spPr>
      </p:pic>
      <p:pic>
        <p:nvPicPr>
          <p:cNvPr id="614" name="Grafik 6"/>
          <p:cNvPicPr/>
          <p:nvPr/>
        </p:nvPicPr>
        <p:blipFill>
          <a:blip r:embed="rId5"/>
          <a:stretch/>
        </p:blipFill>
        <p:spPr>
          <a:xfrm>
            <a:off x="2093760" y="4730040"/>
            <a:ext cx="1199880" cy="1762200"/>
          </a:xfrm>
          <a:prstGeom prst="rect">
            <a:avLst/>
          </a:prstGeom>
          <a:ln>
            <a:noFill/>
          </a:ln>
        </p:spPr>
      </p:pic>
      <p:pic>
        <p:nvPicPr>
          <p:cNvPr id="615" name="Grafik 8"/>
          <p:cNvPicPr/>
          <p:nvPr/>
        </p:nvPicPr>
        <p:blipFill>
          <a:blip r:embed="rId6"/>
          <a:stretch/>
        </p:blipFill>
        <p:spPr>
          <a:xfrm>
            <a:off x="3146040" y="4730040"/>
            <a:ext cx="1249920" cy="1748160"/>
          </a:xfrm>
          <a:prstGeom prst="rect">
            <a:avLst/>
          </a:prstGeom>
          <a:ln>
            <a:noFill/>
          </a:ln>
        </p:spPr>
      </p:pic>
      <p:pic>
        <p:nvPicPr>
          <p:cNvPr id="616" name="Grafik 12"/>
          <p:cNvPicPr/>
          <p:nvPr/>
        </p:nvPicPr>
        <p:blipFill>
          <a:blip r:embed="rId7"/>
          <a:stretch/>
        </p:blipFill>
        <p:spPr>
          <a:xfrm rot="2700000">
            <a:off x="3787560" y="5998320"/>
            <a:ext cx="252720" cy="2527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3" name="Gerader Verbinder 2"/>
          <p:cNvCxnSpPr/>
          <p:nvPr/>
        </p:nvCxnSpPr>
        <p:spPr>
          <a:xfrm>
            <a:off x="469440" y="607535"/>
            <a:ext cx="162432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Grafik 13"/>
          <p:cNvPicPr/>
          <p:nvPr/>
        </p:nvPicPr>
        <p:blipFill>
          <a:blip r:embed="rId2"/>
          <a:stretch/>
        </p:blipFill>
        <p:spPr>
          <a:xfrm>
            <a:off x="-290880" y="255960"/>
            <a:ext cx="7611480" cy="5708160"/>
          </a:xfrm>
          <a:prstGeom prst="rect">
            <a:avLst/>
          </a:prstGeom>
          <a:ln>
            <a:noFill/>
          </a:ln>
        </p:spPr>
      </p:pic>
      <p:sp>
        <p:nvSpPr>
          <p:cNvPr id="618" name="CustomShape 1"/>
          <p:cNvSpPr/>
          <p:nvPr/>
        </p:nvSpPr>
        <p:spPr>
          <a:xfrm>
            <a:off x="0" y="6112440"/>
            <a:ext cx="12189960" cy="74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36000" anchor="ctr" anchorCtr="1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2600" b="1" strike="noStrike" spc="-1" dirty="0">
                <a:solidFill>
                  <a:srgbClr val="FFFFFF"/>
                </a:solidFill>
                <a:latin typeface="Calibri Light"/>
                <a:ea typeface="DejaVu Sans"/>
              </a:rPr>
              <a:t>HEUFT </a:t>
            </a:r>
            <a:r>
              <a:rPr lang="de-DE" sz="2600" b="1" i="1" strike="noStrike" spc="-1" dirty="0" err="1">
                <a:solidFill>
                  <a:srgbClr val="FFFFFF"/>
                </a:solidFill>
                <a:latin typeface="Calibri Light"/>
                <a:ea typeface="DejaVu Sans"/>
              </a:rPr>
              <a:t>eXaminer</a:t>
            </a:r>
            <a:r>
              <a:rPr lang="de-DE" sz="2600" b="1" i="1" strike="noStrike" spc="-1" dirty="0">
                <a:solidFill>
                  <a:srgbClr val="FFFFFF"/>
                </a:solidFill>
                <a:latin typeface="Calibri Light"/>
                <a:ea typeface="DejaVu Sans"/>
              </a:rPr>
              <a:t> </a:t>
            </a:r>
            <a:r>
              <a:rPr lang="de-DE" sz="2600" i="1" strike="noStrike" spc="-1" baseline="30000" dirty="0">
                <a:solidFill>
                  <a:srgbClr val="FFFFFF"/>
                </a:solidFill>
                <a:latin typeface="Verdana"/>
                <a:ea typeface="Verdana"/>
              </a:rPr>
              <a:t>II</a:t>
            </a:r>
            <a:r>
              <a:rPr lang="de-DE" sz="2600" b="1" i="1" strike="noStrike" spc="-1" dirty="0">
                <a:solidFill>
                  <a:srgbClr val="FFFFFF"/>
                </a:solidFill>
                <a:latin typeface="Calibri Light"/>
                <a:ea typeface="Verdana"/>
              </a:rPr>
              <a:t> XS</a:t>
            </a:r>
            <a:r>
              <a:rPr lang="de-DE" sz="2600" b="1" strike="noStrike" spc="-1" dirty="0">
                <a:solidFill>
                  <a:srgbClr val="FFFFFF"/>
                </a:solidFill>
                <a:latin typeface="Calibri Light"/>
                <a:ea typeface="Verdana"/>
              </a:rPr>
              <a:t>: Bodeninspektion</a:t>
            </a:r>
            <a:endParaRPr lang="de-DE" sz="2600" b="0" strike="noStrike" spc="-1" dirty="0">
              <a:latin typeface="Arial"/>
            </a:endParaRPr>
          </a:p>
        </p:txBody>
      </p:sp>
      <p:pic>
        <p:nvPicPr>
          <p:cNvPr id="619" name="Grafik 14"/>
          <p:cNvPicPr/>
          <p:nvPr/>
        </p:nvPicPr>
        <p:blipFill>
          <a:blip r:embed="rId3"/>
          <a:stretch/>
        </p:blipFill>
        <p:spPr>
          <a:xfrm>
            <a:off x="5213520" y="613800"/>
            <a:ext cx="7134120" cy="5349960"/>
          </a:xfrm>
          <a:prstGeom prst="rect">
            <a:avLst/>
          </a:prstGeom>
          <a:ln>
            <a:noFill/>
          </a:ln>
        </p:spPr>
      </p:pic>
      <p:sp>
        <p:nvSpPr>
          <p:cNvPr id="620" name="CustomShape 2"/>
          <p:cNvSpPr/>
          <p:nvPr/>
        </p:nvSpPr>
        <p:spPr>
          <a:xfrm>
            <a:off x="475935" y="5381280"/>
            <a:ext cx="139896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Bodeninspektion</a:t>
            </a:r>
            <a:endParaRPr lang="de-DE" sz="1400" b="0" strike="noStrike" spc="-1" dirty="0">
              <a:latin typeface="Arial"/>
            </a:endParaRPr>
          </a:p>
        </p:txBody>
      </p:sp>
      <p:pic>
        <p:nvPicPr>
          <p:cNvPr id="621" name="Grafik 17"/>
          <p:cNvPicPr/>
          <p:nvPr/>
        </p:nvPicPr>
        <p:blipFill>
          <a:blip r:embed="rId4"/>
          <a:stretch/>
        </p:blipFill>
        <p:spPr>
          <a:xfrm>
            <a:off x="488160" y="4457520"/>
            <a:ext cx="1341360" cy="1061640"/>
          </a:xfrm>
          <a:prstGeom prst="rect">
            <a:avLst/>
          </a:prstGeom>
          <a:ln>
            <a:noFill/>
          </a:ln>
        </p:spPr>
      </p:pic>
      <p:pic>
        <p:nvPicPr>
          <p:cNvPr id="622" name="Grafik 25"/>
          <p:cNvPicPr/>
          <p:nvPr/>
        </p:nvPicPr>
        <p:blipFill>
          <a:blip r:embed="rId5"/>
          <a:stretch/>
        </p:blipFill>
        <p:spPr>
          <a:xfrm>
            <a:off x="7226280" y="5061960"/>
            <a:ext cx="833400" cy="843840"/>
          </a:xfrm>
          <a:prstGeom prst="rect">
            <a:avLst/>
          </a:prstGeom>
          <a:ln>
            <a:noFill/>
          </a:ln>
        </p:spPr>
      </p:pic>
      <p:pic>
        <p:nvPicPr>
          <p:cNvPr id="623" name="Grafik 26"/>
          <p:cNvPicPr/>
          <p:nvPr/>
        </p:nvPicPr>
        <p:blipFill>
          <a:blip r:embed="rId6"/>
          <a:stretch/>
        </p:blipFill>
        <p:spPr>
          <a:xfrm>
            <a:off x="7997760" y="5055120"/>
            <a:ext cx="833400" cy="843840"/>
          </a:xfrm>
          <a:prstGeom prst="rect">
            <a:avLst/>
          </a:prstGeom>
          <a:ln>
            <a:noFill/>
          </a:ln>
        </p:spPr>
      </p:pic>
      <p:pic>
        <p:nvPicPr>
          <p:cNvPr id="624" name="Grafik 28"/>
          <p:cNvPicPr/>
          <p:nvPr/>
        </p:nvPicPr>
        <p:blipFill>
          <a:blip r:embed="rId7"/>
          <a:stretch/>
        </p:blipFill>
        <p:spPr>
          <a:xfrm>
            <a:off x="6471720" y="5064840"/>
            <a:ext cx="823680" cy="834120"/>
          </a:xfrm>
          <a:prstGeom prst="rect">
            <a:avLst/>
          </a:prstGeom>
          <a:ln>
            <a:noFill/>
          </a:ln>
        </p:spPr>
      </p:pic>
      <p:sp>
        <p:nvSpPr>
          <p:cNvPr id="625" name="CustomShape 3"/>
          <p:cNvSpPr/>
          <p:nvPr/>
        </p:nvSpPr>
        <p:spPr>
          <a:xfrm>
            <a:off x="5204520" y="1573920"/>
            <a:ext cx="104220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Spezialkette</a:t>
            </a:r>
            <a:endParaRPr lang="de-DE" sz="1400" b="0" strike="noStrike" spc="-1">
              <a:latin typeface="Arial"/>
            </a:endParaRPr>
          </a:p>
        </p:txBody>
      </p:sp>
      <p:pic>
        <p:nvPicPr>
          <p:cNvPr id="626" name="Grafik 18"/>
          <p:cNvPicPr/>
          <p:nvPr/>
        </p:nvPicPr>
        <p:blipFill>
          <a:blip r:embed="rId8"/>
          <a:stretch/>
        </p:blipFill>
        <p:spPr>
          <a:xfrm>
            <a:off x="5051880" y="778320"/>
            <a:ext cx="2998440" cy="1489320"/>
          </a:xfrm>
          <a:prstGeom prst="rect">
            <a:avLst/>
          </a:prstGeom>
          <a:ln>
            <a:noFill/>
          </a:ln>
        </p:spPr>
      </p:pic>
      <p:sp>
        <p:nvSpPr>
          <p:cNvPr id="627" name="CustomShape 4"/>
          <p:cNvSpPr/>
          <p:nvPr/>
        </p:nvSpPr>
        <p:spPr>
          <a:xfrm rot="2700000">
            <a:off x="5911560" y="596016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Rechteck 1"/>
          <p:cNvSpPr/>
          <p:nvPr/>
        </p:nvSpPr>
        <p:spPr>
          <a:xfrm>
            <a:off x="199779" y="180703"/>
            <a:ext cx="16118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spc="-1" dirty="0">
                <a:solidFill>
                  <a:srgbClr val="000000"/>
                </a:solidFill>
                <a:latin typeface="Calibri"/>
              </a:rPr>
              <a:t>FREMDKÖRPERINSPEKTION</a:t>
            </a:r>
            <a:endParaRPr lang="de-DE" sz="1000" dirty="0"/>
          </a:p>
        </p:txBody>
      </p:sp>
      <p:cxnSp>
        <p:nvCxnSpPr>
          <p:cNvPr id="4" name="Gerader Verbinder 3"/>
          <p:cNvCxnSpPr/>
          <p:nvPr/>
        </p:nvCxnSpPr>
        <p:spPr>
          <a:xfrm flipV="1">
            <a:off x="239760" y="415602"/>
            <a:ext cx="1488780" cy="1132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Picture 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</p:blipFill>
        <p:spPr>
          <a:xfrm>
            <a:off x="8235000" y="1156320"/>
            <a:ext cx="2512440" cy="3655440"/>
          </a:xfrm>
          <a:prstGeom prst="rect">
            <a:avLst/>
          </a:prstGeom>
          <a:ln>
            <a:noFill/>
          </a:ln>
        </p:spPr>
      </p:pic>
      <p:sp>
        <p:nvSpPr>
          <p:cNvPr id="630" name="CustomShape 1"/>
          <p:cNvSpPr/>
          <p:nvPr/>
        </p:nvSpPr>
        <p:spPr>
          <a:xfrm>
            <a:off x="0" y="5563800"/>
            <a:ext cx="12189960" cy="129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36000" anchor="ctr" anchorCtr="1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Röntgen-Bodeninspektion</a:t>
            </a:r>
            <a:endParaRPr lang="de-DE" sz="2600" b="0" strike="noStrike" spc="-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31" name="Grafik 3"/>
          <p:cNvPicPr/>
          <p:nvPr/>
        </p:nvPicPr>
        <p:blipFill>
          <a:blip r:embed="rId9"/>
          <a:stretch/>
        </p:blipFill>
        <p:spPr>
          <a:xfrm>
            <a:off x="8546040" y="5411880"/>
            <a:ext cx="2309760" cy="357120"/>
          </a:xfrm>
          <a:prstGeom prst="rect">
            <a:avLst/>
          </a:prstGeom>
          <a:ln>
            <a:noFill/>
          </a:ln>
        </p:spPr>
      </p:pic>
      <p:pic>
        <p:nvPicPr>
          <p:cNvPr id="632" name="Grafik 4"/>
          <p:cNvPicPr/>
          <p:nvPr/>
        </p:nvPicPr>
        <p:blipFill>
          <a:blip r:embed="rId10"/>
          <a:stretch/>
        </p:blipFill>
        <p:spPr>
          <a:xfrm>
            <a:off x="10438920" y="4534920"/>
            <a:ext cx="904320" cy="1003320"/>
          </a:xfrm>
          <a:prstGeom prst="rect">
            <a:avLst/>
          </a:prstGeom>
          <a:ln>
            <a:noFill/>
          </a:ln>
        </p:spPr>
      </p:pic>
      <p:pic>
        <p:nvPicPr>
          <p:cNvPr id="633" name="Grafik 5"/>
          <p:cNvPicPr/>
          <p:nvPr/>
        </p:nvPicPr>
        <p:blipFill>
          <a:blip r:embed="rId11"/>
          <a:stretch/>
        </p:blipFill>
        <p:spPr>
          <a:xfrm>
            <a:off x="11080080" y="5236920"/>
            <a:ext cx="651600" cy="651600"/>
          </a:xfrm>
          <a:prstGeom prst="rect">
            <a:avLst/>
          </a:prstGeom>
          <a:ln>
            <a:noFill/>
          </a:ln>
        </p:spPr>
      </p:pic>
      <p:sp>
        <p:nvSpPr>
          <p:cNvPr id="634" name="CustomShape 2"/>
          <p:cNvSpPr/>
          <p:nvPr/>
        </p:nvSpPr>
        <p:spPr>
          <a:xfrm>
            <a:off x="8686080" y="5396040"/>
            <a:ext cx="200232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000" b="0" strike="noStrike" spc="-1">
                <a:solidFill>
                  <a:srgbClr val="FFFFFF"/>
                </a:solidFill>
                <a:latin typeface="Calibri"/>
                <a:ea typeface="DejaVu Sans"/>
              </a:rPr>
              <a:t>ENLIGHTENMENT</a:t>
            </a:r>
            <a:endParaRPr lang="de-DE" sz="2000" b="0" strike="noStrike" spc="-1">
              <a:latin typeface="Arial"/>
            </a:endParaRPr>
          </a:p>
        </p:txBody>
      </p:sp>
      <p:pic>
        <p:nvPicPr>
          <p:cNvPr id="635" name="Picture 2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</p:blipFill>
        <p:spPr>
          <a:xfrm>
            <a:off x="1442160" y="1156320"/>
            <a:ext cx="2512440" cy="3655440"/>
          </a:xfrm>
          <a:prstGeom prst="rect">
            <a:avLst/>
          </a:prstGeom>
          <a:ln>
            <a:noFill/>
          </a:ln>
        </p:spPr>
      </p:pic>
      <p:pic>
        <p:nvPicPr>
          <p:cNvPr id="636" name="Picture 3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</p:blipFill>
        <p:spPr>
          <a:xfrm>
            <a:off x="4838760" y="1156320"/>
            <a:ext cx="2512440" cy="3655440"/>
          </a:xfrm>
          <a:prstGeom prst="rect">
            <a:avLst/>
          </a:prstGeom>
          <a:ln>
            <a:noFill/>
          </a:ln>
        </p:spPr>
      </p:pic>
      <p:sp>
        <p:nvSpPr>
          <p:cNvPr id="637" name="CustomShape 3"/>
          <p:cNvSpPr/>
          <p:nvPr/>
        </p:nvSpPr>
        <p:spPr>
          <a:xfrm rot="2700000">
            <a:off x="5911560" y="541440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38" name="CustomShape 4"/>
          <p:cNvSpPr/>
          <p:nvPr/>
        </p:nvSpPr>
        <p:spPr>
          <a:xfrm rot="2700000">
            <a:off x="2247840" y="541440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Rechteck 1"/>
          <p:cNvSpPr/>
          <p:nvPr/>
        </p:nvSpPr>
        <p:spPr>
          <a:xfrm>
            <a:off x="129441" y="65569"/>
            <a:ext cx="16118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spc="-1" dirty="0">
                <a:solidFill>
                  <a:srgbClr val="000000"/>
                </a:solidFill>
                <a:latin typeface="Calibri"/>
              </a:rPr>
              <a:t>FREMDKÖRPERINSPEKTION</a:t>
            </a:r>
            <a:endParaRPr lang="de-DE" sz="1000" dirty="0"/>
          </a:p>
        </p:txBody>
      </p:sp>
      <p:cxnSp>
        <p:nvCxnSpPr>
          <p:cNvPr id="4" name="Gerader Verbinder 3"/>
          <p:cNvCxnSpPr/>
          <p:nvPr/>
        </p:nvCxnSpPr>
        <p:spPr>
          <a:xfrm>
            <a:off x="234462" y="311790"/>
            <a:ext cx="14224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restart="whenNotActive" fill="hold" nodeType="interactiveSeq">
                <p:stCondLst>
                  <p:cond evt="onClick" delay="0">
                    <p:tgtEl>
                      <p:spTgt spid="635"/>
                    </p:tgtEl>
                  </p:cond>
                </p:stCondLst>
                <p:childTnLst>
                  <p:par>
                    <p:cTn id="3" fill="hold">
                      <p:stCondLst>
                        <p:cond evt="onClick" delay="0">
                          <p:tgtEl>
                            <p:spTgt spid="635"/>
                          </p:tgtEl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7" restart="whenNotActive" fill="hold" nodeType="interactiveSeq">
                <p:stCondLst>
                  <p:cond evt="onClick" delay="0">
                    <p:tgtEl>
                      <p:spTgt spid="636"/>
                    </p:tgtEl>
                  </p:cond>
                </p:stCondLst>
                <p:childTnLst>
                  <p:par>
                    <p:cTn id="8" fill="hold">
                      <p:stCondLst>
                        <p:cond evt="onClick" delay="0">
                          <p:tgtEl>
                            <p:spTgt spid="636"/>
                          </p:tgtEl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12" restart="whenNotActive" fill="hold" nodeType="interactiveSeq">
                <p:stCondLst>
                  <p:cond evt="onClick" delay="0">
                    <p:tgtEl>
                      <p:spTgt spid="629"/>
                    </p:tgtEl>
                  </p:cond>
                </p:stCondLst>
                <p:childTnLst>
                  <p:par>
                    <p:cTn id="13" fill="hold">
                      <p:stCondLst>
                        <p:cond evt="onClick" delay="0">
                          <p:tgtEl>
                            <p:spTgt spid="629"/>
                          </p:tgtEl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Grafik 9"/>
          <p:cNvPicPr/>
          <p:nvPr/>
        </p:nvPicPr>
        <p:blipFill>
          <a:blip r:embed="rId2"/>
          <a:stretch/>
        </p:blipFill>
        <p:spPr>
          <a:xfrm>
            <a:off x="3139560" y="4429800"/>
            <a:ext cx="2309760" cy="357120"/>
          </a:xfrm>
          <a:prstGeom prst="rect">
            <a:avLst/>
          </a:prstGeom>
          <a:ln>
            <a:noFill/>
          </a:ln>
        </p:spPr>
      </p:pic>
      <p:sp>
        <p:nvSpPr>
          <p:cNvPr id="641" name="CustomShape 1"/>
          <p:cNvSpPr/>
          <p:nvPr/>
        </p:nvSpPr>
        <p:spPr>
          <a:xfrm>
            <a:off x="0" y="5563800"/>
            <a:ext cx="12189960" cy="129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36000" anchor="ctr" anchorCtr="1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GB" sz="2800" b="1" strike="noStrike" spc="-1" dirty="0" err="1">
                <a:solidFill>
                  <a:srgbClr val="FFFFFF"/>
                </a:solidFill>
                <a:latin typeface="Calibri Light"/>
                <a:ea typeface="DejaVu Sans"/>
              </a:rPr>
              <a:t>Gepulste</a:t>
            </a:r>
            <a:r>
              <a:rPr lang="en-GB" sz="2800" b="1" strike="noStrike" spc="-1" dirty="0">
                <a:solidFill>
                  <a:srgbClr val="FFFFFF"/>
                </a:solidFill>
                <a:latin typeface="Calibri Light"/>
                <a:ea typeface="DejaVu Sans"/>
              </a:rPr>
              <a:t> </a:t>
            </a:r>
            <a:r>
              <a:rPr lang="en-GB" sz="2800" b="1" strike="noStrike" spc="-1" dirty="0" err="1">
                <a:solidFill>
                  <a:srgbClr val="FFFFFF"/>
                </a:solidFill>
                <a:latin typeface="Calibri Light"/>
                <a:ea typeface="DejaVu Sans"/>
              </a:rPr>
              <a:t>Röntgentechnologie</a:t>
            </a:r>
            <a:endParaRPr lang="de-DE" sz="2800" b="0" strike="noStrike" spc="-1" dirty="0">
              <a:latin typeface="Arial"/>
            </a:endParaRPr>
          </a:p>
        </p:txBody>
      </p:sp>
      <p:sp>
        <p:nvSpPr>
          <p:cNvPr id="642" name="CustomShape 2"/>
          <p:cNvSpPr/>
          <p:nvPr/>
        </p:nvSpPr>
        <p:spPr>
          <a:xfrm>
            <a:off x="6264000" y="1992960"/>
            <a:ext cx="3959280" cy="374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2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Gepulste Röntgentechnologie</a:t>
            </a:r>
            <a:endParaRPr lang="de-DE" sz="2400" b="0" strike="noStrike" spc="-1" dirty="0">
              <a:latin typeface="Arial"/>
            </a:endParaRPr>
          </a:p>
        </p:txBody>
      </p:sp>
      <p:sp>
        <p:nvSpPr>
          <p:cNvPr id="643" name="CustomShape 3"/>
          <p:cNvSpPr/>
          <p:nvPr/>
        </p:nvSpPr>
        <p:spPr>
          <a:xfrm>
            <a:off x="7235280" y="2369160"/>
            <a:ext cx="3760966" cy="3668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2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HEUFT </a:t>
            </a:r>
            <a:r>
              <a:rPr lang="de-DE" sz="2400" b="0" i="1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eXaminer</a:t>
            </a:r>
            <a:r>
              <a:rPr lang="de-DE" sz="2400" b="0" i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de-DE" sz="2400" b="0" i="1" strike="noStrike" spc="-1" baseline="30000" dirty="0">
                <a:solidFill>
                  <a:srgbClr val="FFFFFF"/>
                </a:solidFill>
                <a:latin typeface="Verdana"/>
                <a:ea typeface="Verdana"/>
              </a:rPr>
              <a:t>II</a:t>
            </a:r>
            <a:r>
              <a:rPr lang="de-DE" sz="2400" b="0" i="1" strike="noStrike" spc="-1" dirty="0">
                <a:solidFill>
                  <a:srgbClr val="FFFFFF"/>
                </a:solidFill>
                <a:latin typeface="Arial"/>
                <a:ea typeface="Verdana"/>
              </a:rPr>
              <a:t> </a:t>
            </a:r>
            <a:r>
              <a:rPr lang="en-GB" sz="2400" b="0" strike="noStrike" spc="-1" dirty="0" smtClean="0">
                <a:solidFill>
                  <a:srgbClr val="FFFFFF"/>
                </a:solidFill>
                <a:latin typeface="Calibri"/>
                <a:ea typeface="Verdana"/>
              </a:rPr>
              <a:t>- </a:t>
            </a:r>
            <a:r>
              <a:rPr lang="en-GB" sz="2400" b="0" strike="noStrike" spc="-1" dirty="0" err="1" smtClean="0">
                <a:solidFill>
                  <a:srgbClr val="FFFFFF"/>
                </a:solidFill>
                <a:latin typeface="Calibri"/>
                <a:ea typeface="Verdana"/>
              </a:rPr>
              <a:t>Serie</a:t>
            </a:r>
            <a:endParaRPr lang="de-DE" sz="2400" b="0" strike="noStrike" spc="-1" dirty="0">
              <a:latin typeface="Arial"/>
            </a:endParaRPr>
          </a:p>
        </p:txBody>
      </p:sp>
      <p:sp>
        <p:nvSpPr>
          <p:cNvPr id="644" name="CustomShape 4"/>
          <p:cNvSpPr/>
          <p:nvPr/>
        </p:nvSpPr>
        <p:spPr>
          <a:xfrm>
            <a:off x="7157160" y="3240000"/>
            <a:ext cx="4361400" cy="149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MAXIMALE PRÄZISION UND </a:t>
            </a:r>
            <a:endParaRPr lang="de-DE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MINIMALE STRAHLUNG</a:t>
            </a:r>
            <a:endParaRPr lang="de-DE" sz="2800" b="0" strike="noStrike" spc="-1" dirty="0">
              <a:latin typeface="Arial"/>
            </a:endParaRPr>
          </a:p>
        </p:txBody>
      </p:sp>
      <p:pic>
        <p:nvPicPr>
          <p:cNvPr id="645" name="Grafik 8"/>
          <p:cNvPicPr/>
          <p:nvPr/>
        </p:nvPicPr>
        <p:blipFill>
          <a:blip r:embed="rId3"/>
          <a:stretch/>
        </p:blipFill>
        <p:spPr>
          <a:xfrm>
            <a:off x="54720" y="1083600"/>
            <a:ext cx="5276160" cy="4040280"/>
          </a:xfrm>
          <a:prstGeom prst="rect">
            <a:avLst/>
          </a:prstGeom>
          <a:ln>
            <a:noFill/>
          </a:ln>
        </p:spPr>
      </p:pic>
      <p:pic>
        <p:nvPicPr>
          <p:cNvPr id="646" name="Grafik 10"/>
          <p:cNvPicPr/>
          <p:nvPr/>
        </p:nvPicPr>
        <p:blipFill>
          <a:blip r:embed="rId4"/>
          <a:stretch/>
        </p:blipFill>
        <p:spPr>
          <a:xfrm>
            <a:off x="5032800" y="3630960"/>
            <a:ext cx="904320" cy="1003320"/>
          </a:xfrm>
          <a:prstGeom prst="rect">
            <a:avLst/>
          </a:prstGeom>
          <a:ln>
            <a:noFill/>
          </a:ln>
        </p:spPr>
      </p:pic>
      <p:pic>
        <p:nvPicPr>
          <p:cNvPr id="647" name="Grafik 11"/>
          <p:cNvPicPr/>
          <p:nvPr/>
        </p:nvPicPr>
        <p:blipFill>
          <a:blip r:embed="rId5"/>
          <a:stretch/>
        </p:blipFill>
        <p:spPr>
          <a:xfrm>
            <a:off x="5673960" y="4332960"/>
            <a:ext cx="651600" cy="651600"/>
          </a:xfrm>
          <a:prstGeom prst="rect">
            <a:avLst/>
          </a:prstGeom>
          <a:ln>
            <a:noFill/>
          </a:ln>
        </p:spPr>
      </p:pic>
      <p:sp>
        <p:nvSpPr>
          <p:cNvPr id="648" name="CustomShape 5"/>
          <p:cNvSpPr/>
          <p:nvPr/>
        </p:nvSpPr>
        <p:spPr>
          <a:xfrm>
            <a:off x="3264120" y="4406040"/>
            <a:ext cx="200232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000" b="0" strike="noStrike" spc="-1">
                <a:solidFill>
                  <a:srgbClr val="FFFFFF"/>
                </a:solidFill>
                <a:latin typeface="Calibri"/>
                <a:ea typeface="DejaVu Sans"/>
              </a:rPr>
              <a:t>ENLIGHTENMENT</a:t>
            </a:r>
            <a:endParaRPr lang="de-DE" sz="2000" b="0" strike="noStrike" spc="-1">
              <a:latin typeface="Arial"/>
            </a:endParaRPr>
          </a:p>
        </p:txBody>
      </p:sp>
      <p:sp>
        <p:nvSpPr>
          <p:cNvPr id="649" name="Line 6"/>
          <p:cNvSpPr/>
          <p:nvPr/>
        </p:nvSpPr>
        <p:spPr>
          <a:xfrm>
            <a:off x="3721680" y="1953000"/>
            <a:ext cx="81000" cy="101880"/>
          </a:xfrm>
          <a:prstGeom prst="line">
            <a:avLst/>
          </a:prstGeom>
          <a:ln>
            <a:solidFill>
              <a:srgbClr val="FF6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50" name="Line 7"/>
          <p:cNvSpPr/>
          <p:nvPr/>
        </p:nvSpPr>
        <p:spPr>
          <a:xfrm>
            <a:off x="3721680" y="1963440"/>
            <a:ext cx="81000" cy="101880"/>
          </a:xfrm>
          <a:prstGeom prst="line">
            <a:avLst/>
          </a:prstGeom>
          <a:ln>
            <a:solidFill>
              <a:srgbClr val="FF6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51" name="CustomShape 8"/>
          <p:cNvSpPr/>
          <p:nvPr/>
        </p:nvSpPr>
        <p:spPr>
          <a:xfrm rot="2700000">
            <a:off x="5911560" y="542376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Rechteck 1"/>
          <p:cNvSpPr/>
          <p:nvPr/>
        </p:nvSpPr>
        <p:spPr>
          <a:xfrm>
            <a:off x="246672" y="141162"/>
            <a:ext cx="16118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spc="-1" dirty="0">
                <a:solidFill>
                  <a:srgbClr val="000000"/>
                </a:solidFill>
                <a:latin typeface="Calibri"/>
              </a:rPr>
              <a:t>FREMDKÖRPERINSPEKTION</a:t>
            </a:r>
            <a:endParaRPr lang="de-DE" sz="1000" dirty="0"/>
          </a:p>
        </p:txBody>
      </p:sp>
      <p:cxnSp>
        <p:nvCxnSpPr>
          <p:cNvPr id="4" name="Gerader Verbinder 3"/>
          <p:cNvCxnSpPr/>
          <p:nvPr/>
        </p:nvCxnSpPr>
        <p:spPr>
          <a:xfrm>
            <a:off x="336062" y="387383"/>
            <a:ext cx="144584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Grafik 20"/>
          <p:cNvPicPr/>
          <p:nvPr/>
        </p:nvPicPr>
        <p:blipFill>
          <a:blip r:embed="rId3"/>
          <a:stretch/>
        </p:blipFill>
        <p:spPr>
          <a:xfrm>
            <a:off x="163080" y="4692960"/>
            <a:ext cx="2633400" cy="1976400"/>
          </a:xfrm>
          <a:prstGeom prst="rect">
            <a:avLst/>
          </a:prstGeom>
          <a:ln>
            <a:noFill/>
          </a:ln>
        </p:spPr>
      </p:pic>
      <p:sp>
        <p:nvSpPr>
          <p:cNvPr id="663" name="CustomShape 1"/>
          <p:cNvSpPr/>
          <p:nvPr/>
        </p:nvSpPr>
        <p:spPr>
          <a:xfrm>
            <a:off x="469440" y="384840"/>
            <a:ext cx="1562560" cy="225360"/>
          </a:xfrm>
          <a:prstGeom prst="rect">
            <a:avLst/>
          </a:prstGeom>
          <a:noFill/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288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1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VOLLGEBINDEINSPEKTION</a:t>
            </a:r>
            <a:endParaRPr lang="de-DE" sz="1100" b="0" strike="noStrike" spc="-1" dirty="0">
              <a:latin typeface="Arial"/>
            </a:endParaRPr>
          </a:p>
        </p:txBody>
      </p:sp>
      <p:sp>
        <p:nvSpPr>
          <p:cNvPr id="664" name="CustomShape 2"/>
          <p:cNvSpPr/>
          <p:nvPr/>
        </p:nvSpPr>
        <p:spPr>
          <a:xfrm>
            <a:off x="0" y="2685960"/>
            <a:ext cx="6260040" cy="57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0" tIns="288000" rIns="90000" bIns="36000" anchor="ctr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1679" b="0" strike="noStrike" spc="-1" dirty="0" err="1">
                <a:solidFill>
                  <a:schemeClr val="bg1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Vollständige</a:t>
            </a:r>
            <a:r>
              <a:rPr lang="en-US" sz="1679" b="0" strike="noStrike" spc="-1" dirty="0">
                <a:solidFill>
                  <a:schemeClr val="bg1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en-US" sz="1679" b="0" strike="noStrike" spc="-1" dirty="0" err="1">
                <a:solidFill>
                  <a:schemeClr val="bg1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Trayinspektion</a:t>
            </a:r>
            <a:r>
              <a:rPr lang="en-US" sz="1679" b="0" strike="noStrike" spc="-1" dirty="0">
                <a:solidFill>
                  <a:schemeClr val="bg1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en-US" sz="1679" b="0" strike="noStrike" spc="-1" dirty="0" err="1">
                <a:solidFill>
                  <a:schemeClr val="bg1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für</a:t>
            </a:r>
            <a:r>
              <a:rPr lang="en-US" sz="1679" b="0" strike="noStrike" spc="-1" dirty="0">
                <a:solidFill>
                  <a:schemeClr val="bg1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Sekundärverpackungen</a:t>
            </a:r>
            <a:r>
              <a:rPr lang="en-US" sz="1679" b="0" strike="noStrike" spc="-1" dirty="0" smtClean="0">
                <a:solidFill>
                  <a:schemeClr val="bg1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                          in </a:t>
            </a:r>
            <a:r>
              <a:rPr lang="en-US" sz="1679" b="0" strike="noStrike" spc="-1" dirty="0" err="1">
                <a:solidFill>
                  <a:schemeClr val="bg1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Topform</a:t>
            </a:r>
            <a:r>
              <a:rPr lang="en-US" sz="1679" b="0" strike="noStrike" spc="-1" dirty="0">
                <a:solidFill>
                  <a:schemeClr val="bg1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.</a:t>
            </a:r>
            <a:endParaRPr lang="de-DE" sz="1679" b="0" strike="noStrike" spc="-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" name="CustomShape 3"/>
          <p:cNvSpPr/>
          <p:nvPr/>
        </p:nvSpPr>
        <p:spPr>
          <a:xfrm>
            <a:off x="0" y="3463920"/>
            <a:ext cx="5051160" cy="69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0" tIns="288000" rIns="90000" bIns="216000" anchor="b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3600" b="1" strike="noStrike" spc="-1" dirty="0">
                <a:solidFill>
                  <a:srgbClr val="FFFFFF"/>
                </a:solidFill>
                <a:latin typeface="Calibri Light"/>
                <a:ea typeface="DejaVu Sans"/>
              </a:rPr>
              <a:t>HEUFT </a:t>
            </a:r>
            <a:r>
              <a:rPr lang="de-DE" sz="3600" b="1" i="1" strike="noStrike" spc="-1" dirty="0">
                <a:solidFill>
                  <a:srgbClr val="FFFFFF"/>
                </a:solidFill>
                <a:latin typeface="Calibri Light"/>
                <a:ea typeface="DejaVu Sans"/>
              </a:rPr>
              <a:t>GX</a:t>
            </a:r>
            <a:endParaRPr lang="de-DE" sz="3600" b="0" strike="noStrike" spc="-1" dirty="0">
              <a:latin typeface="Arial"/>
            </a:endParaRPr>
          </a:p>
        </p:txBody>
      </p:sp>
      <p:sp>
        <p:nvSpPr>
          <p:cNvPr id="666" name="CustomShape 4"/>
          <p:cNvSpPr/>
          <p:nvPr/>
        </p:nvSpPr>
        <p:spPr>
          <a:xfrm rot="2700000">
            <a:off x="618840" y="400464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67" name="Grafik 16"/>
          <p:cNvPicPr/>
          <p:nvPr/>
        </p:nvPicPr>
        <p:blipFill>
          <a:blip r:embed="rId4"/>
          <a:stretch/>
        </p:blipFill>
        <p:spPr>
          <a:xfrm>
            <a:off x="5790960" y="1250280"/>
            <a:ext cx="6403320" cy="4683240"/>
          </a:xfrm>
          <a:prstGeom prst="rect">
            <a:avLst/>
          </a:prstGeom>
          <a:ln>
            <a:noFill/>
          </a:ln>
        </p:spPr>
      </p:pic>
      <p:sp>
        <p:nvSpPr>
          <p:cNvPr id="668" name="CustomShape 5"/>
          <p:cNvSpPr/>
          <p:nvPr/>
        </p:nvSpPr>
        <p:spPr>
          <a:xfrm rot="2700000">
            <a:off x="1283760" y="5185800"/>
            <a:ext cx="347040" cy="3470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69" name="Grafik 11"/>
          <p:cNvPicPr/>
          <p:nvPr/>
        </p:nvPicPr>
        <p:blipFill>
          <a:blip r:embed="rId5"/>
          <a:stretch/>
        </p:blipFill>
        <p:spPr>
          <a:xfrm>
            <a:off x="2571480" y="4613400"/>
            <a:ext cx="2617200" cy="1962360"/>
          </a:xfrm>
          <a:prstGeom prst="rect">
            <a:avLst/>
          </a:prstGeom>
          <a:ln>
            <a:noFill/>
          </a:ln>
        </p:spPr>
      </p:pic>
      <p:sp>
        <p:nvSpPr>
          <p:cNvPr id="670" name="CustomShape 6"/>
          <p:cNvSpPr/>
          <p:nvPr/>
        </p:nvSpPr>
        <p:spPr>
          <a:xfrm rot="2700000">
            <a:off x="3403800" y="5338080"/>
            <a:ext cx="347040" cy="3470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cxnSp>
        <p:nvCxnSpPr>
          <p:cNvPr id="3" name="Gerader Verbinder 2"/>
          <p:cNvCxnSpPr/>
          <p:nvPr/>
        </p:nvCxnSpPr>
        <p:spPr>
          <a:xfrm>
            <a:off x="469440" y="610200"/>
            <a:ext cx="156256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CustomShape 1"/>
          <p:cNvSpPr/>
          <p:nvPr/>
        </p:nvSpPr>
        <p:spPr>
          <a:xfrm>
            <a:off x="469440" y="384840"/>
            <a:ext cx="1163160" cy="225360"/>
          </a:xfrm>
          <a:prstGeom prst="rect">
            <a:avLst/>
          </a:prstGeom>
          <a:noFill/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288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05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FEHLERAUSLEITUNG</a:t>
            </a:r>
            <a:endParaRPr lang="de-DE" sz="1050" b="0" strike="noStrike" spc="-1" dirty="0">
              <a:latin typeface="Arial"/>
            </a:endParaRPr>
          </a:p>
        </p:txBody>
      </p:sp>
      <p:pic>
        <p:nvPicPr>
          <p:cNvPr id="672" name="Grafik 2"/>
          <p:cNvPicPr/>
          <p:nvPr/>
        </p:nvPicPr>
        <p:blipFill>
          <a:blip r:embed="rId3"/>
          <a:stretch/>
        </p:blipFill>
        <p:spPr>
          <a:xfrm>
            <a:off x="163800" y="3713760"/>
            <a:ext cx="1735200" cy="1667880"/>
          </a:xfrm>
          <a:prstGeom prst="rect">
            <a:avLst/>
          </a:prstGeom>
          <a:ln>
            <a:noFill/>
          </a:ln>
        </p:spPr>
      </p:pic>
      <p:pic>
        <p:nvPicPr>
          <p:cNvPr id="673" name="Grafik 3"/>
          <p:cNvPicPr/>
          <p:nvPr/>
        </p:nvPicPr>
        <p:blipFill>
          <a:blip r:embed="rId4"/>
          <a:stretch/>
        </p:blipFill>
        <p:spPr>
          <a:xfrm>
            <a:off x="1980360" y="3637440"/>
            <a:ext cx="1729080" cy="1662120"/>
          </a:xfrm>
          <a:prstGeom prst="rect">
            <a:avLst/>
          </a:prstGeom>
          <a:ln>
            <a:noFill/>
          </a:ln>
        </p:spPr>
      </p:pic>
      <p:pic>
        <p:nvPicPr>
          <p:cNvPr id="674" name="Grafik 4"/>
          <p:cNvPicPr/>
          <p:nvPr/>
        </p:nvPicPr>
        <p:blipFill>
          <a:blip r:embed="rId5"/>
          <a:stretch/>
        </p:blipFill>
        <p:spPr>
          <a:xfrm>
            <a:off x="4051800" y="3749760"/>
            <a:ext cx="1805400" cy="1735200"/>
          </a:xfrm>
          <a:prstGeom prst="rect">
            <a:avLst/>
          </a:prstGeom>
          <a:ln>
            <a:noFill/>
          </a:ln>
        </p:spPr>
      </p:pic>
      <p:pic>
        <p:nvPicPr>
          <p:cNvPr id="675" name="Grafik 5"/>
          <p:cNvPicPr/>
          <p:nvPr/>
        </p:nvPicPr>
        <p:blipFill>
          <a:blip r:embed="rId6"/>
          <a:stretch/>
        </p:blipFill>
        <p:spPr>
          <a:xfrm>
            <a:off x="6303960" y="3629520"/>
            <a:ext cx="1724760" cy="1657800"/>
          </a:xfrm>
          <a:prstGeom prst="rect">
            <a:avLst/>
          </a:prstGeom>
          <a:ln>
            <a:noFill/>
          </a:ln>
        </p:spPr>
      </p:pic>
      <p:pic>
        <p:nvPicPr>
          <p:cNvPr id="676" name="Grafik 6"/>
          <p:cNvPicPr/>
          <p:nvPr/>
        </p:nvPicPr>
        <p:blipFill>
          <a:blip r:embed="rId7"/>
          <a:stretch/>
        </p:blipFill>
        <p:spPr>
          <a:xfrm>
            <a:off x="8296560" y="3708720"/>
            <a:ext cx="1740600" cy="1672920"/>
          </a:xfrm>
          <a:prstGeom prst="rect">
            <a:avLst/>
          </a:prstGeom>
          <a:ln>
            <a:noFill/>
          </a:ln>
        </p:spPr>
      </p:pic>
      <p:pic>
        <p:nvPicPr>
          <p:cNvPr id="677" name="Grafik 7"/>
          <p:cNvPicPr/>
          <p:nvPr/>
        </p:nvPicPr>
        <p:blipFill>
          <a:blip r:embed="rId8"/>
          <a:stretch/>
        </p:blipFill>
        <p:spPr>
          <a:xfrm>
            <a:off x="10173240" y="3565080"/>
            <a:ext cx="1729080" cy="1662120"/>
          </a:xfrm>
          <a:prstGeom prst="rect">
            <a:avLst/>
          </a:prstGeom>
          <a:ln>
            <a:noFill/>
          </a:ln>
        </p:spPr>
      </p:pic>
      <p:sp>
        <p:nvSpPr>
          <p:cNvPr id="678" name="CustomShape 2"/>
          <p:cNvSpPr/>
          <p:nvPr/>
        </p:nvSpPr>
        <p:spPr>
          <a:xfrm>
            <a:off x="0" y="2129760"/>
            <a:ext cx="12189960" cy="1302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79" name="CustomShape 3"/>
          <p:cNvSpPr/>
          <p:nvPr/>
        </p:nvSpPr>
        <p:spPr>
          <a:xfrm>
            <a:off x="4847040" y="3272760"/>
            <a:ext cx="310680" cy="310680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80" name="CustomShape 4"/>
          <p:cNvSpPr/>
          <p:nvPr/>
        </p:nvSpPr>
        <p:spPr>
          <a:xfrm>
            <a:off x="2739600" y="3272760"/>
            <a:ext cx="310680" cy="310680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81" name="CustomShape 5"/>
          <p:cNvSpPr/>
          <p:nvPr/>
        </p:nvSpPr>
        <p:spPr>
          <a:xfrm>
            <a:off x="788400" y="3272760"/>
            <a:ext cx="310680" cy="310680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82" name="CustomShape 6"/>
          <p:cNvSpPr/>
          <p:nvPr/>
        </p:nvSpPr>
        <p:spPr>
          <a:xfrm>
            <a:off x="6797880" y="3272760"/>
            <a:ext cx="310680" cy="310680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83" name="CustomShape 7"/>
          <p:cNvSpPr/>
          <p:nvPr/>
        </p:nvSpPr>
        <p:spPr>
          <a:xfrm>
            <a:off x="8615880" y="3272040"/>
            <a:ext cx="310680" cy="310680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84" name="CustomShape 8"/>
          <p:cNvSpPr/>
          <p:nvPr/>
        </p:nvSpPr>
        <p:spPr>
          <a:xfrm>
            <a:off x="10758240" y="3269880"/>
            <a:ext cx="310680" cy="310680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85" name="CustomShape 9"/>
          <p:cNvSpPr/>
          <p:nvPr/>
        </p:nvSpPr>
        <p:spPr>
          <a:xfrm>
            <a:off x="157320" y="2439000"/>
            <a:ext cx="162576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0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HEUFT </a:t>
            </a:r>
            <a:r>
              <a:rPr lang="de-DE" sz="2000" b="0" i="1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pusher</a:t>
            </a:r>
            <a:endParaRPr lang="de-DE" sz="2000" b="0" strike="noStrike" spc="-1" dirty="0">
              <a:latin typeface="Arial"/>
            </a:endParaRPr>
          </a:p>
        </p:txBody>
      </p:sp>
      <p:sp>
        <p:nvSpPr>
          <p:cNvPr id="686" name="CustomShape 10"/>
          <p:cNvSpPr/>
          <p:nvPr/>
        </p:nvSpPr>
        <p:spPr>
          <a:xfrm>
            <a:off x="2148120" y="2431440"/>
            <a:ext cx="151920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0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HEUFT </a:t>
            </a:r>
            <a:r>
              <a:rPr lang="de-DE" sz="2000" b="0" i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mono</a:t>
            </a:r>
            <a:endParaRPr lang="de-DE" sz="2000" b="0" strike="noStrike" spc="-1" dirty="0">
              <a:latin typeface="Arial"/>
            </a:endParaRPr>
          </a:p>
        </p:txBody>
      </p:sp>
      <p:sp>
        <p:nvSpPr>
          <p:cNvPr id="687" name="CustomShape 11"/>
          <p:cNvSpPr/>
          <p:nvPr/>
        </p:nvSpPr>
        <p:spPr>
          <a:xfrm>
            <a:off x="4095000" y="2431440"/>
            <a:ext cx="171900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0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HEUFT </a:t>
            </a:r>
            <a:r>
              <a:rPr lang="de-DE" sz="2000" b="0" i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e-mono</a:t>
            </a:r>
            <a:endParaRPr lang="de-DE" sz="2000" b="0" strike="noStrike" spc="-1" dirty="0">
              <a:latin typeface="Arial"/>
            </a:endParaRPr>
          </a:p>
        </p:txBody>
      </p:sp>
      <p:sp>
        <p:nvSpPr>
          <p:cNvPr id="688" name="CustomShape 12"/>
          <p:cNvSpPr/>
          <p:nvPr/>
        </p:nvSpPr>
        <p:spPr>
          <a:xfrm>
            <a:off x="6302160" y="2439000"/>
            <a:ext cx="124776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0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HEUFT </a:t>
            </a:r>
            <a:r>
              <a:rPr lang="de-DE" sz="2000" b="0" i="1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flip</a:t>
            </a:r>
            <a:endParaRPr lang="de-DE" sz="2000" b="0" strike="noStrike" spc="-1" dirty="0">
              <a:latin typeface="Arial"/>
            </a:endParaRPr>
          </a:p>
        </p:txBody>
      </p:sp>
      <p:sp>
        <p:nvSpPr>
          <p:cNvPr id="689" name="CustomShape 13"/>
          <p:cNvSpPr/>
          <p:nvPr/>
        </p:nvSpPr>
        <p:spPr>
          <a:xfrm>
            <a:off x="7884000" y="2439000"/>
            <a:ext cx="196128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0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HEUFT </a:t>
            </a:r>
            <a:r>
              <a:rPr lang="de-DE" sz="2000" b="0" i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DELTA-FW</a:t>
            </a:r>
            <a:endParaRPr lang="de-DE" sz="2000" b="0" strike="noStrike" spc="-1" dirty="0">
              <a:latin typeface="Arial"/>
            </a:endParaRPr>
          </a:p>
        </p:txBody>
      </p:sp>
      <p:sp>
        <p:nvSpPr>
          <p:cNvPr id="690" name="CustomShape 14"/>
          <p:cNvSpPr/>
          <p:nvPr/>
        </p:nvSpPr>
        <p:spPr>
          <a:xfrm>
            <a:off x="10084320" y="2439000"/>
            <a:ext cx="174924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0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HEUFT </a:t>
            </a:r>
            <a:r>
              <a:rPr lang="de-DE" sz="2000" b="0" i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DELTA-K</a:t>
            </a:r>
            <a:endParaRPr lang="de-DE" sz="2000" b="0" strike="noStrike" spc="-1" dirty="0">
              <a:latin typeface="Arial"/>
            </a:endParaRPr>
          </a:p>
        </p:txBody>
      </p:sp>
      <p:sp>
        <p:nvSpPr>
          <p:cNvPr id="691" name="CustomShape 15"/>
          <p:cNvSpPr/>
          <p:nvPr/>
        </p:nvSpPr>
        <p:spPr>
          <a:xfrm>
            <a:off x="157320" y="2742120"/>
            <a:ext cx="174492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Kompakter </a:t>
            </a:r>
            <a:r>
              <a:rPr lang="de-DE" sz="14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Ausstoßer</a:t>
            </a:r>
            <a:endParaRPr lang="de-DE" sz="1400" b="0" strike="noStrike" spc="-1" dirty="0">
              <a:latin typeface="Arial"/>
            </a:endParaRPr>
          </a:p>
        </p:txBody>
      </p:sp>
      <p:sp>
        <p:nvSpPr>
          <p:cNvPr id="692" name="CustomShape 16"/>
          <p:cNvSpPr/>
          <p:nvPr/>
        </p:nvSpPr>
        <p:spPr>
          <a:xfrm>
            <a:off x="2159280" y="2742120"/>
            <a:ext cx="155736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Schonende Weiche</a:t>
            </a:r>
            <a:endParaRPr lang="de-DE" sz="1400" b="0" strike="noStrike" spc="-1" dirty="0">
              <a:latin typeface="Arial"/>
            </a:endParaRPr>
          </a:p>
        </p:txBody>
      </p:sp>
      <p:sp>
        <p:nvSpPr>
          <p:cNvPr id="693" name="CustomShape 17"/>
          <p:cNvSpPr/>
          <p:nvPr/>
        </p:nvSpPr>
        <p:spPr>
          <a:xfrm>
            <a:off x="4109400" y="2739600"/>
            <a:ext cx="1551685" cy="5217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Druckluftlose</a:t>
            </a:r>
            <a:r>
              <a:rPr dirty="0"/>
              <a:t/>
            </a:r>
            <a:br>
              <a:rPr dirty="0"/>
            </a:br>
            <a:r>
              <a:rPr lang="de-DE" sz="1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Highspeed-Weiche</a:t>
            </a:r>
            <a:endParaRPr lang="de-DE" sz="1400" b="0" strike="noStrike" spc="-1" dirty="0">
              <a:latin typeface="Arial"/>
            </a:endParaRPr>
          </a:p>
        </p:txBody>
      </p:sp>
      <p:sp>
        <p:nvSpPr>
          <p:cNvPr id="694" name="CustomShape 18"/>
          <p:cNvSpPr/>
          <p:nvPr/>
        </p:nvSpPr>
        <p:spPr>
          <a:xfrm>
            <a:off x="6302160" y="2746800"/>
            <a:ext cx="144288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Sanfte Ausleitung</a:t>
            </a:r>
            <a:endParaRPr lang="de-DE" sz="1400" b="0" strike="noStrike" spc="-1" dirty="0">
              <a:latin typeface="Arial"/>
            </a:endParaRPr>
          </a:p>
        </p:txBody>
      </p:sp>
      <p:sp>
        <p:nvSpPr>
          <p:cNvPr id="695" name="CustomShape 19"/>
          <p:cNvSpPr/>
          <p:nvPr/>
        </p:nvSpPr>
        <p:spPr>
          <a:xfrm>
            <a:off x="7925760" y="2745360"/>
            <a:ext cx="199764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Dynamische Ausleitkurve</a:t>
            </a:r>
            <a:endParaRPr lang="de-DE" sz="1400" b="0" strike="noStrike" spc="-1" dirty="0">
              <a:latin typeface="Arial"/>
            </a:endParaRPr>
          </a:p>
        </p:txBody>
      </p:sp>
      <p:sp>
        <p:nvSpPr>
          <p:cNvPr id="696" name="CustomShape 20"/>
          <p:cNvSpPr/>
          <p:nvPr/>
        </p:nvSpPr>
        <p:spPr>
          <a:xfrm>
            <a:off x="10079820" y="2745000"/>
            <a:ext cx="195372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Behutsame Klappweiche</a:t>
            </a:r>
            <a:endParaRPr lang="de-DE" sz="1400" b="0" strike="noStrike" spc="-1" dirty="0">
              <a:latin typeface="Arial"/>
            </a:endParaRPr>
          </a:p>
        </p:txBody>
      </p:sp>
      <p:cxnSp>
        <p:nvCxnSpPr>
          <p:cNvPr id="3" name="Gerader Verbinder 2"/>
          <p:cNvCxnSpPr/>
          <p:nvPr/>
        </p:nvCxnSpPr>
        <p:spPr>
          <a:xfrm>
            <a:off x="469440" y="610200"/>
            <a:ext cx="116316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CustomShape 1"/>
          <p:cNvSpPr/>
          <p:nvPr/>
        </p:nvSpPr>
        <p:spPr>
          <a:xfrm>
            <a:off x="4176720" y="3131640"/>
            <a:ext cx="2665440" cy="2414160"/>
          </a:xfrm>
          <a:custGeom>
            <a:avLst/>
            <a:gdLst/>
            <a:ahLst/>
            <a:cxnLst/>
            <a:rect l="l" t="t" r="r" b="b"/>
            <a:pathLst>
              <a:path w="2396565" h="2384611">
                <a:moveTo>
                  <a:pt x="0" y="65741"/>
                </a:moveTo>
                <a:lnTo>
                  <a:pt x="0" y="1954305"/>
                </a:lnTo>
                <a:lnTo>
                  <a:pt x="866588" y="2384611"/>
                </a:lnTo>
                <a:lnTo>
                  <a:pt x="2390588" y="2127623"/>
                </a:lnTo>
                <a:cubicBezTo>
                  <a:pt x="2392580" y="1502086"/>
                  <a:pt x="2394573" y="625537"/>
                  <a:pt x="2396565" y="0"/>
                </a:cubicBezTo>
                <a:lnTo>
                  <a:pt x="0" y="657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98" name="CustomShape 2"/>
          <p:cNvSpPr/>
          <p:nvPr/>
        </p:nvSpPr>
        <p:spPr>
          <a:xfrm>
            <a:off x="0" y="2375640"/>
            <a:ext cx="6842160" cy="127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99" name="CustomShape 3"/>
          <p:cNvSpPr/>
          <p:nvPr/>
        </p:nvSpPr>
        <p:spPr>
          <a:xfrm>
            <a:off x="469440" y="384840"/>
            <a:ext cx="1623240" cy="225360"/>
          </a:xfrm>
          <a:prstGeom prst="rect">
            <a:avLst/>
          </a:prstGeom>
          <a:noFill/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288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05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BETRIEBSDATENERFASSUNG</a:t>
            </a:r>
            <a:endParaRPr lang="de-DE" sz="1050" b="0" strike="noStrike" spc="-1" dirty="0">
              <a:latin typeface="Arial"/>
            </a:endParaRPr>
          </a:p>
        </p:txBody>
      </p:sp>
      <p:pic>
        <p:nvPicPr>
          <p:cNvPr id="700" name="Grafik 2"/>
          <p:cNvPicPr/>
          <p:nvPr/>
        </p:nvPicPr>
        <p:blipFill>
          <a:blip r:embed="rId3"/>
          <a:stretch/>
        </p:blipFill>
        <p:spPr>
          <a:xfrm>
            <a:off x="4156200" y="716760"/>
            <a:ext cx="2924640" cy="3296880"/>
          </a:xfrm>
          <a:prstGeom prst="rect">
            <a:avLst/>
          </a:prstGeom>
          <a:ln>
            <a:noFill/>
          </a:ln>
        </p:spPr>
      </p:pic>
      <p:pic>
        <p:nvPicPr>
          <p:cNvPr id="701" name="Grafik 3"/>
          <p:cNvPicPr/>
          <p:nvPr/>
        </p:nvPicPr>
        <p:blipFill>
          <a:blip r:embed="rId4"/>
          <a:stretch/>
        </p:blipFill>
        <p:spPr>
          <a:xfrm>
            <a:off x="4079160" y="3908160"/>
            <a:ext cx="2824560" cy="828720"/>
          </a:xfrm>
          <a:prstGeom prst="rect">
            <a:avLst/>
          </a:prstGeom>
          <a:ln>
            <a:noFill/>
          </a:ln>
        </p:spPr>
      </p:pic>
      <p:pic>
        <p:nvPicPr>
          <p:cNvPr id="702" name="Grafik 4"/>
          <p:cNvPicPr/>
          <p:nvPr/>
        </p:nvPicPr>
        <p:blipFill>
          <a:blip r:embed="rId5"/>
          <a:stretch/>
        </p:blipFill>
        <p:spPr>
          <a:xfrm>
            <a:off x="7873920" y="2202840"/>
            <a:ext cx="667440" cy="3437280"/>
          </a:xfrm>
          <a:prstGeom prst="rect">
            <a:avLst/>
          </a:prstGeom>
          <a:ln>
            <a:noFill/>
          </a:ln>
        </p:spPr>
      </p:pic>
      <p:sp>
        <p:nvSpPr>
          <p:cNvPr id="703" name="CustomShape 4"/>
          <p:cNvSpPr/>
          <p:nvPr/>
        </p:nvSpPr>
        <p:spPr>
          <a:xfrm>
            <a:off x="800280" y="3488040"/>
            <a:ext cx="310680" cy="310680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04" name="CustomShape 5"/>
          <p:cNvSpPr/>
          <p:nvPr/>
        </p:nvSpPr>
        <p:spPr>
          <a:xfrm>
            <a:off x="871920" y="3833640"/>
            <a:ext cx="2994480" cy="57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Betriebsdatenerfassung (BDE) und</a:t>
            </a:r>
            <a:r>
              <a:rPr dirty="0"/>
              <a:t/>
            </a:r>
            <a:br>
              <a:rPr dirty="0"/>
            </a:br>
            <a:r>
              <a:rPr lang="de-DE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Linienanalyse in Echtzeit.</a:t>
            </a:r>
            <a:endParaRPr lang="de-DE" sz="1600" b="0" strike="noStrike" spc="-1" dirty="0">
              <a:latin typeface="Arial"/>
            </a:endParaRPr>
          </a:p>
        </p:txBody>
      </p:sp>
      <p:sp>
        <p:nvSpPr>
          <p:cNvPr id="705" name="CustomShape 6"/>
          <p:cNvSpPr/>
          <p:nvPr/>
        </p:nvSpPr>
        <p:spPr>
          <a:xfrm>
            <a:off x="798480" y="2923200"/>
            <a:ext cx="3486600" cy="48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6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HEUFT </a:t>
            </a:r>
            <a:r>
              <a:rPr lang="de-DE" sz="2600" b="0" i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PROFILER</a:t>
            </a:r>
            <a:r>
              <a:rPr lang="de-DE" sz="26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-Familie</a:t>
            </a:r>
            <a:endParaRPr lang="de-DE" sz="2600" b="0" strike="noStrike" spc="-1" dirty="0">
              <a:latin typeface="Arial"/>
            </a:endParaRPr>
          </a:p>
        </p:txBody>
      </p:sp>
      <p:sp>
        <p:nvSpPr>
          <p:cNvPr id="706" name="CustomShape 7"/>
          <p:cNvSpPr/>
          <p:nvPr/>
        </p:nvSpPr>
        <p:spPr>
          <a:xfrm>
            <a:off x="4198320" y="4639320"/>
            <a:ext cx="26499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HEUFT </a:t>
            </a:r>
            <a:r>
              <a:rPr lang="de-DE" sz="1800" b="0" i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STRATEGY </a:t>
            </a:r>
            <a:r>
              <a:rPr lang="de-DE" sz="1800" b="0" i="1" strike="noStrike" spc="-1" baseline="30000" dirty="0">
                <a:solidFill>
                  <a:srgbClr val="FFFFFF"/>
                </a:solidFill>
                <a:latin typeface="Verdana"/>
                <a:ea typeface="Verdana"/>
              </a:rPr>
              <a:t>II</a:t>
            </a:r>
            <a:r>
              <a:rPr lang="de-DE" sz="1800" b="0" i="1" strike="noStrike" spc="-1" dirty="0">
                <a:solidFill>
                  <a:srgbClr val="FFFFFF"/>
                </a:solidFill>
                <a:latin typeface="Calibri"/>
                <a:ea typeface="Verdana"/>
              </a:rPr>
              <a:t> </a:t>
            </a:r>
            <a:r>
              <a:rPr lang="de-DE" sz="1800" b="0" strike="noStrike" spc="-1" dirty="0">
                <a:solidFill>
                  <a:srgbClr val="FFFFFF"/>
                </a:solidFill>
                <a:latin typeface="Calibri"/>
                <a:ea typeface="Verdana"/>
              </a:rPr>
              <a:t>-Server</a:t>
            </a:r>
            <a:endParaRPr lang="de-DE" sz="1800" b="0" strike="noStrike" spc="-1" dirty="0">
              <a:latin typeface="Arial"/>
            </a:endParaRPr>
          </a:p>
        </p:txBody>
      </p:sp>
      <p:sp>
        <p:nvSpPr>
          <p:cNvPr id="707" name="CustomShape 8"/>
          <p:cNvSpPr/>
          <p:nvPr/>
        </p:nvSpPr>
        <p:spPr>
          <a:xfrm>
            <a:off x="8452440" y="3109320"/>
            <a:ext cx="783000" cy="27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200" b="0" strike="noStrike" spc="-1" dirty="0">
                <a:solidFill>
                  <a:srgbClr val="009BDE"/>
                </a:solidFill>
                <a:latin typeface="Calibri"/>
                <a:ea typeface="DejaVu Sans"/>
              </a:rPr>
              <a:t>Extension</a:t>
            </a:r>
            <a:endParaRPr lang="de-DE" sz="1200" b="0" strike="noStrike" spc="-1" dirty="0">
              <a:latin typeface="Arial"/>
            </a:endParaRPr>
          </a:p>
        </p:txBody>
      </p:sp>
      <p:sp>
        <p:nvSpPr>
          <p:cNvPr id="708" name="CustomShape 9"/>
          <p:cNvSpPr/>
          <p:nvPr/>
        </p:nvSpPr>
        <p:spPr>
          <a:xfrm>
            <a:off x="8451000" y="4507560"/>
            <a:ext cx="709920" cy="27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200" b="0" strike="noStrike" spc="-1" dirty="0">
                <a:solidFill>
                  <a:srgbClr val="009BDE"/>
                </a:solidFill>
                <a:latin typeface="Calibri"/>
                <a:ea typeface="DejaVu Sans"/>
              </a:rPr>
              <a:t>Upgrade</a:t>
            </a:r>
            <a:endParaRPr lang="de-DE" sz="1200" b="0" strike="noStrike" spc="-1" dirty="0">
              <a:latin typeface="Arial"/>
            </a:endParaRPr>
          </a:p>
        </p:txBody>
      </p:sp>
      <p:sp>
        <p:nvSpPr>
          <p:cNvPr id="709" name="CustomShape 10"/>
          <p:cNvSpPr/>
          <p:nvPr/>
        </p:nvSpPr>
        <p:spPr>
          <a:xfrm>
            <a:off x="9181080" y="2235600"/>
            <a:ext cx="267264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HEUFT </a:t>
            </a:r>
            <a:r>
              <a:rPr lang="de-DE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PROFILER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advanced</a:t>
            </a:r>
            <a:endParaRPr lang="de-DE" sz="1800" b="0" strike="noStrike" spc="-1" dirty="0">
              <a:latin typeface="Arial"/>
            </a:endParaRPr>
          </a:p>
        </p:txBody>
      </p:sp>
      <p:sp>
        <p:nvSpPr>
          <p:cNvPr id="710" name="CustomShape 11"/>
          <p:cNvSpPr/>
          <p:nvPr/>
        </p:nvSpPr>
        <p:spPr>
          <a:xfrm>
            <a:off x="9174960" y="3570840"/>
            <a:ext cx="172944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HEUFT </a:t>
            </a:r>
            <a:r>
              <a:rPr lang="de-DE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PROFILER</a:t>
            </a:r>
            <a:endParaRPr lang="de-DE" sz="1800" b="0" strike="noStrike" spc="-1" dirty="0">
              <a:latin typeface="Arial"/>
            </a:endParaRPr>
          </a:p>
        </p:txBody>
      </p:sp>
      <p:sp>
        <p:nvSpPr>
          <p:cNvPr id="711" name="CustomShape 12"/>
          <p:cNvSpPr/>
          <p:nvPr/>
        </p:nvSpPr>
        <p:spPr>
          <a:xfrm>
            <a:off x="9181080" y="4982400"/>
            <a:ext cx="271080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HEUFT </a:t>
            </a:r>
            <a:r>
              <a:rPr lang="de-DE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PROFILER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elemental</a:t>
            </a:r>
            <a:endParaRPr lang="de-DE" sz="1800" b="0" strike="noStrike" spc="-1" dirty="0">
              <a:latin typeface="Arial"/>
            </a:endParaRPr>
          </a:p>
        </p:txBody>
      </p:sp>
      <p:cxnSp>
        <p:nvCxnSpPr>
          <p:cNvPr id="3" name="Gerader Verbinder 2"/>
          <p:cNvCxnSpPr/>
          <p:nvPr/>
        </p:nvCxnSpPr>
        <p:spPr>
          <a:xfrm>
            <a:off x="469440" y="610200"/>
            <a:ext cx="162324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stomShape 2"/>
          <p:cNvSpPr/>
          <p:nvPr/>
        </p:nvSpPr>
        <p:spPr>
          <a:xfrm>
            <a:off x="-56520" y="2685960"/>
            <a:ext cx="5846040" cy="69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0" tIns="288000" rIns="90000" bIns="36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79" b="0" strike="noStrike" spc="-1" dirty="0" err="1" smtClean="0">
                <a:solidFill>
                  <a:srgbClr val="FFFFFF"/>
                </a:solidFill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Leerdoseninspektion</a:t>
            </a:r>
            <a:r>
              <a:rPr lang="en-US" sz="1679" b="0" strike="noStrike" spc="-1" dirty="0" smtClean="0">
                <a:solidFill>
                  <a:srgbClr val="FFFFFF"/>
                </a:solidFill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 auf </a:t>
            </a:r>
            <a:r>
              <a:rPr lang="en-US" sz="1679" b="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der</a:t>
            </a:r>
            <a:r>
              <a:rPr lang="en-US" sz="1679" b="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HEUFT </a:t>
            </a:r>
            <a:r>
              <a:rPr lang="en-US" sz="1679" b="0" i="1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SPECTRUM</a:t>
            </a:r>
            <a:r>
              <a:rPr lang="en-US" sz="1679" b="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en-US" sz="1677" b="0" i="1" strike="noStrike" spc="-1" baseline="30000" dirty="0">
                <a:solidFill>
                  <a:srgbClr val="FFFFFF"/>
                </a:solidFill>
                <a:latin typeface="Verdana"/>
                <a:ea typeface="Verdana"/>
              </a:rPr>
              <a:t>II </a:t>
            </a:r>
            <a:r>
              <a:rPr lang="en-US" sz="1679" b="0" strike="noStrike" spc="-1" dirty="0">
                <a:solidFill>
                  <a:srgbClr val="FFFFFF"/>
                </a:solidFill>
                <a:latin typeface="Calibri Light"/>
                <a:ea typeface="Verdana"/>
              </a:rPr>
              <a:t>- </a:t>
            </a:r>
            <a:r>
              <a:rPr lang="en-US" sz="1679" b="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Plattform</a:t>
            </a:r>
            <a:r>
              <a:rPr lang="en-US" sz="1679" b="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</a:t>
            </a:r>
            <a:r>
              <a:rPr lang="en-US" sz="1679" b="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für</a:t>
            </a:r>
            <a:r>
              <a:rPr lang="en-US" sz="1679" b="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</a:t>
            </a:r>
            <a:r>
              <a:rPr lang="en-US" sz="1679" b="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mehr</a:t>
            </a:r>
            <a:r>
              <a:rPr lang="en-US" sz="1679" b="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</a:t>
            </a:r>
            <a:r>
              <a:rPr lang="en-US" sz="1679" b="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Produktsicherheit</a:t>
            </a:r>
            <a:r>
              <a:rPr lang="en-US" sz="1679" b="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und </a:t>
            </a:r>
            <a:r>
              <a:rPr lang="en-US" sz="1679" b="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Produktivität</a:t>
            </a:r>
            <a:r>
              <a:rPr lang="en-US" sz="1679" b="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.</a:t>
            </a:r>
            <a:endParaRPr lang="de-DE" sz="1679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2" name="CustomShape 3"/>
          <p:cNvSpPr/>
          <p:nvPr/>
        </p:nvSpPr>
        <p:spPr>
          <a:xfrm>
            <a:off x="-115560" y="3557160"/>
            <a:ext cx="5051160" cy="69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0" tIns="288000" rIns="90000" bIns="216000" anchor="b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36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HEUFT </a:t>
            </a:r>
            <a:r>
              <a:rPr lang="de-DE" sz="3600" i="1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canLine</a:t>
            </a:r>
            <a:r>
              <a:rPr lang="de-DE" sz="3600" i="1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3600" i="1" strike="noStrike" spc="-1" baseline="30000" dirty="0">
                <a:solidFill>
                  <a:srgbClr val="FFFFFF"/>
                </a:solidFill>
                <a:latin typeface="Verdana"/>
                <a:ea typeface="Verdana"/>
              </a:rPr>
              <a:t>II</a:t>
            </a:r>
            <a:r>
              <a:rPr lang="de-DE" sz="3600" i="1" strike="noStrike" spc="-1" dirty="0">
                <a:solidFill>
                  <a:srgbClr val="FFFFFF"/>
                </a:solidFill>
                <a:latin typeface="Calibri Light"/>
                <a:ea typeface="Verdana"/>
              </a:rPr>
              <a:t> </a:t>
            </a:r>
            <a:endParaRPr lang="de-DE" sz="3600" strike="noStrike" spc="-1" dirty="0">
              <a:latin typeface="Arial"/>
            </a:endParaRPr>
          </a:p>
        </p:txBody>
      </p:sp>
      <p:sp>
        <p:nvSpPr>
          <p:cNvPr id="283" name="CustomShape 4"/>
          <p:cNvSpPr/>
          <p:nvPr/>
        </p:nvSpPr>
        <p:spPr>
          <a:xfrm rot="2700000">
            <a:off x="618840" y="400464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84" name="Grafik 14"/>
          <p:cNvPicPr/>
          <p:nvPr/>
        </p:nvPicPr>
        <p:blipFill>
          <a:blip r:embed="rId3"/>
          <a:stretch/>
        </p:blipFill>
        <p:spPr>
          <a:xfrm>
            <a:off x="747720" y="4672080"/>
            <a:ext cx="1175040" cy="1839240"/>
          </a:xfrm>
          <a:prstGeom prst="rect">
            <a:avLst/>
          </a:prstGeom>
          <a:ln>
            <a:noFill/>
          </a:ln>
        </p:spPr>
      </p:pic>
      <p:pic>
        <p:nvPicPr>
          <p:cNvPr id="285" name="Grafik 15"/>
          <p:cNvPicPr/>
          <p:nvPr/>
        </p:nvPicPr>
        <p:blipFill>
          <a:blip r:embed="rId4"/>
          <a:stretch/>
        </p:blipFill>
        <p:spPr>
          <a:xfrm>
            <a:off x="2419560" y="5336280"/>
            <a:ext cx="1175040" cy="1175040"/>
          </a:xfrm>
          <a:prstGeom prst="rect">
            <a:avLst/>
          </a:prstGeom>
          <a:ln>
            <a:noFill/>
          </a:ln>
        </p:spPr>
      </p:pic>
      <p:pic>
        <p:nvPicPr>
          <p:cNvPr id="286" name="Grafik 16"/>
          <p:cNvPicPr/>
          <p:nvPr/>
        </p:nvPicPr>
        <p:blipFill>
          <a:blip r:embed="rId5"/>
          <a:stretch/>
        </p:blipFill>
        <p:spPr>
          <a:xfrm>
            <a:off x="4091760" y="5336280"/>
            <a:ext cx="1175040" cy="1175040"/>
          </a:xfrm>
          <a:prstGeom prst="rect">
            <a:avLst/>
          </a:prstGeom>
          <a:ln>
            <a:noFill/>
          </a:ln>
        </p:spPr>
      </p:pic>
      <p:sp>
        <p:nvSpPr>
          <p:cNvPr id="287" name="CustomShape 5"/>
          <p:cNvSpPr/>
          <p:nvPr/>
        </p:nvSpPr>
        <p:spPr>
          <a:xfrm rot="2700000">
            <a:off x="4564800" y="6052320"/>
            <a:ext cx="258480" cy="282240"/>
          </a:xfrm>
          <a:prstGeom prst="rect">
            <a:avLst/>
          </a:prstGeom>
          <a:noFill/>
          <a:ln w="1908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8" name="CustomShape 6"/>
          <p:cNvSpPr/>
          <p:nvPr/>
        </p:nvSpPr>
        <p:spPr>
          <a:xfrm rot="2700000">
            <a:off x="3072960" y="6082920"/>
            <a:ext cx="258480" cy="282240"/>
          </a:xfrm>
          <a:prstGeom prst="rect">
            <a:avLst/>
          </a:prstGeom>
          <a:noFill/>
          <a:ln w="1908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9" name="CustomShape 7"/>
          <p:cNvSpPr/>
          <p:nvPr/>
        </p:nvSpPr>
        <p:spPr>
          <a:xfrm rot="2700000">
            <a:off x="1368360" y="5521680"/>
            <a:ext cx="258480" cy="282240"/>
          </a:xfrm>
          <a:prstGeom prst="rect">
            <a:avLst/>
          </a:prstGeom>
          <a:noFill/>
          <a:ln w="1908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90" name="Grafik 21"/>
          <p:cNvPicPr/>
          <p:nvPr/>
        </p:nvPicPr>
        <p:blipFill>
          <a:blip r:embed="rId6"/>
          <a:stretch/>
        </p:blipFill>
        <p:spPr>
          <a:xfrm>
            <a:off x="5288400" y="1355760"/>
            <a:ext cx="8666280" cy="4209120"/>
          </a:xfrm>
          <a:prstGeom prst="rect">
            <a:avLst/>
          </a:prstGeom>
          <a:ln>
            <a:noFill/>
          </a:ln>
        </p:spPr>
      </p:pic>
      <p:sp>
        <p:nvSpPr>
          <p:cNvPr id="2" name="Rechteck 1"/>
          <p:cNvSpPr/>
          <p:nvPr/>
        </p:nvSpPr>
        <p:spPr>
          <a:xfrm>
            <a:off x="344423" y="312494"/>
            <a:ext cx="14350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 smtClean="0">
                <a:latin typeface="Calibri" panose="020F0502020204030204" pitchFamily="34" charset="0"/>
              </a:rPr>
              <a:t>LEERDOSENINSPEKTION</a:t>
            </a:r>
            <a:endParaRPr lang="de-DE" sz="1000" dirty="0"/>
          </a:p>
        </p:txBody>
      </p:sp>
      <p:cxnSp>
        <p:nvCxnSpPr>
          <p:cNvPr id="4" name="Gerader Verbinder 3"/>
          <p:cNvCxnSpPr/>
          <p:nvPr/>
        </p:nvCxnSpPr>
        <p:spPr>
          <a:xfrm>
            <a:off x="437662" y="558715"/>
            <a:ext cx="125111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2"/>
          <p:cNvSpPr txBox="1">
            <a:spLocks/>
          </p:cNvSpPr>
          <p:nvPr/>
        </p:nvSpPr>
        <p:spPr>
          <a:xfrm>
            <a:off x="101598" y="3065112"/>
            <a:ext cx="12192001" cy="7562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  HEUFT SYSTEMTECHNIK GMBH – </a:t>
            </a:r>
            <a:r>
              <a:rPr lang="en-US" sz="1600" b="1" dirty="0" smtClean="0">
                <a:solidFill>
                  <a:schemeClr val="bg1"/>
                </a:solidFill>
              </a:rPr>
              <a:t>heuft.com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" name="Textplatzhalter 3"/>
          <p:cNvSpPr txBox="1">
            <a:spLocks/>
          </p:cNvSpPr>
          <p:nvPr/>
        </p:nvSpPr>
        <p:spPr>
          <a:xfrm>
            <a:off x="0" y="3482518"/>
            <a:ext cx="12192000" cy="6777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en-US" dirty="0" err="1" smtClean="0">
                <a:solidFill>
                  <a:schemeClr val="bg1"/>
                </a:solidFill>
              </a:rPr>
              <a:t>Vielen</a:t>
            </a:r>
            <a:r>
              <a:rPr lang="en-US" dirty="0" smtClean="0">
                <a:solidFill>
                  <a:schemeClr val="bg1"/>
                </a:solidFill>
              </a:rPr>
              <a:t> Dank </a:t>
            </a:r>
            <a:r>
              <a:rPr lang="en-US" dirty="0" err="1" smtClean="0">
                <a:solidFill>
                  <a:schemeClr val="bg1"/>
                </a:solidFill>
              </a:rPr>
              <a:t>für</a:t>
            </a:r>
            <a:r>
              <a:rPr lang="en-US" dirty="0" smtClean="0">
                <a:solidFill>
                  <a:schemeClr val="bg1"/>
                </a:solidFill>
              </a:rPr>
              <a:t> die </a:t>
            </a:r>
            <a:r>
              <a:rPr lang="en-US" dirty="0" err="1" smtClean="0">
                <a:solidFill>
                  <a:schemeClr val="bg1"/>
                </a:solidFill>
              </a:rPr>
              <a:t>Aufmerksamkeit</a:t>
            </a:r>
            <a:r>
              <a:rPr lang="en-US" dirty="0" smtClean="0">
                <a:solidFill>
                  <a:schemeClr val="bg1"/>
                </a:solidFill>
              </a:rPr>
              <a:t>!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608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CustomShape 1"/>
          <p:cNvSpPr/>
          <p:nvPr/>
        </p:nvSpPr>
        <p:spPr>
          <a:xfrm>
            <a:off x="0" y="6112440"/>
            <a:ext cx="12189960" cy="74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36000" anchor="ctr" anchorCtr="1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2600" b="1" strike="noStrike" spc="-1" dirty="0">
                <a:solidFill>
                  <a:srgbClr val="FFFFFF"/>
                </a:solidFill>
                <a:latin typeface="Calibri Light"/>
                <a:ea typeface="DejaVu Sans"/>
              </a:rPr>
              <a:t>HEUFT </a:t>
            </a:r>
            <a:r>
              <a:rPr lang="de-DE" sz="2600" b="1" i="1" strike="noStrike" spc="-1" dirty="0" err="1">
                <a:solidFill>
                  <a:srgbClr val="FFFFFF"/>
                </a:solidFill>
                <a:latin typeface="Calibri Light"/>
                <a:ea typeface="DejaVu Sans"/>
              </a:rPr>
              <a:t>canLine</a:t>
            </a:r>
            <a:r>
              <a:rPr lang="de-DE" sz="2600" b="1" i="1" strike="noStrike" spc="-1" dirty="0">
                <a:solidFill>
                  <a:srgbClr val="FFFFFF"/>
                </a:solidFill>
                <a:latin typeface="Calibri Light"/>
                <a:ea typeface="DejaVu Sans"/>
              </a:rPr>
              <a:t> </a:t>
            </a:r>
            <a:r>
              <a:rPr lang="de-DE" sz="2600" i="1" strike="noStrike" spc="-1" baseline="30000" dirty="0">
                <a:solidFill>
                  <a:srgbClr val="FFFFFF"/>
                </a:solidFill>
                <a:latin typeface="Verdana"/>
                <a:ea typeface="Verdana"/>
              </a:rPr>
              <a:t>II</a:t>
            </a:r>
            <a:r>
              <a:rPr lang="de-DE" sz="2600" b="1" i="1" strike="noStrike" spc="-1" dirty="0">
                <a:solidFill>
                  <a:srgbClr val="FFFFFF"/>
                </a:solidFill>
                <a:latin typeface="Calibri Light"/>
                <a:ea typeface="Verdana"/>
              </a:rPr>
              <a:t> –</a:t>
            </a:r>
            <a:r>
              <a:rPr lang="de-DE" sz="2600" b="1" strike="noStrike" spc="-1" dirty="0">
                <a:solidFill>
                  <a:srgbClr val="FFFFFF"/>
                </a:solidFill>
                <a:latin typeface="Calibri Light"/>
                <a:ea typeface="Verdana"/>
              </a:rPr>
              <a:t> </a:t>
            </a:r>
            <a:r>
              <a:rPr lang="de-DE" sz="2600" b="1" strike="noStrike" spc="-1" dirty="0" smtClean="0">
                <a:solidFill>
                  <a:srgbClr val="FFFFFF"/>
                </a:solidFill>
                <a:latin typeface="Calibri Light"/>
                <a:ea typeface="Verdana"/>
              </a:rPr>
              <a:t>Top-Down-Kamera</a:t>
            </a:r>
            <a:endParaRPr lang="de-DE" sz="2600" b="0" strike="noStrike" spc="-1" dirty="0">
              <a:latin typeface="Arial"/>
            </a:endParaRPr>
          </a:p>
        </p:txBody>
      </p:sp>
      <p:sp>
        <p:nvSpPr>
          <p:cNvPr id="293" name="CustomShape 3"/>
          <p:cNvSpPr/>
          <p:nvPr/>
        </p:nvSpPr>
        <p:spPr>
          <a:xfrm>
            <a:off x="6299280" y="1784160"/>
            <a:ext cx="6093720" cy="344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Die Top-Down-Kamera hat ein schlankes Gehäuse. </a:t>
            </a:r>
            <a:endParaRPr lang="de-DE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Ihre Vorteile: </a:t>
            </a:r>
            <a:endParaRPr lang="de-DE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• Verbesserte Inspektion durch verbesserte </a:t>
            </a:r>
            <a:endParaRPr lang="de-DE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 Ausleuchtung </a:t>
            </a:r>
            <a:endParaRPr lang="de-DE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• Platzsparend </a:t>
            </a:r>
            <a:endParaRPr lang="de-DE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Die Top-Down-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Kamera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mit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einer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speziellen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LED-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Beleuchtung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wird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verwendet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um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ein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Auswertungsbild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US" sz="2000" b="0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von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Bördelkante</a:t>
            </a:r>
            <a:r>
              <a:rPr lang="en-US" sz="2000" b="0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, 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Boden und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dem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Doseninnenraum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zu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machen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lang="de-DE" sz="2000" b="0" strike="noStrike" spc="-1" dirty="0">
              <a:latin typeface="Arial"/>
            </a:endParaRPr>
          </a:p>
        </p:txBody>
      </p:sp>
      <p:pic>
        <p:nvPicPr>
          <p:cNvPr id="294" name="Grafik 4"/>
          <p:cNvPicPr/>
          <p:nvPr/>
        </p:nvPicPr>
        <p:blipFill>
          <a:blip r:embed="rId2"/>
          <a:stretch/>
        </p:blipFill>
        <p:spPr>
          <a:xfrm>
            <a:off x="1179920" y="-184130"/>
            <a:ext cx="5618520" cy="6855840"/>
          </a:xfrm>
          <a:prstGeom prst="rect">
            <a:avLst/>
          </a:prstGeom>
          <a:ln>
            <a:noFill/>
          </a:ln>
        </p:spPr>
      </p:pic>
      <p:sp>
        <p:nvSpPr>
          <p:cNvPr id="295" name="CustomShape 4"/>
          <p:cNvSpPr/>
          <p:nvPr/>
        </p:nvSpPr>
        <p:spPr>
          <a:xfrm>
            <a:off x="2775240" y="2497680"/>
            <a:ext cx="803880" cy="30632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400" b="1" strike="noStrike" spc="-1" dirty="0" smtClean="0">
                <a:solidFill>
                  <a:srgbClr val="FFFFFF"/>
                </a:solidFill>
                <a:latin typeface="Calibri"/>
                <a:ea typeface="DejaVu Sans"/>
              </a:rPr>
              <a:t>NEU</a:t>
            </a:r>
            <a:endParaRPr lang="de-DE" sz="1400" b="0" strike="noStrike" spc="-1" dirty="0">
              <a:latin typeface="Arial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92334" y="196334"/>
            <a:ext cx="14350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>
                <a:latin typeface="Calibri" panose="020F0502020204030204" pitchFamily="34" charset="0"/>
              </a:rPr>
              <a:t>LEERDOSENINSPEKTION</a:t>
            </a:r>
            <a:endParaRPr lang="de-DE" sz="1000" dirty="0"/>
          </a:p>
        </p:txBody>
      </p:sp>
      <p:cxnSp>
        <p:nvCxnSpPr>
          <p:cNvPr id="6" name="Gerader Verbinder 5"/>
          <p:cNvCxnSpPr/>
          <p:nvPr/>
        </p:nvCxnSpPr>
        <p:spPr>
          <a:xfrm flipV="1">
            <a:off x="281354" y="398585"/>
            <a:ext cx="1234831" cy="781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CustomShape 1"/>
          <p:cNvSpPr/>
          <p:nvPr/>
        </p:nvSpPr>
        <p:spPr>
          <a:xfrm>
            <a:off x="0" y="6112440"/>
            <a:ext cx="12189960" cy="74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36000" anchor="ctr" anchorCtr="1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2600" b="1" strike="noStrike" spc="-1" dirty="0">
                <a:solidFill>
                  <a:srgbClr val="FFFFFF"/>
                </a:solidFill>
                <a:latin typeface="Calibri Light"/>
                <a:ea typeface="DejaVu Sans"/>
              </a:rPr>
              <a:t>HEUFT </a:t>
            </a:r>
            <a:r>
              <a:rPr lang="de-DE" sz="2600" b="1" i="1" strike="noStrike" spc="-1" dirty="0" err="1">
                <a:solidFill>
                  <a:srgbClr val="FFFFFF"/>
                </a:solidFill>
                <a:latin typeface="Calibri Light"/>
                <a:ea typeface="DejaVu Sans"/>
              </a:rPr>
              <a:t>canLine</a:t>
            </a:r>
            <a:r>
              <a:rPr lang="de-DE" sz="2600" b="1" i="1" strike="noStrike" spc="-1" dirty="0">
                <a:solidFill>
                  <a:srgbClr val="FFFFFF"/>
                </a:solidFill>
                <a:latin typeface="Calibri Light"/>
                <a:ea typeface="DejaVu Sans"/>
              </a:rPr>
              <a:t> </a:t>
            </a:r>
            <a:r>
              <a:rPr lang="de-DE" sz="2600" i="1" strike="noStrike" spc="-1" baseline="30000" dirty="0">
                <a:solidFill>
                  <a:srgbClr val="FFFFFF"/>
                </a:solidFill>
                <a:latin typeface="Verdana"/>
                <a:ea typeface="Verdana"/>
              </a:rPr>
              <a:t>II</a:t>
            </a:r>
            <a:r>
              <a:rPr lang="de-DE" sz="2600" b="1" strike="noStrike" spc="-1" dirty="0">
                <a:solidFill>
                  <a:srgbClr val="FFFFFF"/>
                </a:solidFill>
                <a:latin typeface="Calibri Light"/>
                <a:ea typeface="Verdana"/>
              </a:rPr>
              <a:t> – Fehlererkennung</a:t>
            </a:r>
            <a:endParaRPr lang="de-DE" sz="2600" b="0" strike="noStrike" spc="-1" dirty="0">
              <a:latin typeface="Arial"/>
            </a:endParaRPr>
          </a:p>
        </p:txBody>
      </p:sp>
      <p:sp>
        <p:nvSpPr>
          <p:cNvPr id="297" name="CustomShape 2"/>
          <p:cNvSpPr/>
          <p:nvPr/>
        </p:nvSpPr>
        <p:spPr>
          <a:xfrm>
            <a:off x="524880" y="2134800"/>
            <a:ext cx="13881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Fremdkörper</a:t>
            </a:r>
            <a:endParaRPr lang="de-DE" sz="1800" b="0" strike="noStrike" spc="-1" dirty="0">
              <a:latin typeface="Arial"/>
            </a:endParaRPr>
          </a:p>
        </p:txBody>
      </p:sp>
      <p:sp>
        <p:nvSpPr>
          <p:cNvPr id="298" name="CustomShape 3"/>
          <p:cNvSpPr/>
          <p:nvPr/>
        </p:nvSpPr>
        <p:spPr>
          <a:xfrm rot="2700000">
            <a:off x="5911560" y="596016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00" name="Grafik 3"/>
          <p:cNvPicPr/>
          <p:nvPr/>
        </p:nvPicPr>
        <p:blipFill>
          <a:blip r:embed="rId3"/>
          <a:stretch/>
        </p:blipFill>
        <p:spPr>
          <a:xfrm>
            <a:off x="1495440" y="1954440"/>
            <a:ext cx="3344760" cy="3210840"/>
          </a:xfrm>
          <a:prstGeom prst="rect">
            <a:avLst/>
          </a:prstGeom>
          <a:ln>
            <a:noFill/>
          </a:ln>
        </p:spPr>
      </p:pic>
      <p:pic>
        <p:nvPicPr>
          <p:cNvPr id="301" name="Grafik 4"/>
          <p:cNvPicPr/>
          <p:nvPr/>
        </p:nvPicPr>
        <p:blipFill>
          <a:blip r:embed="rId4"/>
          <a:stretch/>
        </p:blipFill>
        <p:spPr>
          <a:xfrm>
            <a:off x="6288840" y="1871640"/>
            <a:ext cx="2537640" cy="3655080"/>
          </a:xfrm>
          <a:prstGeom prst="rect">
            <a:avLst/>
          </a:prstGeom>
          <a:ln>
            <a:noFill/>
          </a:ln>
        </p:spPr>
      </p:pic>
      <p:sp>
        <p:nvSpPr>
          <p:cNvPr id="302" name="CustomShape 5"/>
          <p:cNvSpPr/>
          <p:nvPr/>
        </p:nvSpPr>
        <p:spPr>
          <a:xfrm>
            <a:off x="8827920" y="4392000"/>
            <a:ext cx="3362760" cy="16605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7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Der</a:t>
            </a:r>
            <a:r>
              <a:rPr lang="de-DE" sz="1700" b="0" strike="noStrike" spc="-1" baseline="30000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7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HEUFT </a:t>
            </a:r>
            <a:r>
              <a:rPr lang="de-DE" sz="1700" b="1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canLine</a:t>
            </a:r>
            <a:r>
              <a:rPr lang="de-DE" sz="17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700" b="1" i="1" strike="noStrike" spc="-1" baseline="30000" dirty="0">
                <a:solidFill>
                  <a:srgbClr val="000000"/>
                </a:solidFill>
                <a:latin typeface="Verdana"/>
                <a:ea typeface="Verdana"/>
              </a:rPr>
              <a:t>II</a:t>
            </a:r>
            <a:r>
              <a:rPr lang="de-DE" sz="1700" b="0" strike="noStrike" spc="-1" dirty="0">
                <a:solidFill>
                  <a:srgbClr val="000000"/>
                </a:solidFill>
                <a:latin typeface="Calibri"/>
                <a:ea typeface="Verdana"/>
              </a:rPr>
              <a:t> ermöglicht </a:t>
            </a:r>
            <a:r>
              <a:rPr lang="de-DE" sz="17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eine Rundum-Inspektion von leeren Dosen. Deformationen, Schmutz, Fremdkörper </a:t>
            </a:r>
            <a:r>
              <a:rPr lang="de-DE" sz="1700" b="0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sowie </a:t>
            </a:r>
            <a:r>
              <a:rPr lang="de-DE" sz="17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Bördelkanten</a:t>
            </a:r>
            <a:r>
              <a:rPr lang="de-DE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de-DE" sz="1700" b="0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fehler </a:t>
            </a:r>
            <a:r>
              <a:rPr lang="de-DE" sz="17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werden sicher erkannt.</a:t>
            </a:r>
            <a:endParaRPr lang="de-DE" sz="17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de-DE" sz="1700" b="0" strike="noStrike" spc="-1" dirty="0">
              <a:latin typeface="Arial"/>
            </a:endParaRPr>
          </a:p>
        </p:txBody>
      </p:sp>
      <p:sp>
        <p:nvSpPr>
          <p:cNvPr id="303" name="CustomShape 6"/>
          <p:cNvSpPr/>
          <p:nvPr/>
        </p:nvSpPr>
        <p:spPr>
          <a:xfrm>
            <a:off x="144000" y="2891160"/>
            <a:ext cx="144144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Eingedrückte 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Innenwand</a:t>
            </a:r>
            <a:endParaRPr lang="de-DE" sz="1800" b="0" strike="noStrike" spc="-1" dirty="0">
              <a:latin typeface="Arial"/>
            </a:endParaRPr>
          </a:p>
        </p:txBody>
      </p:sp>
      <p:sp>
        <p:nvSpPr>
          <p:cNvPr id="304" name="CustomShape 7"/>
          <p:cNvSpPr/>
          <p:nvPr/>
        </p:nvSpPr>
        <p:spPr>
          <a:xfrm>
            <a:off x="4782600" y="1995480"/>
            <a:ext cx="9003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Ovalität</a:t>
            </a:r>
            <a:endParaRPr lang="de-DE" sz="1800" b="0" strike="noStrike" spc="-1" dirty="0">
              <a:latin typeface="Arial"/>
            </a:endParaRPr>
          </a:p>
        </p:txBody>
      </p:sp>
      <p:sp>
        <p:nvSpPr>
          <p:cNvPr id="305" name="CustomShape 8"/>
          <p:cNvSpPr/>
          <p:nvPr/>
        </p:nvSpPr>
        <p:spPr>
          <a:xfrm>
            <a:off x="4371120" y="4105440"/>
            <a:ext cx="1737312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Einbuchtung </a:t>
            </a:r>
            <a:r>
              <a:rPr lang="de-DE" spc="-1" dirty="0" smtClean="0">
                <a:solidFill>
                  <a:srgbClr val="000000"/>
                </a:solidFill>
                <a:latin typeface="Calibri"/>
                <a:ea typeface="DejaVu Sans"/>
              </a:rPr>
              <a:t>an</a:t>
            </a:r>
            <a:r>
              <a:rPr lang="de-DE" sz="1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der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Bördelkante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de-DE" sz="1800" b="0" strike="noStrike" spc="-1" dirty="0">
              <a:latin typeface="Arial"/>
            </a:endParaRPr>
          </a:p>
        </p:txBody>
      </p:sp>
      <p:sp>
        <p:nvSpPr>
          <p:cNvPr id="306" name="Line 9"/>
          <p:cNvSpPr/>
          <p:nvPr/>
        </p:nvSpPr>
        <p:spPr>
          <a:xfrm>
            <a:off x="546840" y="2491560"/>
            <a:ext cx="1496520" cy="0"/>
          </a:xfrm>
          <a:prstGeom prst="line">
            <a:avLst/>
          </a:prstGeom>
          <a:ln>
            <a:solidFill>
              <a:srgbClr val="009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7" name="Line 10"/>
          <p:cNvSpPr/>
          <p:nvPr/>
        </p:nvSpPr>
        <p:spPr>
          <a:xfrm>
            <a:off x="2043360" y="2491560"/>
            <a:ext cx="400320" cy="400320"/>
          </a:xfrm>
          <a:prstGeom prst="line">
            <a:avLst/>
          </a:prstGeom>
          <a:ln>
            <a:solidFill>
              <a:srgbClr val="009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8" name="Line 11"/>
          <p:cNvSpPr/>
          <p:nvPr/>
        </p:nvSpPr>
        <p:spPr>
          <a:xfrm>
            <a:off x="4860720" y="2332440"/>
            <a:ext cx="717840" cy="0"/>
          </a:xfrm>
          <a:prstGeom prst="line">
            <a:avLst/>
          </a:prstGeom>
          <a:ln>
            <a:solidFill>
              <a:srgbClr val="009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9" name="Line 12"/>
          <p:cNvSpPr/>
          <p:nvPr/>
        </p:nvSpPr>
        <p:spPr>
          <a:xfrm flipH="1">
            <a:off x="4170960" y="2334600"/>
            <a:ext cx="693000" cy="693000"/>
          </a:xfrm>
          <a:prstGeom prst="line">
            <a:avLst/>
          </a:prstGeom>
          <a:ln>
            <a:solidFill>
              <a:srgbClr val="009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0" name="Line 13"/>
          <p:cNvSpPr/>
          <p:nvPr/>
        </p:nvSpPr>
        <p:spPr>
          <a:xfrm>
            <a:off x="3988800" y="4391280"/>
            <a:ext cx="400680" cy="400680"/>
          </a:xfrm>
          <a:prstGeom prst="line">
            <a:avLst/>
          </a:prstGeom>
          <a:ln>
            <a:solidFill>
              <a:srgbClr val="009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1" name="Line 14"/>
          <p:cNvSpPr/>
          <p:nvPr/>
        </p:nvSpPr>
        <p:spPr>
          <a:xfrm>
            <a:off x="4389480" y="4791960"/>
            <a:ext cx="1706400" cy="0"/>
          </a:xfrm>
          <a:prstGeom prst="line">
            <a:avLst/>
          </a:prstGeom>
          <a:ln>
            <a:solidFill>
              <a:srgbClr val="009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2" name="Line 15"/>
          <p:cNvSpPr/>
          <p:nvPr/>
        </p:nvSpPr>
        <p:spPr>
          <a:xfrm>
            <a:off x="138240" y="3529440"/>
            <a:ext cx="1566360" cy="0"/>
          </a:xfrm>
          <a:prstGeom prst="line">
            <a:avLst/>
          </a:prstGeom>
          <a:ln>
            <a:solidFill>
              <a:srgbClr val="009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3" name="Line 16"/>
          <p:cNvSpPr/>
          <p:nvPr/>
        </p:nvSpPr>
        <p:spPr>
          <a:xfrm>
            <a:off x="1704600" y="3529440"/>
            <a:ext cx="400680" cy="400320"/>
          </a:xfrm>
          <a:prstGeom prst="line">
            <a:avLst/>
          </a:prstGeom>
          <a:ln>
            <a:solidFill>
              <a:srgbClr val="009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4" name="CustomShape 17"/>
          <p:cNvSpPr/>
          <p:nvPr/>
        </p:nvSpPr>
        <p:spPr>
          <a:xfrm>
            <a:off x="5185800" y="5121000"/>
            <a:ext cx="13881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Fremdkörper</a:t>
            </a:r>
            <a:endParaRPr lang="de-DE" sz="1800" b="0" strike="noStrike" spc="-1" dirty="0">
              <a:latin typeface="Arial"/>
            </a:endParaRPr>
          </a:p>
        </p:txBody>
      </p:sp>
      <p:sp>
        <p:nvSpPr>
          <p:cNvPr id="315" name="Line 18"/>
          <p:cNvSpPr/>
          <p:nvPr/>
        </p:nvSpPr>
        <p:spPr>
          <a:xfrm>
            <a:off x="5051880" y="1720800"/>
            <a:ext cx="1496520" cy="0"/>
          </a:xfrm>
          <a:prstGeom prst="line">
            <a:avLst/>
          </a:prstGeom>
          <a:ln>
            <a:solidFill>
              <a:srgbClr val="009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6" name="Line 19"/>
          <p:cNvSpPr/>
          <p:nvPr/>
        </p:nvSpPr>
        <p:spPr>
          <a:xfrm>
            <a:off x="6548400" y="1720800"/>
            <a:ext cx="400680" cy="400680"/>
          </a:xfrm>
          <a:prstGeom prst="line">
            <a:avLst/>
          </a:prstGeom>
          <a:ln>
            <a:solidFill>
              <a:srgbClr val="009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7" name="CustomShape 20"/>
          <p:cNvSpPr/>
          <p:nvPr/>
        </p:nvSpPr>
        <p:spPr>
          <a:xfrm>
            <a:off x="4921920" y="1071360"/>
            <a:ext cx="147204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Dellen an der 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Bördelkante</a:t>
            </a:r>
            <a:endParaRPr lang="de-DE" sz="1800" b="0" strike="noStrike" spc="-1" dirty="0">
              <a:latin typeface="Arial"/>
            </a:endParaRPr>
          </a:p>
        </p:txBody>
      </p:sp>
      <p:sp>
        <p:nvSpPr>
          <p:cNvPr id="318" name="Line 21"/>
          <p:cNvSpPr/>
          <p:nvPr/>
        </p:nvSpPr>
        <p:spPr>
          <a:xfrm flipH="1">
            <a:off x="6095880" y="2485440"/>
            <a:ext cx="676800" cy="676800"/>
          </a:xfrm>
          <a:prstGeom prst="line">
            <a:avLst/>
          </a:prstGeom>
          <a:ln>
            <a:solidFill>
              <a:srgbClr val="009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9" name="Line 22"/>
          <p:cNvSpPr/>
          <p:nvPr/>
        </p:nvSpPr>
        <p:spPr>
          <a:xfrm flipV="1">
            <a:off x="4517640" y="3160440"/>
            <a:ext cx="1578240" cy="1800"/>
          </a:xfrm>
          <a:prstGeom prst="line">
            <a:avLst/>
          </a:prstGeom>
          <a:ln>
            <a:solidFill>
              <a:srgbClr val="009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0" name="CustomShape 23"/>
          <p:cNvSpPr/>
          <p:nvPr/>
        </p:nvSpPr>
        <p:spPr>
          <a:xfrm>
            <a:off x="4608000" y="2549880"/>
            <a:ext cx="144144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Eingedrückte 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Innenwand </a:t>
            </a:r>
            <a:endParaRPr lang="de-DE" sz="1800" b="0" strike="noStrike" spc="-1" dirty="0">
              <a:latin typeface="Arial"/>
            </a:endParaRPr>
          </a:p>
        </p:txBody>
      </p:sp>
      <p:sp>
        <p:nvSpPr>
          <p:cNvPr id="321" name="Line 24"/>
          <p:cNvSpPr/>
          <p:nvPr/>
        </p:nvSpPr>
        <p:spPr>
          <a:xfrm flipH="1">
            <a:off x="6772680" y="5301360"/>
            <a:ext cx="201600" cy="201240"/>
          </a:xfrm>
          <a:prstGeom prst="line">
            <a:avLst/>
          </a:prstGeom>
          <a:ln>
            <a:solidFill>
              <a:srgbClr val="009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2" name="Line 25"/>
          <p:cNvSpPr/>
          <p:nvPr/>
        </p:nvSpPr>
        <p:spPr>
          <a:xfrm flipV="1">
            <a:off x="5219640" y="5501160"/>
            <a:ext cx="1553040" cy="1440"/>
          </a:xfrm>
          <a:prstGeom prst="line">
            <a:avLst/>
          </a:prstGeom>
          <a:ln>
            <a:solidFill>
              <a:srgbClr val="009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23" name="Grafik 52"/>
          <p:cNvPicPr/>
          <p:nvPr/>
        </p:nvPicPr>
        <p:blipFill>
          <a:blip r:embed="rId5"/>
          <a:stretch/>
        </p:blipFill>
        <p:spPr>
          <a:xfrm>
            <a:off x="8932680" y="2057040"/>
            <a:ext cx="2761920" cy="2100600"/>
          </a:xfrm>
          <a:prstGeom prst="rect">
            <a:avLst/>
          </a:prstGeom>
          <a:ln>
            <a:noFill/>
          </a:ln>
        </p:spPr>
      </p:pic>
      <p:sp>
        <p:nvSpPr>
          <p:cNvPr id="2" name="Rechteck 1"/>
          <p:cNvSpPr/>
          <p:nvPr/>
        </p:nvSpPr>
        <p:spPr>
          <a:xfrm>
            <a:off x="281005" y="218160"/>
            <a:ext cx="14350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>
                <a:latin typeface="Calibri" panose="020F0502020204030204" pitchFamily="34" charset="0"/>
              </a:rPr>
              <a:t>LEERDOSENINSPEKTION</a:t>
            </a:r>
            <a:endParaRPr lang="de-DE" sz="1000" dirty="0"/>
          </a:p>
        </p:txBody>
      </p:sp>
      <p:cxnSp>
        <p:nvCxnSpPr>
          <p:cNvPr id="8" name="Gerader Verbinder 7"/>
          <p:cNvCxnSpPr/>
          <p:nvPr/>
        </p:nvCxnSpPr>
        <p:spPr>
          <a:xfrm>
            <a:off x="367323" y="464381"/>
            <a:ext cx="121811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CustomShape 1"/>
          <p:cNvSpPr/>
          <p:nvPr/>
        </p:nvSpPr>
        <p:spPr>
          <a:xfrm>
            <a:off x="0" y="6112440"/>
            <a:ext cx="12189960" cy="74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36000" anchor="ctr" anchorCtr="1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2600" b="1" strike="noStrike" spc="-1" dirty="0">
                <a:solidFill>
                  <a:srgbClr val="FFFFFF"/>
                </a:solidFill>
                <a:latin typeface="Calibri Light"/>
                <a:ea typeface="DejaVu Sans"/>
              </a:rPr>
              <a:t>HEUFT </a:t>
            </a:r>
            <a:r>
              <a:rPr lang="de-DE" sz="2600" b="1" i="1" strike="noStrike" spc="-1" dirty="0" err="1">
                <a:solidFill>
                  <a:srgbClr val="FFFFFF"/>
                </a:solidFill>
                <a:latin typeface="Calibri Light"/>
                <a:ea typeface="DejaVu Sans"/>
              </a:rPr>
              <a:t>canLine</a:t>
            </a:r>
            <a:r>
              <a:rPr lang="de-DE" sz="2600" b="1" i="1" strike="noStrike" spc="-1" dirty="0">
                <a:solidFill>
                  <a:srgbClr val="FFFFFF"/>
                </a:solidFill>
                <a:latin typeface="Calibri Light"/>
                <a:ea typeface="DejaVu Sans"/>
              </a:rPr>
              <a:t> </a:t>
            </a:r>
            <a:r>
              <a:rPr lang="de-DE" sz="2600" i="1" strike="noStrike" spc="-1" baseline="30000" dirty="0">
                <a:solidFill>
                  <a:srgbClr val="FFFFFF"/>
                </a:solidFill>
                <a:latin typeface="Verdana"/>
                <a:ea typeface="Verdana"/>
              </a:rPr>
              <a:t>II</a:t>
            </a:r>
            <a:r>
              <a:rPr lang="de-DE" sz="2600" b="1" i="1" strike="noStrike" spc="-1" dirty="0">
                <a:solidFill>
                  <a:srgbClr val="FFFFFF"/>
                </a:solidFill>
                <a:latin typeface="Calibri Light"/>
                <a:ea typeface="Verdana"/>
              </a:rPr>
              <a:t> –</a:t>
            </a:r>
            <a:r>
              <a:rPr lang="de-DE" sz="2600" b="1" strike="noStrike" spc="-1" dirty="0">
                <a:solidFill>
                  <a:srgbClr val="FFFFFF"/>
                </a:solidFill>
                <a:latin typeface="Calibri Light"/>
                <a:ea typeface="Verdana"/>
              </a:rPr>
              <a:t> Leerdoseninspektion</a:t>
            </a:r>
            <a:endParaRPr lang="de-DE" sz="2600" b="0" strike="noStrike" spc="-1" dirty="0">
              <a:latin typeface="Arial"/>
            </a:endParaRPr>
          </a:p>
        </p:txBody>
      </p:sp>
      <p:sp>
        <p:nvSpPr>
          <p:cNvPr id="325" name="CustomShape 2"/>
          <p:cNvSpPr/>
          <p:nvPr/>
        </p:nvSpPr>
        <p:spPr>
          <a:xfrm rot="2700000">
            <a:off x="5911560" y="596016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27" name="Grafik 3"/>
          <p:cNvPicPr/>
          <p:nvPr/>
        </p:nvPicPr>
        <p:blipFill>
          <a:blip r:embed="rId2"/>
          <a:stretch/>
        </p:blipFill>
        <p:spPr>
          <a:xfrm>
            <a:off x="469440" y="1363680"/>
            <a:ext cx="5935320" cy="4088880"/>
          </a:xfrm>
          <a:prstGeom prst="rect">
            <a:avLst/>
          </a:prstGeom>
          <a:ln>
            <a:noFill/>
          </a:ln>
        </p:spPr>
      </p:pic>
      <p:sp>
        <p:nvSpPr>
          <p:cNvPr id="328" name="CustomShape 4"/>
          <p:cNvSpPr/>
          <p:nvPr/>
        </p:nvSpPr>
        <p:spPr>
          <a:xfrm>
            <a:off x="6494585" y="3084840"/>
            <a:ext cx="5308725" cy="23222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900" b="0" strike="noStrike" spc="-1" dirty="0">
                <a:solidFill>
                  <a:srgbClr val="0074A6"/>
                </a:solidFill>
                <a:latin typeface="Calibri"/>
                <a:ea typeface="DejaVu Sans"/>
              </a:rPr>
              <a:t>Volle Abdeckung mit nur einem </a:t>
            </a:r>
            <a:r>
              <a:rPr lang="de-DE" sz="1900" b="0" strike="noStrike" spc="-1" dirty="0" smtClean="0">
                <a:solidFill>
                  <a:srgbClr val="0074A6"/>
                </a:solidFill>
                <a:latin typeface="Calibri"/>
                <a:ea typeface="DejaVu Sans"/>
              </a:rPr>
              <a:t>einzigen </a:t>
            </a:r>
            <a:r>
              <a:rPr lang="de-DE" sz="1900" b="0" strike="noStrike" spc="-1" dirty="0">
                <a:solidFill>
                  <a:srgbClr val="0074A6"/>
                </a:solidFill>
                <a:latin typeface="Calibri"/>
                <a:ea typeface="DejaVu Sans"/>
              </a:rPr>
              <a:t>Modul</a:t>
            </a:r>
            <a:endParaRPr lang="de-DE" sz="1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Eine Top-Down-Kamera mit einer speziellen 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LED-Beleuchtung wird verwendet, um ein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Auswertungsbild von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Bördelkante</a:t>
            </a:r>
            <a:r>
              <a:rPr lang="de-DE" sz="1800" b="0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, 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Innenraum </a:t>
            </a:r>
            <a:endParaRPr lang="de-DE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und 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Boden jeder Dose zu machen.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Auf diese </a:t>
            </a:r>
            <a:r>
              <a:rPr lang="de-DE" sz="1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Weise 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können bis zu 144.000 Dosen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 Stunde inspiziert werden. </a:t>
            </a:r>
            <a:endParaRPr lang="de-DE" sz="1800" b="0" strike="noStrike" spc="-1" dirty="0">
              <a:latin typeface="Arial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995" y="1829906"/>
            <a:ext cx="2432128" cy="1254934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78303" y="219780"/>
            <a:ext cx="14350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>
                <a:latin typeface="Calibri" panose="020F0502020204030204" pitchFamily="34" charset="0"/>
              </a:rPr>
              <a:t>LEERDOSENINSPEKTION</a:t>
            </a:r>
            <a:endParaRPr lang="de-DE" sz="1000" dirty="0"/>
          </a:p>
        </p:txBody>
      </p:sp>
      <p:cxnSp>
        <p:nvCxnSpPr>
          <p:cNvPr id="5" name="Gerader Verbinder 4"/>
          <p:cNvCxnSpPr/>
          <p:nvPr/>
        </p:nvCxnSpPr>
        <p:spPr>
          <a:xfrm>
            <a:off x="367323" y="429846"/>
            <a:ext cx="1227015" cy="781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CustomShape 1"/>
          <p:cNvSpPr/>
          <p:nvPr/>
        </p:nvSpPr>
        <p:spPr>
          <a:xfrm>
            <a:off x="0" y="6112440"/>
            <a:ext cx="12189960" cy="74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36000" anchor="ctr" anchorCtr="1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FFFFFF"/>
                </a:solidFill>
                <a:latin typeface="Calibri Light"/>
                <a:ea typeface="Microsoft YaHei"/>
              </a:rPr>
              <a:t>Der </a:t>
            </a:r>
            <a:r>
              <a:rPr lang="en-US" sz="2400" b="0" strike="noStrike" spc="-1" dirty="0" err="1">
                <a:solidFill>
                  <a:srgbClr val="FFFFFF"/>
                </a:solidFill>
                <a:latin typeface="Calibri Light"/>
                <a:ea typeface="Microsoft YaHei"/>
              </a:rPr>
              <a:t>neue</a:t>
            </a:r>
            <a:r>
              <a:rPr lang="en-US" sz="2400" b="0" strike="noStrike" spc="-1" dirty="0">
                <a:solidFill>
                  <a:srgbClr val="FFFFFF"/>
                </a:solidFill>
                <a:latin typeface="Calibri Light"/>
                <a:ea typeface="Microsoft YaHei"/>
              </a:rPr>
              <a:t> Ansatz – </a:t>
            </a:r>
            <a:r>
              <a:rPr lang="en-US" sz="2400" b="0" strike="noStrike" spc="-1" dirty="0" err="1">
                <a:solidFill>
                  <a:srgbClr val="FFFFFF"/>
                </a:solidFill>
                <a:latin typeface="Calibri Light"/>
                <a:ea typeface="Microsoft YaHei"/>
              </a:rPr>
              <a:t>Fehlererkennung</a:t>
            </a:r>
            <a:r>
              <a:rPr lang="en-US" sz="2400" b="0" strike="noStrike" spc="-1" dirty="0">
                <a:solidFill>
                  <a:srgbClr val="FFFFFF"/>
                </a:solidFill>
                <a:latin typeface="Calibri Light"/>
                <a:ea typeface="Microsoft YaHei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latin typeface="Calibri Light"/>
                <a:ea typeface="Microsoft YaHei"/>
              </a:rPr>
              <a:t>unterhalb</a:t>
            </a:r>
            <a:r>
              <a:rPr lang="en-US" sz="2400" b="0" strike="noStrike" spc="-1" dirty="0">
                <a:solidFill>
                  <a:srgbClr val="FFFFFF"/>
                </a:solidFill>
                <a:latin typeface="Calibri Light"/>
                <a:ea typeface="Microsoft YaHei"/>
              </a:rPr>
              <a:t> der </a:t>
            </a:r>
            <a:r>
              <a:rPr lang="en-US" sz="2400" b="0" strike="noStrike" spc="-1" dirty="0" err="1">
                <a:solidFill>
                  <a:srgbClr val="FFFFFF"/>
                </a:solidFill>
                <a:latin typeface="Calibri Light"/>
                <a:ea typeface="Microsoft YaHei"/>
              </a:rPr>
              <a:t>Schulter</a:t>
            </a:r>
            <a:r>
              <a:rPr lang="en-US" sz="2400" b="0" strike="noStrike" spc="-1" dirty="0">
                <a:solidFill>
                  <a:srgbClr val="FFFFFF"/>
                </a:solidFill>
                <a:latin typeface="Calibri Light"/>
                <a:ea typeface="Microsoft YaHei"/>
              </a:rPr>
              <a:t>!</a:t>
            </a:r>
            <a:endParaRPr lang="de-DE" sz="2400" b="0" strike="noStrike" spc="-1" dirty="0">
              <a:latin typeface="Arial"/>
            </a:endParaRPr>
          </a:p>
        </p:txBody>
      </p:sp>
      <p:pic>
        <p:nvPicPr>
          <p:cNvPr id="332" name="Grafik 3"/>
          <p:cNvPicPr/>
          <p:nvPr/>
        </p:nvPicPr>
        <p:blipFill>
          <a:blip r:embed="rId2"/>
          <a:stretch/>
        </p:blipFill>
        <p:spPr>
          <a:xfrm>
            <a:off x="-247680" y="0"/>
            <a:ext cx="7714440" cy="6163920"/>
          </a:xfrm>
          <a:prstGeom prst="rect">
            <a:avLst/>
          </a:prstGeom>
          <a:ln>
            <a:noFill/>
          </a:ln>
        </p:spPr>
      </p:pic>
      <p:sp>
        <p:nvSpPr>
          <p:cNvPr id="333" name="CustomShape 3"/>
          <p:cNvSpPr/>
          <p:nvPr/>
        </p:nvSpPr>
        <p:spPr>
          <a:xfrm>
            <a:off x="7383599" y="3504600"/>
            <a:ext cx="4511415" cy="20298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Eine</a:t>
            </a:r>
            <a:r>
              <a:rPr lang="en-US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en-US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zweite</a:t>
            </a:r>
            <a:r>
              <a:rPr lang="en-US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en-US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Kamera</a:t>
            </a:r>
            <a:r>
              <a:rPr lang="en-US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en-US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mit</a:t>
            </a:r>
            <a:r>
              <a:rPr lang="en-US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en-US" b="0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8-fach-Optik </a:t>
            </a:r>
            <a:r>
              <a:rPr lang="en-US" b="0" strike="noStrike" spc="-1" dirty="0" err="1" smtClean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verbessert</a:t>
            </a:r>
            <a:r>
              <a:rPr lang="en-US" b="0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en-US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die </a:t>
            </a:r>
            <a:r>
              <a:rPr lang="en-US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Inspektion</a:t>
            </a:r>
            <a:r>
              <a:rPr lang="en-US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en-US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unterhalb</a:t>
            </a:r>
            <a:r>
              <a:rPr lang="en-US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der </a:t>
            </a:r>
            <a:r>
              <a:rPr lang="en-US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Schulter</a:t>
            </a:r>
            <a:endParaRPr lang="de-DE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de-DE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b="1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Ihre</a:t>
            </a:r>
            <a:r>
              <a:rPr lang="en-US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en-US" b="1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Vorteile</a:t>
            </a:r>
            <a:r>
              <a:rPr lang="en-US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: </a:t>
            </a:r>
            <a:endParaRPr lang="de-DE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• </a:t>
            </a:r>
            <a:r>
              <a:rPr lang="en-US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Verbesserte</a:t>
            </a:r>
            <a:r>
              <a:rPr lang="en-US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en-US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Inspektionsmöglichkeiten</a:t>
            </a:r>
            <a:r>
              <a:rPr lang="en-US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endParaRPr lang="de-DE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• Optional </a:t>
            </a:r>
            <a:r>
              <a:rPr lang="en-US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verfügbar</a:t>
            </a:r>
            <a:endParaRPr lang="de-DE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4" name="CustomShape 4"/>
          <p:cNvSpPr/>
          <p:nvPr/>
        </p:nvSpPr>
        <p:spPr>
          <a:xfrm>
            <a:off x="7466760" y="3051360"/>
            <a:ext cx="2251800" cy="302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4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Der neue HEUFT </a:t>
            </a:r>
            <a:r>
              <a:rPr lang="de-DE" sz="1400" b="1" i="1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canLine</a:t>
            </a:r>
            <a:r>
              <a:rPr lang="de-DE" sz="14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de-DE" sz="1400" b="1" i="1" strike="noStrike" spc="-1" baseline="30000" dirty="0">
                <a:solidFill>
                  <a:srgbClr val="FFFFFF"/>
                </a:solidFill>
                <a:latin typeface="Verdana"/>
                <a:ea typeface="Verdana"/>
              </a:rPr>
              <a:t>II</a:t>
            </a:r>
            <a:r>
              <a:rPr lang="de-DE" sz="1400" b="0" strike="noStrike" spc="-1" dirty="0">
                <a:solidFill>
                  <a:srgbClr val="FFFFFF"/>
                </a:solidFill>
                <a:latin typeface="Calibri"/>
                <a:ea typeface="Verdana"/>
              </a:rPr>
              <a:t> </a:t>
            </a:r>
            <a:endParaRPr lang="de-DE" sz="1400" b="0" strike="noStrike" spc="-1" dirty="0">
              <a:latin typeface="Arial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215780" y="133811"/>
            <a:ext cx="14350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>
                <a:latin typeface="Calibri" panose="020F0502020204030204" pitchFamily="34" charset="0"/>
              </a:rPr>
              <a:t>LEERDOSENINSPEKTION</a:t>
            </a:r>
            <a:endParaRPr lang="de-DE" sz="1000" dirty="0"/>
          </a:p>
        </p:txBody>
      </p:sp>
      <p:cxnSp>
        <p:nvCxnSpPr>
          <p:cNvPr id="4" name="Gerader Verbinder 3"/>
          <p:cNvCxnSpPr/>
          <p:nvPr/>
        </p:nvCxnSpPr>
        <p:spPr>
          <a:xfrm>
            <a:off x="265723" y="336062"/>
            <a:ext cx="1289539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rafik 2"/>
          <p:cNvPicPr/>
          <p:nvPr/>
        </p:nvPicPr>
        <p:blipFill>
          <a:blip r:embed="rId2"/>
          <a:stretch/>
        </p:blipFill>
        <p:spPr>
          <a:xfrm>
            <a:off x="2230920" y="217440"/>
            <a:ext cx="7575840" cy="5681160"/>
          </a:xfrm>
          <a:prstGeom prst="rect">
            <a:avLst/>
          </a:prstGeom>
          <a:ln>
            <a:noFill/>
          </a:ln>
        </p:spPr>
      </p:pic>
      <p:sp>
        <p:nvSpPr>
          <p:cNvPr id="336" name="CustomShape 1"/>
          <p:cNvSpPr/>
          <p:nvPr/>
        </p:nvSpPr>
        <p:spPr>
          <a:xfrm rot="2700000">
            <a:off x="5911560" y="596016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8" name="CustomShape 3"/>
          <p:cNvSpPr/>
          <p:nvPr/>
        </p:nvSpPr>
        <p:spPr>
          <a:xfrm>
            <a:off x="0" y="6112440"/>
            <a:ext cx="12189960" cy="74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36000" anchor="ctr" anchorCtr="1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600" b="1" strike="noStrike" spc="-1" dirty="0">
                <a:solidFill>
                  <a:srgbClr val="FFFFFF"/>
                </a:solidFill>
                <a:latin typeface="Calibri Light"/>
                <a:ea typeface="Microsoft YaHei"/>
              </a:rPr>
              <a:t>Erkennen von Fehlern</a:t>
            </a:r>
            <a:endParaRPr lang="de-DE" sz="2600" b="0" strike="noStrike" spc="-1" dirty="0">
              <a:latin typeface="Arial"/>
            </a:endParaRPr>
          </a:p>
        </p:txBody>
      </p:sp>
      <p:sp>
        <p:nvSpPr>
          <p:cNvPr id="339" name="CustomShape 4"/>
          <p:cNvSpPr/>
          <p:nvPr/>
        </p:nvSpPr>
        <p:spPr>
          <a:xfrm>
            <a:off x="2090880" y="3467880"/>
            <a:ext cx="1249560" cy="33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Fremdkörper</a:t>
            </a:r>
            <a:endParaRPr lang="de-DE" sz="1600" b="0" strike="noStrike" spc="-1" dirty="0">
              <a:latin typeface="Arial"/>
            </a:endParaRPr>
          </a:p>
        </p:txBody>
      </p:sp>
      <p:sp>
        <p:nvSpPr>
          <p:cNvPr id="340" name="CustomShape 5"/>
          <p:cNvSpPr/>
          <p:nvPr/>
        </p:nvSpPr>
        <p:spPr>
          <a:xfrm>
            <a:off x="8761779" y="3186220"/>
            <a:ext cx="2089962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Eingedellte 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Innenwand</a:t>
            </a:r>
            <a:endParaRPr lang="de-DE" sz="1600" b="0" strike="noStrike" spc="-1" dirty="0">
              <a:latin typeface="Arial"/>
            </a:endParaRPr>
          </a:p>
        </p:txBody>
      </p:sp>
      <p:grpSp>
        <p:nvGrpSpPr>
          <p:cNvPr id="341" name="Group 6"/>
          <p:cNvGrpSpPr/>
          <p:nvPr/>
        </p:nvGrpSpPr>
        <p:grpSpPr>
          <a:xfrm>
            <a:off x="2230560" y="3503880"/>
            <a:ext cx="3873600" cy="319680"/>
            <a:chOff x="2230560" y="3503880"/>
            <a:chExt cx="3873600" cy="319680"/>
          </a:xfrm>
        </p:grpSpPr>
        <p:sp>
          <p:nvSpPr>
            <p:cNvPr id="342" name="Line 7"/>
            <p:cNvSpPr/>
            <p:nvPr/>
          </p:nvSpPr>
          <p:spPr>
            <a:xfrm>
              <a:off x="2230560" y="3823560"/>
              <a:ext cx="3472920" cy="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43" name="Line 8"/>
            <p:cNvSpPr/>
            <p:nvPr/>
          </p:nvSpPr>
          <p:spPr>
            <a:xfrm flipV="1">
              <a:off x="5703480" y="3503880"/>
              <a:ext cx="400680" cy="31968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344" name="Group 9"/>
          <p:cNvGrpSpPr/>
          <p:nvPr/>
        </p:nvGrpSpPr>
        <p:grpSpPr>
          <a:xfrm>
            <a:off x="8288280" y="3248280"/>
            <a:ext cx="2512582" cy="255600"/>
            <a:chOff x="8288280" y="3248280"/>
            <a:chExt cx="2512582" cy="255600"/>
          </a:xfrm>
        </p:grpSpPr>
        <p:sp>
          <p:nvSpPr>
            <p:cNvPr id="345" name="Line 10"/>
            <p:cNvSpPr/>
            <p:nvPr/>
          </p:nvSpPr>
          <p:spPr>
            <a:xfrm flipH="1">
              <a:off x="8744040" y="3503880"/>
              <a:ext cx="2056822" cy="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46" name="Line 11"/>
            <p:cNvSpPr/>
            <p:nvPr/>
          </p:nvSpPr>
          <p:spPr>
            <a:xfrm flipH="1" flipV="1">
              <a:off x="8288280" y="3248280"/>
              <a:ext cx="455760" cy="25560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347" name="CustomShape 12"/>
          <p:cNvSpPr/>
          <p:nvPr/>
        </p:nvSpPr>
        <p:spPr>
          <a:xfrm>
            <a:off x="2473380" y="156960"/>
            <a:ext cx="1401840" cy="57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Ausbuchtung</a:t>
            </a:r>
            <a:endParaRPr lang="de-DE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am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Bördelrand</a:t>
            </a:r>
            <a:endParaRPr lang="de-DE" sz="1600" b="0" strike="noStrike" spc="-1" dirty="0">
              <a:latin typeface="Arial"/>
            </a:endParaRPr>
          </a:p>
        </p:txBody>
      </p:sp>
      <p:grpSp>
        <p:nvGrpSpPr>
          <p:cNvPr id="348" name="Group 13"/>
          <p:cNvGrpSpPr/>
          <p:nvPr/>
        </p:nvGrpSpPr>
        <p:grpSpPr>
          <a:xfrm>
            <a:off x="2529000" y="721440"/>
            <a:ext cx="1896840" cy="400320"/>
            <a:chOff x="2529000" y="721440"/>
            <a:chExt cx="1896840" cy="400320"/>
          </a:xfrm>
        </p:grpSpPr>
        <p:sp>
          <p:nvSpPr>
            <p:cNvPr id="349" name="Line 14"/>
            <p:cNvSpPr/>
            <p:nvPr/>
          </p:nvSpPr>
          <p:spPr>
            <a:xfrm>
              <a:off x="2529000" y="721440"/>
              <a:ext cx="1496520" cy="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50" name="Line 15"/>
            <p:cNvSpPr/>
            <p:nvPr/>
          </p:nvSpPr>
          <p:spPr>
            <a:xfrm>
              <a:off x="4025520" y="721440"/>
              <a:ext cx="400320" cy="40032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351" name="CustomShape 16"/>
          <p:cNvSpPr/>
          <p:nvPr/>
        </p:nvSpPr>
        <p:spPr>
          <a:xfrm>
            <a:off x="1527480" y="2340000"/>
            <a:ext cx="793800" cy="33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Partikel</a:t>
            </a:r>
            <a:endParaRPr lang="de-DE" sz="1600" b="0" strike="noStrike" spc="-1" dirty="0">
              <a:latin typeface="Arial"/>
            </a:endParaRPr>
          </a:p>
        </p:txBody>
      </p:sp>
      <p:grpSp>
        <p:nvGrpSpPr>
          <p:cNvPr id="352" name="Group 17"/>
          <p:cNvGrpSpPr/>
          <p:nvPr/>
        </p:nvGrpSpPr>
        <p:grpSpPr>
          <a:xfrm>
            <a:off x="1580400" y="2709000"/>
            <a:ext cx="1897200" cy="400680"/>
            <a:chOff x="1580400" y="2709000"/>
            <a:chExt cx="1897200" cy="400680"/>
          </a:xfrm>
        </p:grpSpPr>
        <p:sp>
          <p:nvSpPr>
            <p:cNvPr id="353" name="Line 18"/>
            <p:cNvSpPr/>
            <p:nvPr/>
          </p:nvSpPr>
          <p:spPr>
            <a:xfrm>
              <a:off x="1580400" y="2709000"/>
              <a:ext cx="1496520" cy="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54" name="Line 19"/>
            <p:cNvSpPr/>
            <p:nvPr/>
          </p:nvSpPr>
          <p:spPr>
            <a:xfrm>
              <a:off x="3076920" y="2709000"/>
              <a:ext cx="400680" cy="40068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355" name="CustomShape 20"/>
          <p:cNvSpPr/>
          <p:nvPr/>
        </p:nvSpPr>
        <p:spPr>
          <a:xfrm>
            <a:off x="8382366" y="2065963"/>
            <a:ext cx="2524914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oval 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verformte</a:t>
            </a:r>
            <a:r>
              <a:rPr lang="de-DE" sz="1600" spc="-1" dirty="0" smtClean="0">
                <a:latin typeface="Arial"/>
              </a:rPr>
              <a:t> 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Mündung</a:t>
            </a:r>
            <a:endParaRPr lang="de-DE" sz="1600" b="0" strike="noStrike" spc="-1" dirty="0">
              <a:latin typeface="Arial"/>
            </a:endParaRPr>
          </a:p>
        </p:txBody>
      </p:sp>
      <p:grpSp>
        <p:nvGrpSpPr>
          <p:cNvPr id="356" name="Group 21"/>
          <p:cNvGrpSpPr/>
          <p:nvPr/>
        </p:nvGrpSpPr>
        <p:grpSpPr>
          <a:xfrm>
            <a:off x="6508440" y="2392200"/>
            <a:ext cx="4292422" cy="400320"/>
            <a:chOff x="6508440" y="2392200"/>
            <a:chExt cx="4292422" cy="400320"/>
          </a:xfrm>
        </p:grpSpPr>
        <p:sp>
          <p:nvSpPr>
            <p:cNvPr id="357" name="Line 22"/>
            <p:cNvSpPr/>
            <p:nvPr/>
          </p:nvSpPr>
          <p:spPr>
            <a:xfrm flipH="1">
              <a:off x="6964560" y="2392200"/>
              <a:ext cx="3836302" cy="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58" name="Line 23"/>
            <p:cNvSpPr/>
            <p:nvPr/>
          </p:nvSpPr>
          <p:spPr>
            <a:xfrm flipH="1">
              <a:off x="6508440" y="2392200"/>
              <a:ext cx="455760" cy="40032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359" name="CustomShape 24"/>
          <p:cNvSpPr/>
          <p:nvPr/>
        </p:nvSpPr>
        <p:spPr>
          <a:xfrm>
            <a:off x="3929040" y="5574960"/>
            <a:ext cx="1267920" cy="33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Ölrückstände</a:t>
            </a:r>
            <a:endParaRPr lang="de-DE" sz="1600" b="0" strike="noStrike" spc="-1" dirty="0">
              <a:latin typeface="Arial"/>
            </a:endParaRPr>
          </a:p>
        </p:txBody>
      </p:sp>
      <p:grpSp>
        <p:nvGrpSpPr>
          <p:cNvPr id="360" name="Group 25"/>
          <p:cNvGrpSpPr/>
          <p:nvPr/>
        </p:nvGrpSpPr>
        <p:grpSpPr>
          <a:xfrm>
            <a:off x="4017360" y="5506920"/>
            <a:ext cx="1896840" cy="443520"/>
            <a:chOff x="4079880" y="5506920"/>
            <a:chExt cx="1896840" cy="443520"/>
          </a:xfrm>
        </p:grpSpPr>
        <p:sp>
          <p:nvSpPr>
            <p:cNvPr id="361" name="Line 26"/>
            <p:cNvSpPr/>
            <p:nvPr/>
          </p:nvSpPr>
          <p:spPr>
            <a:xfrm>
              <a:off x="4079880" y="5950440"/>
              <a:ext cx="1496520" cy="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62" name="Line 27"/>
            <p:cNvSpPr/>
            <p:nvPr/>
          </p:nvSpPr>
          <p:spPr>
            <a:xfrm flipV="1">
              <a:off x="5576400" y="5506920"/>
              <a:ext cx="400320" cy="44352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363" name="CustomShape 28"/>
          <p:cNvSpPr/>
          <p:nvPr/>
        </p:nvSpPr>
        <p:spPr>
          <a:xfrm>
            <a:off x="6690240" y="146880"/>
            <a:ext cx="1357560" cy="33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Materialfehler</a:t>
            </a:r>
            <a:endParaRPr lang="de-DE" sz="1600" b="0" strike="noStrike" spc="-1" dirty="0">
              <a:latin typeface="Arial"/>
            </a:endParaRPr>
          </a:p>
        </p:txBody>
      </p:sp>
      <p:grpSp>
        <p:nvGrpSpPr>
          <p:cNvPr id="364" name="Group 29"/>
          <p:cNvGrpSpPr/>
          <p:nvPr/>
        </p:nvGrpSpPr>
        <p:grpSpPr>
          <a:xfrm>
            <a:off x="5776560" y="474480"/>
            <a:ext cx="2158920" cy="400320"/>
            <a:chOff x="5776560" y="474480"/>
            <a:chExt cx="2158920" cy="400320"/>
          </a:xfrm>
        </p:grpSpPr>
        <p:sp>
          <p:nvSpPr>
            <p:cNvPr id="365" name="Line 30"/>
            <p:cNvSpPr/>
            <p:nvPr/>
          </p:nvSpPr>
          <p:spPr>
            <a:xfrm flipH="1">
              <a:off x="6232320" y="474480"/>
              <a:ext cx="1703160" cy="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66" name="Line 31"/>
            <p:cNvSpPr/>
            <p:nvPr/>
          </p:nvSpPr>
          <p:spPr>
            <a:xfrm flipH="1">
              <a:off x="5776560" y="474480"/>
              <a:ext cx="455760" cy="40032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367" name="CustomShape 32"/>
          <p:cNvSpPr/>
          <p:nvPr/>
        </p:nvSpPr>
        <p:spPr>
          <a:xfrm>
            <a:off x="8424720" y="1427400"/>
            <a:ext cx="2482560" cy="33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Einbuchtung am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Bördelrand</a:t>
            </a:r>
            <a:endParaRPr lang="de-DE" sz="1600" b="0" strike="noStrike" spc="-1" dirty="0">
              <a:latin typeface="Arial"/>
            </a:endParaRPr>
          </a:p>
        </p:txBody>
      </p:sp>
      <p:grpSp>
        <p:nvGrpSpPr>
          <p:cNvPr id="368" name="Group 33"/>
          <p:cNvGrpSpPr/>
          <p:nvPr/>
        </p:nvGrpSpPr>
        <p:grpSpPr>
          <a:xfrm>
            <a:off x="7968960" y="1417680"/>
            <a:ext cx="2831902" cy="352440"/>
            <a:chOff x="7968960" y="1417680"/>
            <a:chExt cx="2831902" cy="352440"/>
          </a:xfrm>
        </p:grpSpPr>
        <p:sp>
          <p:nvSpPr>
            <p:cNvPr id="369" name="Line 34"/>
            <p:cNvSpPr/>
            <p:nvPr/>
          </p:nvSpPr>
          <p:spPr>
            <a:xfrm flipH="1">
              <a:off x="8424720" y="1770120"/>
              <a:ext cx="2376142" cy="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70" name="Line 35"/>
            <p:cNvSpPr/>
            <p:nvPr/>
          </p:nvSpPr>
          <p:spPr>
            <a:xfrm flipH="1" flipV="1">
              <a:off x="7968960" y="1417680"/>
              <a:ext cx="455760" cy="35244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2" name="Rechteck 1"/>
          <p:cNvSpPr/>
          <p:nvPr/>
        </p:nvSpPr>
        <p:spPr>
          <a:xfrm>
            <a:off x="199638" y="190269"/>
            <a:ext cx="14350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>
                <a:latin typeface="Calibri" panose="020F0502020204030204" pitchFamily="34" charset="0"/>
              </a:rPr>
              <a:t>LEERDOSENINSPEKTION</a:t>
            </a:r>
            <a:endParaRPr lang="de-DE" sz="1000" dirty="0"/>
          </a:p>
        </p:txBody>
      </p:sp>
      <p:cxnSp>
        <p:nvCxnSpPr>
          <p:cNvPr id="4" name="Gerader Verbinder 3"/>
          <p:cNvCxnSpPr/>
          <p:nvPr/>
        </p:nvCxnSpPr>
        <p:spPr>
          <a:xfrm>
            <a:off x="265723" y="409870"/>
            <a:ext cx="126119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9BDE"/>
      </a:accent1>
      <a:accent2>
        <a:srgbClr val="FF6600"/>
      </a:accent2>
      <a:accent3>
        <a:srgbClr val="009BDE"/>
      </a:accent3>
      <a:accent4>
        <a:srgbClr val="62BB47"/>
      </a:accent4>
      <a:accent5>
        <a:srgbClr val="A2238E"/>
      </a:accent5>
      <a:accent6>
        <a:srgbClr val="FFC000"/>
      </a:accent6>
      <a:hlink>
        <a:srgbClr val="009BDE"/>
      </a:hlink>
      <a:folHlink>
        <a:srgbClr val="009BD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9BDE"/>
      </a:accent1>
      <a:accent2>
        <a:srgbClr val="FF6600"/>
      </a:accent2>
      <a:accent3>
        <a:srgbClr val="009BDE"/>
      </a:accent3>
      <a:accent4>
        <a:srgbClr val="62BB47"/>
      </a:accent4>
      <a:accent5>
        <a:srgbClr val="A2238E"/>
      </a:accent5>
      <a:accent6>
        <a:srgbClr val="FFC000"/>
      </a:accent6>
      <a:hlink>
        <a:srgbClr val="009BDE"/>
      </a:hlink>
      <a:folHlink>
        <a:srgbClr val="009BD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9BDE"/>
      </a:accent1>
      <a:accent2>
        <a:srgbClr val="FF6600"/>
      </a:accent2>
      <a:accent3>
        <a:srgbClr val="009BDE"/>
      </a:accent3>
      <a:accent4>
        <a:srgbClr val="62BB47"/>
      </a:accent4>
      <a:accent5>
        <a:srgbClr val="A2238E"/>
      </a:accent5>
      <a:accent6>
        <a:srgbClr val="FFC000"/>
      </a:accent6>
      <a:hlink>
        <a:srgbClr val="009BDE"/>
      </a:hlink>
      <a:folHlink>
        <a:srgbClr val="009BD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9BDE"/>
      </a:accent1>
      <a:accent2>
        <a:srgbClr val="FF6600"/>
      </a:accent2>
      <a:accent3>
        <a:srgbClr val="009BDE"/>
      </a:accent3>
      <a:accent4>
        <a:srgbClr val="62BB47"/>
      </a:accent4>
      <a:accent5>
        <a:srgbClr val="A2238E"/>
      </a:accent5>
      <a:accent6>
        <a:srgbClr val="FFC000"/>
      </a:accent6>
      <a:hlink>
        <a:srgbClr val="009BDE"/>
      </a:hlink>
      <a:folHlink>
        <a:srgbClr val="009BD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9BDE"/>
      </a:accent1>
      <a:accent2>
        <a:srgbClr val="FF6600"/>
      </a:accent2>
      <a:accent3>
        <a:srgbClr val="009BDE"/>
      </a:accent3>
      <a:accent4>
        <a:srgbClr val="62BB47"/>
      </a:accent4>
      <a:accent5>
        <a:srgbClr val="A2238E"/>
      </a:accent5>
      <a:accent6>
        <a:srgbClr val="FFC000"/>
      </a:accent6>
      <a:hlink>
        <a:srgbClr val="009BDE"/>
      </a:hlink>
      <a:folHlink>
        <a:srgbClr val="009BD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9BDE"/>
      </a:accent1>
      <a:accent2>
        <a:srgbClr val="FF6600"/>
      </a:accent2>
      <a:accent3>
        <a:srgbClr val="009BDE"/>
      </a:accent3>
      <a:accent4>
        <a:srgbClr val="62BB47"/>
      </a:accent4>
      <a:accent5>
        <a:srgbClr val="A2238E"/>
      </a:accent5>
      <a:accent6>
        <a:srgbClr val="FFC000"/>
      </a:accent6>
      <a:hlink>
        <a:srgbClr val="009BDE"/>
      </a:hlink>
      <a:folHlink>
        <a:srgbClr val="009BD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9BDE"/>
      </a:accent1>
      <a:accent2>
        <a:srgbClr val="FF6600"/>
      </a:accent2>
      <a:accent3>
        <a:srgbClr val="009BDE"/>
      </a:accent3>
      <a:accent4>
        <a:srgbClr val="62BB47"/>
      </a:accent4>
      <a:accent5>
        <a:srgbClr val="A2238E"/>
      </a:accent5>
      <a:accent6>
        <a:srgbClr val="FFC000"/>
      </a:accent6>
      <a:hlink>
        <a:srgbClr val="009BDE"/>
      </a:hlink>
      <a:folHlink>
        <a:srgbClr val="009BD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Produktpräsentation_D2016</Template>
  <TotalTime>0</TotalTime>
  <Words>1051</Words>
  <Application>Microsoft Office PowerPoint</Application>
  <PresentationFormat>Breitbild</PresentationFormat>
  <Paragraphs>279</Paragraphs>
  <Slides>40</Slides>
  <Notes>11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6</vt:i4>
      </vt:variant>
      <vt:variant>
        <vt:lpstr>Folientitel</vt:lpstr>
      </vt:variant>
      <vt:variant>
        <vt:i4>40</vt:i4>
      </vt:variant>
    </vt:vector>
  </HeadingPairs>
  <TitlesOfParts>
    <vt:vector size="55" baseType="lpstr">
      <vt:lpstr>Microsoft YaHei</vt:lpstr>
      <vt:lpstr>Arial</vt:lpstr>
      <vt:lpstr>Calibri</vt:lpstr>
      <vt:lpstr>Calibri Light</vt:lpstr>
      <vt:lpstr>DejaVu Sans</vt:lpstr>
      <vt:lpstr>Symbol</vt:lpstr>
      <vt:lpstr>Times New Roman</vt:lpstr>
      <vt:lpstr>Verdana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jge</dc:creator>
  <dc:description/>
  <cp:lastModifiedBy>Tanja Laier</cp:lastModifiedBy>
  <cp:revision>229</cp:revision>
  <dcterms:created xsi:type="dcterms:W3CDTF">2018-02-06T16:16:14Z</dcterms:created>
  <dcterms:modified xsi:type="dcterms:W3CDTF">2021-05-03T08:19:36Z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3</vt:i4>
  </property>
  <property fmtid="{D5CDD505-2E9C-101B-9397-08002B2CF9AE}" pid="7" name="Notes">
    <vt:i4>10</vt:i4>
  </property>
  <property fmtid="{D5CDD505-2E9C-101B-9397-08002B2CF9AE}" pid="8" name="PresentationFormat">
    <vt:lpwstr>Breitbild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41</vt:i4>
  </property>
</Properties>
</file>