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  <p:sldMasterId id="2147483798" r:id="rId2"/>
    <p:sldMasterId id="2147483805" r:id="rId3"/>
    <p:sldMasterId id="2147483812" r:id="rId4"/>
  </p:sldMasterIdLst>
  <p:notesMasterIdLst>
    <p:notesMasterId r:id="rId33"/>
  </p:notesMasterIdLst>
  <p:sldIdLst>
    <p:sldId id="256" r:id="rId5"/>
    <p:sldId id="257" r:id="rId6"/>
    <p:sldId id="264" r:id="rId7"/>
    <p:sldId id="265" r:id="rId8"/>
    <p:sldId id="266" r:id="rId9"/>
    <p:sldId id="267" r:id="rId10"/>
    <p:sldId id="268" r:id="rId11"/>
    <p:sldId id="269" r:id="rId12"/>
    <p:sldId id="294" r:id="rId13"/>
    <p:sldId id="270" r:id="rId14"/>
    <p:sldId id="271" r:id="rId15"/>
    <p:sldId id="272" r:id="rId16"/>
    <p:sldId id="260" r:id="rId17"/>
    <p:sldId id="282" r:id="rId18"/>
    <p:sldId id="287" r:id="rId19"/>
    <p:sldId id="285" r:id="rId20"/>
    <p:sldId id="284" r:id="rId21"/>
    <p:sldId id="274" r:id="rId22"/>
    <p:sldId id="275" r:id="rId23"/>
    <p:sldId id="288" r:id="rId24"/>
    <p:sldId id="291" r:id="rId25"/>
    <p:sldId id="292" r:id="rId26"/>
    <p:sldId id="289" r:id="rId27"/>
    <p:sldId id="293" r:id="rId28"/>
    <p:sldId id="280" r:id="rId29"/>
    <p:sldId id="277" r:id="rId30"/>
    <p:sldId id="278" r:id="rId31"/>
    <p:sldId id="279" r:id="rId3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4" autoAdjust="0"/>
    <p:restoredTop sz="94660" autoAdjust="0"/>
  </p:normalViewPr>
  <p:slideViewPr>
    <p:cSldViewPr snapToGrid="0" showGuides="1">
      <p:cViewPr varScale="1">
        <p:scale>
          <a:sx n="88" d="100"/>
          <a:sy n="88" d="100"/>
        </p:scale>
        <p:origin x="264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13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E5165-90E6-4075-8EA3-BE41231911E9}" type="datetimeFigureOut">
              <a:rPr lang="de-DE" smtClean="0"/>
              <a:t>26.02.2021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C55A7-2B01-4C3A-B683-9A15AA7F49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168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5983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1788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77610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7457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7436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65289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163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2897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63025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45905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4593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2920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16705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96412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8026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1009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6771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3305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5103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5643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15900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3515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C55A7-2B01-4C3A-B683-9A15AA7F4976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7512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1522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415558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649432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2560423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4262630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132030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48134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151799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234844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469636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2962802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181228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128644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3933866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70107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8601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1629425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342429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802432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862066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22504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131271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919373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621912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236162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06260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6126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01766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28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819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39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20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51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21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9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2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jp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1.jpg"/><Relationship Id="rId11" Type="http://schemas.openxmlformats.org/officeDocument/2006/relationships/image" Target="../media/image77.wmf"/><Relationship Id="rId5" Type="http://schemas.openxmlformats.org/officeDocument/2006/relationships/image" Target="../media/image80.jp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79.jpg"/><Relationship Id="rId9" Type="http://schemas.openxmlformats.org/officeDocument/2006/relationships/image" Target="../media/image8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9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29.png"/><Relationship Id="rId4" Type="http://schemas.openxmlformats.org/officeDocument/2006/relationships/image" Target="../media/image32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30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469361" y="384850"/>
            <a:ext cx="1558542" cy="245345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sp>
        <p:nvSpPr>
          <p:cNvPr id="31" name="Textplatzhalter 4"/>
          <p:cNvSpPr txBox="1">
            <a:spLocks/>
          </p:cNvSpPr>
          <p:nvPr/>
        </p:nvSpPr>
        <p:spPr>
          <a:xfrm>
            <a:off x="-135574" y="2623934"/>
            <a:ext cx="5486401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/>
              <a:t>Röntgenunterstützte Premium-Leerflascheninspektion für eine nie dagewesene Erkennungssicherheit.</a:t>
            </a:r>
            <a:endParaRPr lang="de-DE" dirty="0"/>
          </a:p>
        </p:txBody>
      </p:sp>
      <p:sp>
        <p:nvSpPr>
          <p:cNvPr id="32" name="Textplatzhalter 6"/>
          <p:cNvSpPr txBox="1">
            <a:spLocks/>
          </p:cNvSpPr>
          <p:nvPr/>
        </p:nvSpPr>
        <p:spPr>
          <a:xfrm>
            <a:off x="-135574" y="3545235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b="1" dirty="0" smtClean="0"/>
              <a:t>HEUFT </a:t>
            </a:r>
            <a:r>
              <a:rPr lang="de-DE" b="1" i="1" dirty="0" err="1" smtClean="0"/>
              <a:t>InLine</a:t>
            </a:r>
            <a:r>
              <a:rPr lang="de-DE" b="1" i="1" dirty="0" smtClean="0"/>
              <a:t> </a:t>
            </a:r>
            <a:r>
              <a:rPr lang="de-DE" b="1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b="1" i="1" dirty="0" smtClean="0"/>
              <a:t> IXS</a:t>
            </a:r>
            <a:endParaRPr lang="de-DE" b="1" i="1" dirty="0"/>
          </a:p>
        </p:txBody>
      </p:sp>
      <p:pic>
        <p:nvPicPr>
          <p:cNvPr id="33" name="Grafik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76" y="1004142"/>
            <a:ext cx="8205810" cy="4745510"/>
          </a:xfrm>
          <a:prstGeom prst="rect">
            <a:avLst/>
          </a:prstGeom>
        </p:spPr>
      </p:pic>
      <p:pic>
        <p:nvPicPr>
          <p:cNvPr id="34" name="Grafik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609" y="5015615"/>
            <a:ext cx="2862232" cy="1479628"/>
          </a:xfrm>
          <a:prstGeom prst="rect">
            <a:avLst/>
          </a:prstGeom>
        </p:spPr>
      </p:pic>
      <p:pic>
        <p:nvPicPr>
          <p:cNvPr id="35" name="Grafik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3225" y="5277795"/>
            <a:ext cx="1654163" cy="1104788"/>
          </a:xfrm>
          <a:prstGeom prst="rect">
            <a:avLst/>
          </a:prstGeom>
        </p:spPr>
      </p:pic>
      <p:grpSp>
        <p:nvGrpSpPr>
          <p:cNvPr id="25" name="Gruppieren 24"/>
          <p:cNvGrpSpPr/>
          <p:nvPr/>
        </p:nvGrpSpPr>
        <p:grpSpPr>
          <a:xfrm>
            <a:off x="90553" y="4186793"/>
            <a:ext cx="2517074" cy="2308450"/>
            <a:chOff x="90553" y="4186793"/>
            <a:chExt cx="2517074" cy="2308450"/>
          </a:xfrm>
        </p:grpSpPr>
        <p:grpSp>
          <p:nvGrpSpPr>
            <p:cNvPr id="29" name="Gruppieren 28"/>
            <p:cNvGrpSpPr/>
            <p:nvPr/>
          </p:nvGrpSpPr>
          <p:grpSpPr>
            <a:xfrm>
              <a:off x="955802" y="4186793"/>
              <a:ext cx="991983" cy="2217374"/>
              <a:chOff x="955802" y="4186793"/>
              <a:chExt cx="991983" cy="2217374"/>
            </a:xfrm>
          </p:grpSpPr>
          <p:grpSp>
            <p:nvGrpSpPr>
              <p:cNvPr id="41" name="Gruppieren 40"/>
              <p:cNvGrpSpPr/>
              <p:nvPr/>
            </p:nvGrpSpPr>
            <p:grpSpPr>
              <a:xfrm>
                <a:off x="955802" y="4186793"/>
                <a:ext cx="991983" cy="2217374"/>
                <a:chOff x="955802" y="4525255"/>
                <a:chExt cx="991983" cy="2217374"/>
              </a:xfrm>
            </p:grpSpPr>
            <p:pic>
              <p:nvPicPr>
                <p:cNvPr id="43" name="Grafik 42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5802" y="4525255"/>
                  <a:ext cx="991983" cy="2217374"/>
                </a:xfrm>
                <a:prstGeom prst="rect">
                  <a:avLst/>
                </a:prstGeom>
              </p:spPr>
            </p:pic>
            <p:sp>
              <p:nvSpPr>
                <p:cNvPr id="44" name="Ellipse 43"/>
                <p:cNvSpPr/>
                <p:nvPr/>
              </p:nvSpPr>
              <p:spPr>
                <a:xfrm>
                  <a:off x="1319794" y="5633942"/>
                  <a:ext cx="238415" cy="238415"/>
                </a:xfrm>
                <a:prstGeom prst="ellipse">
                  <a:avLst/>
                </a:prstGeom>
                <a:noFill/>
                <a:ln w="9525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42" name="Ellipse 41"/>
              <p:cNvSpPr/>
              <p:nvPr/>
            </p:nvSpPr>
            <p:spPr>
              <a:xfrm>
                <a:off x="1314320" y="4430511"/>
                <a:ext cx="238415" cy="238415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0" name="Gruppieren 29"/>
            <p:cNvGrpSpPr/>
            <p:nvPr/>
          </p:nvGrpSpPr>
          <p:grpSpPr>
            <a:xfrm>
              <a:off x="1785676" y="4234271"/>
              <a:ext cx="821951" cy="2240106"/>
              <a:chOff x="1785676" y="4234271"/>
              <a:chExt cx="821951" cy="2240106"/>
            </a:xfrm>
          </p:grpSpPr>
          <p:pic>
            <p:nvPicPr>
              <p:cNvPr id="39" name="Grafik 38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85676" y="4234271"/>
                <a:ext cx="821951" cy="2240106"/>
              </a:xfrm>
              <a:prstGeom prst="rect">
                <a:avLst/>
              </a:prstGeom>
            </p:spPr>
          </p:pic>
          <p:sp>
            <p:nvSpPr>
              <p:cNvPr id="40" name="Ellipse 39"/>
              <p:cNvSpPr/>
              <p:nvPr/>
            </p:nvSpPr>
            <p:spPr>
              <a:xfrm>
                <a:off x="2203230" y="5630444"/>
                <a:ext cx="238415" cy="238415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6" name="Gruppieren 35"/>
            <p:cNvGrpSpPr/>
            <p:nvPr/>
          </p:nvGrpSpPr>
          <p:grpSpPr>
            <a:xfrm>
              <a:off x="90553" y="4237003"/>
              <a:ext cx="1044259" cy="2258240"/>
              <a:chOff x="90553" y="4237003"/>
              <a:chExt cx="1044259" cy="2258240"/>
            </a:xfrm>
          </p:grpSpPr>
          <p:pic>
            <p:nvPicPr>
              <p:cNvPr id="37" name="Grafik 3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553" y="4237003"/>
                <a:ext cx="1044259" cy="2258240"/>
              </a:xfrm>
              <a:prstGeom prst="rect">
                <a:avLst/>
              </a:prstGeom>
            </p:spPr>
          </p:pic>
          <p:sp>
            <p:nvSpPr>
              <p:cNvPr id="38" name="Ellipse 37"/>
              <p:cNvSpPr/>
              <p:nvPr/>
            </p:nvSpPr>
            <p:spPr>
              <a:xfrm>
                <a:off x="272748" y="6091874"/>
                <a:ext cx="238415" cy="238415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3428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Bodeninspektion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927" y="674940"/>
            <a:ext cx="7086599" cy="590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79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Typische Fehler im Bodenbereich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341" y="3086907"/>
            <a:ext cx="1722765" cy="2534571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750" y="4048739"/>
            <a:ext cx="1698703" cy="2499171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663" y="2210333"/>
            <a:ext cx="2008970" cy="295564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472" y="4000239"/>
            <a:ext cx="1694692" cy="2493269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270" y="2978623"/>
            <a:ext cx="1704554" cy="2507778"/>
          </a:xfrm>
          <a:prstGeom prst="rect">
            <a:avLst/>
          </a:prstGeom>
        </p:spPr>
      </p:pic>
      <p:grpSp>
        <p:nvGrpSpPr>
          <p:cNvPr id="10" name="Gruppieren 9"/>
          <p:cNvGrpSpPr/>
          <p:nvPr/>
        </p:nvGrpSpPr>
        <p:grpSpPr>
          <a:xfrm>
            <a:off x="8319260" y="4539303"/>
            <a:ext cx="1205096" cy="638704"/>
            <a:chOff x="2076783" y="3073487"/>
            <a:chExt cx="1205096" cy="638704"/>
          </a:xfrm>
        </p:grpSpPr>
        <p:cxnSp>
          <p:nvCxnSpPr>
            <p:cNvPr id="11" name="Gerader Verbinder 10"/>
            <p:cNvCxnSpPr/>
            <p:nvPr/>
          </p:nvCxnSpPr>
          <p:spPr>
            <a:xfrm>
              <a:off x="3140870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r Verbinder 11"/>
            <p:cNvCxnSpPr/>
            <p:nvPr/>
          </p:nvCxnSpPr>
          <p:spPr>
            <a:xfrm>
              <a:off x="2157872" y="3562066"/>
              <a:ext cx="98299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2076783" y="3073487"/>
              <a:ext cx="1205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Glas in Glas</a:t>
              </a:r>
              <a:br>
                <a:rPr lang="de-DE" sz="1400" dirty="0" smtClean="0"/>
              </a:br>
              <a:r>
                <a:rPr lang="de-DE" sz="1400" dirty="0" smtClean="0"/>
                <a:t>Detektion</a:t>
              </a:r>
              <a:endParaRPr lang="de-DE" sz="1400" dirty="0"/>
            </a:p>
          </p:txBody>
        </p:sp>
      </p:grpSp>
      <p:grpSp>
        <p:nvGrpSpPr>
          <p:cNvPr id="14" name="Gruppieren 13"/>
          <p:cNvGrpSpPr/>
          <p:nvPr/>
        </p:nvGrpSpPr>
        <p:grpSpPr>
          <a:xfrm>
            <a:off x="6079375" y="4939096"/>
            <a:ext cx="1205096" cy="408138"/>
            <a:chOff x="2076783" y="3304053"/>
            <a:chExt cx="1205096" cy="408138"/>
          </a:xfrm>
        </p:grpSpPr>
        <p:cxnSp>
          <p:nvCxnSpPr>
            <p:cNvPr id="15" name="Gerader Verbinder 14"/>
            <p:cNvCxnSpPr/>
            <p:nvPr/>
          </p:nvCxnSpPr>
          <p:spPr>
            <a:xfrm>
              <a:off x="3140870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r Verbinder 15"/>
            <p:cNvCxnSpPr/>
            <p:nvPr/>
          </p:nvCxnSpPr>
          <p:spPr>
            <a:xfrm>
              <a:off x="2157872" y="3562066"/>
              <a:ext cx="98299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feld 16"/>
            <p:cNvSpPr txBox="1"/>
            <p:nvPr/>
          </p:nvSpPr>
          <p:spPr>
            <a:xfrm>
              <a:off x="2076783" y="3304053"/>
              <a:ext cx="1205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err="1" smtClean="0"/>
                <a:t>Abplatzer</a:t>
              </a:r>
              <a:endParaRPr lang="de-DE" sz="1400" dirty="0"/>
            </a:p>
          </p:txBody>
        </p:sp>
      </p:grpSp>
      <p:grpSp>
        <p:nvGrpSpPr>
          <p:cNvPr id="18" name="Gruppieren 17"/>
          <p:cNvGrpSpPr/>
          <p:nvPr/>
        </p:nvGrpSpPr>
        <p:grpSpPr>
          <a:xfrm>
            <a:off x="4222522" y="3571507"/>
            <a:ext cx="2235176" cy="427404"/>
            <a:chOff x="1028524" y="3284787"/>
            <a:chExt cx="2235176" cy="427404"/>
          </a:xfrm>
        </p:grpSpPr>
        <p:cxnSp>
          <p:nvCxnSpPr>
            <p:cNvPr id="19" name="Gerader Verbinder 18"/>
            <p:cNvCxnSpPr/>
            <p:nvPr/>
          </p:nvCxnSpPr>
          <p:spPr>
            <a:xfrm>
              <a:off x="3140870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r Verbinder 19"/>
            <p:cNvCxnSpPr/>
            <p:nvPr/>
          </p:nvCxnSpPr>
          <p:spPr>
            <a:xfrm>
              <a:off x="1099029" y="3562066"/>
              <a:ext cx="204184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feld 20"/>
            <p:cNvSpPr txBox="1"/>
            <p:nvPr/>
          </p:nvSpPr>
          <p:spPr>
            <a:xfrm>
              <a:off x="1028524" y="3284787"/>
              <a:ext cx="21828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Transparenter Fremdkörper</a:t>
              </a:r>
              <a:endParaRPr lang="de-DE" sz="1400" dirty="0"/>
            </a:p>
          </p:txBody>
        </p:sp>
      </p:grpSp>
      <p:grpSp>
        <p:nvGrpSpPr>
          <p:cNvPr id="24" name="Gruppieren 23"/>
          <p:cNvGrpSpPr/>
          <p:nvPr/>
        </p:nvGrpSpPr>
        <p:grpSpPr>
          <a:xfrm>
            <a:off x="420148" y="4463564"/>
            <a:ext cx="2235176" cy="427404"/>
            <a:chOff x="1028524" y="3284787"/>
            <a:chExt cx="2235176" cy="427404"/>
          </a:xfrm>
        </p:grpSpPr>
        <p:cxnSp>
          <p:nvCxnSpPr>
            <p:cNvPr id="25" name="Gerader Verbinder 24"/>
            <p:cNvCxnSpPr/>
            <p:nvPr/>
          </p:nvCxnSpPr>
          <p:spPr>
            <a:xfrm>
              <a:off x="3140870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r Verbinder 25"/>
            <p:cNvCxnSpPr/>
            <p:nvPr/>
          </p:nvCxnSpPr>
          <p:spPr>
            <a:xfrm>
              <a:off x="1099029" y="3562066"/>
              <a:ext cx="204184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1028524" y="3284787"/>
              <a:ext cx="21828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Restflüssigkeitserkennung</a:t>
              </a:r>
              <a:endParaRPr lang="de-DE" sz="1400" dirty="0"/>
            </a:p>
          </p:txBody>
        </p:sp>
      </p:grpSp>
      <p:grpSp>
        <p:nvGrpSpPr>
          <p:cNvPr id="28" name="Gruppieren 27"/>
          <p:cNvGrpSpPr/>
          <p:nvPr/>
        </p:nvGrpSpPr>
        <p:grpSpPr>
          <a:xfrm>
            <a:off x="4221311" y="5573350"/>
            <a:ext cx="1211823" cy="307777"/>
            <a:chOff x="1977958" y="2991905"/>
            <a:chExt cx="1211823" cy="307777"/>
          </a:xfrm>
        </p:grpSpPr>
        <p:cxnSp>
          <p:nvCxnSpPr>
            <p:cNvPr id="29" name="Gerader Verbinder 28"/>
            <p:cNvCxnSpPr/>
            <p:nvPr/>
          </p:nvCxnSpPr>
          <p:spPr>
            <a:xfrm flipH="1" flipV="1">
              <a:off x="1977958" y="3124984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/>
            <p:cNvCxnSpPr/>
            <p:nvPr/>
          </p:nvCxnSpPr>
          <p:spPr>
            <a:xfrm>
              <a:off x="2100642" y="3275109"/>
              <a:ext cx="10026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feld 30"/>
            <p:cNvSpPr txBox="1"/>
            <p:nvPr/>
          </p:nvSpPr>
          <p:spPr>
            <a:xfrm>
              <a:off x="2065970" y="2991905"/>
              <a:ext cx="11238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Fremdkörper</a:t>
              </a:r>
              <a:endParaRPr lang="de-DE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6080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r"/>
            <a:r>
              <a:rPr lang="de-DE" dirty="0" smtClean="0"/>
              <a:t>Optische Bodeninspektion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6"/>
          <a:stretch/>
        </p:blipFill>
        <p:spPr>
          <a:xfrm>
            <a:off x="3344778" y="155655"/>
            <a:ext cx="6157933" cy="6521873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6459840" y="229974"/>
            <a:ext cx="1673506" cy="418568"/>
            <a:chOff x="1480782" y="3293623"/>
            <a:chExt cx="1673506" cy="418568"/>
          </a:xfrm>
        </p:grpSpPr>
        <p:cxnSp>
          <p:nvCxnSpPr>
            <p:cNvPr id="7" name="Gerader Verbinder 6"/>
            <p:cNvCxnSpPr/>
            <p:nvPr/>
          </p:nvCxnSpPr>
          <p:spPr>
            <a:xfrm flipH="1">
              <a:off x="1480782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r Verbinder 7"/>
            <p:cNvCxnSpPr/>
            <p:nvPr/>
          </p:nvCxnSpPr>
          <p:spPr>
            <a:xfrm>
              <a:off x="1603612" y="3562066"/>
              <a:ext cx="9009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1526331" y="3293623"/>
              <a:ext cx="16279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err="1" smtClean="0"/>
                <a:t>Optic</a:t>
              </a:r>
              <a:r>
                <a:rPr lang="de-DE" sz="1400" dirty="0" smtClean="0"/>
                <a:t>-Tower</a:t>
              </a:r>
              <a:endParaRPr lang="de-DE" sz="1400" dirty="0"/>
            </a:p>
          </p:txBody>
        </p:sp>
      </p:grpSp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5805" y="1373601"/>
            <a:ext cx="2417070" cy="1790704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9244576" y="3201799"/>
            <a:ext cx="11332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Fremdkörper</a:t>
            </a:r>
            <a:endParaRPr lang="de-DE" sz="1400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6488070" y="4475747"/>
            <a:ext cx="4833646" cy="923608"/>
            <a:chOff x="1345107" y="2351502"/>
            <a:chExt cx="4833646" cy="923608"/>
          </a:xfrm>
        </p:grpSpPr>
        <p:cxnSp>
          <p:nvCxnSpPr>
            <p:cNvPr id="14" name="Gerader Verbinder 13"/>
            <p:cNvCxnSpPr/>
            <p:nvPr/>
          </p:nvCxnSpPr>
          <p:spPr>
            <a:xfrm flipH="1" flipV="1">
              <a:off x="1345107" y="2351502"/>
              <a:ext cx="755681" cy="9236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r Verbinder 14"/>
            <p:cNvCxnSpPr/>
            <p:nvPr/>
          </p:nvCxnSpPr>
          <p:spPr>
            <a:xfrm>
              <a:off x="2100642" y="3275109"/>
              <a:ext cx="390966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feld 15"/>
            <p:cNvSpPr txBox="1"/>
            <p:nvPr/>
          </p:nvSpPr>
          <p:spPr>
            <a:xfrm>
              <a:off x="2114097" y="2529975"/>
              <a:ext cx="406465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Intelligenter </a:t>
              </a:r>
              <a:r>
                <a:rPr lang="de-DE" sz="1400" dirty="0" err="1" smtClean="0"/>
                <a:t>Mehrfachringblitzer</a:t>
              </a:r>
              <a:endParaRPr lang="de-DE" sz="1400" dirty="0" smtClean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sz="1400" dirty="0" smtClean="0"/>
                <a:t>Flexible Anpassung an den Behälterdurchmesser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sz="1400" dirty="0" smtClean="0"/>
                <a:t>Dynamische Helligkeitssteuerung pro Ring</a:t>
              </a:r>
              <a:endParaRPr lang="de-DE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5159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algn="r"/>
            <a:r>
              <a:rPr lang="de-DE" dirty="0"/>
              <a:t>Kombination </a:t>
            </a:r>
            <a:r>
              <a:rPr lang="de-DE" dirty="0" smtClean="0"/>
              <a:t>aus</a:t>
            </a:r>
            <a:br>
              <a:rPr lang="de-DE" dirty="0" smtClean="0"/>
            </a:br>
            <a:r>
              <a:rPr lang="de-DE" dirty="0" smtClean="0"/>
              <a:t>gepulster</a:t>
            </a:r>
            <a:br>
              <a:rPr lang="de-DE" dirty="0" smtClean="0"/>
            </a:br>
            <a:r>
              <a:rPr lang="de-DE" dirty="0" smtClean="0"/>
              <a:t>Röntgen- und</a:t>
            </a:r>
            <a:br>
              <a:rPr lang="de-DE" dirty="0" smtClean="0"/>
            </a:br>
            <a:r>
              <a:rPr lang="de-DE" dirty="0" smtClean="0"/>
              <a:t>optischer </a:t>
            </a:r>
            <a:r>
              <a:rPr lang="de-DE" dirty="0"/>
              <a:t>Kameratechnologie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9"/>
          <a:stretch/>
        </p:blipFill>
        <p:spPr>
          <a:xfrm>
            <a:off x="3343275" y="1123950"/>
            <a:ext cx="7229476" cy="4520256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9886950" y="3057525"/>
            <a:ext cx="1866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Optische Bodeninspektion</a:t>
            </a:r>
            <a:endParaRPr lang="de-DE" sz="1400" dirty="0"/>
          </a:p>
        </p:txBody>
      </p:sp>
      <p:sp>
        <p:nvSpPr>
          <p:cNvPr id="12" name="Textfeld 11"/>
          <p:cNvSpPr txBox="1"/>
          <p:nvPr/>
        </p:nvSpPr>
        <p:spPr>
          <a:xfrm>
            <a:off x="9886949" y="5120985"/>
            <a:ext cx="1866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Röntgen Bodeninspektion</a:t>
            </a:r>
            <a:endParaRPr lang="de-DE" sz="14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07" y="1498471"/>
            <a:ext cx="1769444" cy="156858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07" y="3571338"/>
            <a:ext cx="1769444" cy="156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05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Gefahr: Glassplitter in Restflüssigkeit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210" y="1504997"/>
            <a:ext cx="4876800" cy="3714750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32" y="1505500"/>
            <a:ext cx="5162550" cy="3714750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814986" y="1196718"/>
            <a:ext cx="3519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Glassplitter in Restflüssigkeit (Wasser)</a:t>
            </a:r>
            <a:endParaRPr lang="de-DE" sz="1400" dirty="0"/>
          </a:p>
        </p:txBody>
      </p:sp>
      <p:sp>
        <p:nvSpPr>
          <p:cNvPr id="24" name="Textfeld 23"/>
          <p:cNvSpPr txBox="1"/>
          <p:nvPr/>
        </p:nvSpPr>
        <p:spPr>
          <a:xfrm>
            <a:off x="6057899" y="1196717"/>
            <a:ext cx="49434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Oberflächenspannung des Wassers</a:t>
            </a:r>
            <a:endParaRPr lang="de-DE" sz="1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281" y="1504494"/>
            <a:ext cx="5589958" cy="371525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06" b="12525"/>
          <a:stretch/>
        </p:blipFill>
        <p:spPr>
          <a:xfrm>
            <a:off x="308024" y="1495425"/>
            <a:ext cx="5589958" cy="3724323"/>
          </a:xfrm>
          <a:prstGeom prst="rect">
            <a:avLst/>
          </a:prstGeom>
          <a:ln>
            <a:noFill/>
          </a:ln>
        </p:spPr>
      </p:pic>
      <p:sp>
        <p:nvSpPr>
          <p:cNvPr id="6" name="Ellipse 5"/>
          <p:cNvSpPr/>
          <p:nvPr/>
        </p:nvSpPr>
        <p:spPr>
          <a:xfrm>
            <a:off x="4432417" y="4527855"/>
            <a:ext cx="990600" cy="990600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415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Optisch vs. Röntgen: 2 x 2 mm Glas in Restflüssigkeit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210" y="1504997"/>
            <a:ext cx="4876800" cy="3714750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32" y="1505500"/>
            <a:ext cx="5162550" cy="3714750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642689" y="1196718"/>
            <a:ext cx="2674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Optische Bodeninspektion</a:t>
            </a:r>
            <a:endParaRPr lang="de-DE" sz="1400" dirty="0"/>
          </a:p>
        </p:txBody>
      </p:sp>
      <p:sp>
        <p:nvSpPr>
          <p:cNvPr id="24" name="Textfeld 23"/>
          <p:cNvSpPr txBox="1"/>
          <p:nvPr/>
        </p:nvSpPr>
        <p:spPr>
          <a:xfrm>
            <a:off x="6476499" y="1196717"/>
            <a:ext cx="2674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Röntgen Bodeninspektion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4791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Optisch vs. Röntgen: 3 x 3 mm Glas in Restflüssigkeit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785" y="1512015"/>
            <a:ext cx="4848225" cy="369570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32" y="1512015"/>
            <a:ext cx="5153025" cy="3695700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642689" y="1196718"/>
            <a:ext cx="2674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Optische Bodeninspektion</a:t>
            </a:r>
            <a:endParaRPr lang="de-DE" sz="1400" dirty="0"/>
          </a:p>
        </p:txBody>
      </p:sp>
      <p:sp>
        <p:nvSpPr>
          <p:cNvPr id="10" name="Textfeld 9"/>
          <p:cNvSpPr txBox="1"/>
          <p:nvPr/>
        </p:nvSpPr>
        <p:spPr>
          <a:xfrm>
            <a:off x="6476499" y="1196717"/>
            <a:ext cx="2674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Röntgen Bodeninspektion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17744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IR-Restflüssigkeitserkennung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24" y="-108284"/>
            <a:ext cx="8184370" cy="652235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699" y="1159101"/>
            <a:ext cx="1743813" cy="284741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982" y="4152564"/>
            <a:ext cx="1182434" cy="1538371"/>
          </a:xfrm>
          <a:prstGeom prst="rect">
            <a:avLst/>
          </a:prstGeom>
        </p:spPr>
      </p:pic>
      <p:cxnSp>
        <p:nvCxnSpPr>
          <p:cNvPr id="9" name="Gerader Verbinder 8"/>
          <p:cNvCxnSpPr/>
          <p:nvPr/>
        </p:nvCxnSpPr>
        <p:spPr>
          <a:xfrm flipH="1">
            <a:off x="3633537" y="4247147"/>
            <a:ext cx="372979" cy="3729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/>
          <p:cNvCxnSpPr/>
          <p:nvPr/>
        </p:nvCxnSpPr>
        <p:spPr>
          <a:xfrm flipH="1">
            <a:off x="1058779" y="4620127"/>
            <a:ext cx="257475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997874" y="4152564"/>
            <a:ext cx="2322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Dynamische Anpassung</a:t>
            </a:r>
          </a:p>
          <a:p>
            <a:r>
              <a:rPr lang="de-DE" sz="1400" dirty="0" smtClean="0"/>
              <a:t>An den Flaschendurchmesser</a:t>
            </a:r>
            <a:endParaRPr lang="de-DE" sz="1400" dirty="0"/>
          </a:p>
        </p:txBody>
      </p:sp>
      <p:cxnSp>
        <p:nvCxnSpPr>
          <p:cNvPr id="14" name="Gerader Verbinder 13"/>
          <p:cNvCxnSpPr/>
          <p:nvPr/>
        </p:nvCxnSpPr>
        <p:spPr>
          <a:xfrm flipH="1">
            <a:off x="4680284" y="4764505"/>
            <a:ext cx="44877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V="1">
            <a:off x="9168063" y="4402142"/>
            <a:ext cx="362363" cy="3623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7073359" y="4466237"/>
            <a:ext cx="16273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IR-LED-Beleuchtung</a:t>
            </a:r>
            <a:endParaRPr lang="de-DE" sz="1400" dirty="0"/>
          </a:p>
        </p:txBody>
      </p:sp>
      <p:cxnSp>
        <p:nvCxnSpPr>
          <p:cNvPr id="19" name="Gerader Verbinder 18"/>
          <p:cNvCxnSpPr/>
          <p:nvPr/>
        </p:nvCxnSpPr>
        <p:spPr>
          <a:xfrm>
            <a:off x="10214810" y="2691096"/>
            <a:ext cx="172424" cy="172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/>
          <p:cNvCxnSpPr/>
          <p:nvPr/>
        </p:nvCxnSpPr>
        <p:spPr>
          <a:xfrm>
            <a:off x="10384269" y="2863519"/>
            <a:ext cx="4682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10604821" y="2623419"/>
            <a:ext cx="3449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Öl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45322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HF-Restflüssigkeitserkennung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26" y="283245"/>
            <a:ext cx="7152380" cy="591801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251" y="1888958"/>
            <a:ext cx="2349223" cy="3677045"/>
          </a:xfrm>
          <a:prstGeom prst="rect">
            <a:avLst/>
          </a:prstGeom>
        </p:spPr>
      </p:pic>
      <p:cxnSp>
        <p:nvCxnSpPr>
          <p:cNvPr id="7" name="Gerader Verbinder 6"/>
          <p:cNvCxnSpPr/>
          <p:nvPr/>
        </p:nvCxnSpPr>
        <p:spPr>
          <a:xfrm flipH="1">
            <a:off x="3621506" y="3513220"/>
            <a:ext cx="372979" cy="3729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/>
          <p:cNvCxnSpPr/>
          <p:nvPr/>
        </p:nvCxnSpPr>
        <p:spPr>
          <a:xfrm flipH="1">
            <a:off x="1046748" y="3886200"/>
            <a:ext cx="257475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985843" y="3418637"/>
            <a:ext cx="2322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Dynamische Anpassung</a:t>
            </a:r>
          </a:p>
          <a:p>
            <a:r>
              <a:rPr lang="de-DE" sz="1400" dirty="0" smtClean="0"/>
              <a:t>An den Flaschendurchmesser</a:t>
            </a:r>
            <a:endParaRPr lang="de-DE" sz="1400" dirty="0"/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9733175" y="2794540"/>
            <a:ext cx="372979" cy="3729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/>
          <p:cNvCxnSpPr/>
          <p:nvPr/>
        </p:nvCxnSpPr>
        <p:spPr>
          <a:xfrm flipH="1">
            <a:off x="8313821" y="3167520"/>
            <a:ext cx="14193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8228856" y="2902261"/>
            <a:ext cx="12253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Restflüssigkeit</a:t>
            </a:r>
            <a:endParaRPr lang="de-DE" sz="1400" dirty="0"/>
          </a:p>
        </p:txBody>
      </p:sp>
      <p:cxnSp>
        <p:nvCxnSpPr>
          <p:cNvPr id="14" name="Gerader Verbinder 13"/>
          <p:cNvCxnSpPr/>
          <p:nvPr/>
        </p:nvCxnSpPr>
        <p:spPr>
          <a:xfrm flipH="1">
            <a:off x="9360196" y="5126570"/>
            <a:ext cx="372979" cy="3729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 flipH="1">
            <a:off x="7940842" y="5499550"/>
            <a:ext cx="14193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/>
          <p:cNvSpPr txBox="1"/>
          <p:nvPr/>
        </p:nvSpPr>
        <p:spPr>
          <a:xfrm>
            <a:off x="7855877" y="5234291"/>
            <a:ext cx="13962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Elektrisches Feld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57762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r"/>
            <a:r>
              <a:rPr lang="de-DE" dirty="0" smtClean="0"/>
              <a:t>Intelligente Einlaufkontrolle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748" y="960592"/>
            <a:ext cx="8859252" cy="595856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263" y="1047427"/>
            <a:ext cx="2960754" cy="17439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386" y="5023185"/>
            <a:ext cx="2372631" cy="1744582"/>
          </a:xfrm>
          <a:prstGeom prst="rect">
            <a:avLst/>
          </a:prstGeom>
        </p:spPr>
      </p:pic>
      <p:cxnSp>
        <p:nvCxnSpPr>
          <p:cNvPr id="16" name="Gerader Verbinder 15"/>
          <p:cNvCxnSpPr/>
          <p:nvPr/>
        </p:nvCxnSpPr>
        <p:spPr>
          <a:xfrm flipV="1">
            <a:off x="7579232" y="1862444"/>
            <a:ext cx="841547" cy="3368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322" y="918356"/>
            <a:ext cx="2606228" cy="2563200"/>
          </a:xfrm>
          <a:prstGeom prst="rect">
            <a:avLst/>
          </a:prstGeom>
        </p:spPr>
      </p:pic>
      <p:cxnSp>
        <p:nvCxnSpPr>
          <p:cNvPr id="10" name="Gerader Verbinder 9"/>
          <p:cNvCxnSpPr/>
          <p:nvPr/>
        </p:nvCxnSpPr>
        <p:spPr>
          <a:xfrm flipV="1">
            <a:off x="6737685" y="5570621"/>
            <a:ext cx="841547" cy="3368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/>
        </p:nvCxnSpPr>
        <p:spPr>
          <a:xfrm flipV="1">
            <a:off x="7579895" y="2199331"/>
            <a:ext cx="0" cy="33592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llipse 16"/>
          <p:cNvSpPr/>
          <p:nvPr/>
        </p:nvSpPr>
        <p:spPr>
          <a:xfrm>
            <a:off x="8150882" y="1138104"/>
            <a:ext cx="2122454" cy="2122454"/>
          </a:xfrm>
          <a:prstGeom prst="ellipse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9" name="Gerader Verbinder 18"/>
          <p:cNvCxnSpPr/>
          <p:nvPr/>
        </p:nvCxnSpPr>
        <p:spPr>
          <a:xfrm>
            <a:off x="4391526" y="2538663"/>
            <a:ext cx="0" cy="2526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/>
          <p:cNvCxnSpPr>
            <a:endCxn id="7" idx="2"/>
          </p:cNvCxnSpPr>
          <p:nvPr/>
        </p:nvCxnSpPr>
        <p:spPr>
          <a:xfrm>
            <a:off x="4391526" y="2791327"/>
            <a:ext cx="9991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5390640" y="2791327"/>
            <a:ext cx="0" cy="782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4920916" y="2538663"/>
            <a:ext cx="0" cy="156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4920916" y="2695074"/>
            <a:ext cx="1130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6051884" y="2695074"/>
            <a:ext cx="0" cy="962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>
            <a:off x="6136105" y="2538663"/>
            <a:ext cx="0" cy="156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>
            <a:off x="6136105" y="2695074"/>
            <a:ext cx="6015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r Verbinder 36"/>
          <p:cNvCxnSpPr/>
          <p:nvPr/>
        </p:nvCxnSpPr>
        <p:spPr>
          <a:xfrm>
            <a:off x="6737685" y="2695074"/>
            <a:ext cx="0" cy="12512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47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000" y="2719998"/>
            <a:ext cx="1311347" cy="3073469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490" y="2930302"/>
            <a:ext cx="1633006" cy="2848267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 smtClean="0"/>
              <a:t>LEERFLASCHENINSPEKTION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Premium-Röntgen-Leerflascheninspektion.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622" y="3267452"/>
            <a:ext cx="1037367" cy="2613984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191" y="4662281"/>
            <a:ext cx="1400819" cy="102272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493" y="4467542"/>
            <a:ext cx="1235244" cy="1204363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0" y="4538930"/>
            <a:ext cx="1821901" cy="1134041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472" y="2953316"/>
            <a:ext cx="992195" cy="2706557"/>
          </a:xfrm>
          <a:prstGeom prst="rect">
            <a:avLst/>
          </a:prstGeom>
        </p:spPr>
      </p:pic>
      <p:grpSp>
        <p:nvGrpSpPr>
          <p:cNvPr id="14" name="Gruppieren 13"/>
          <p:cNvGrpSpPr/>
          <p:nvPr/>
        </p:nvGrpSpPr>
        <p:grpSpPr>
          <a:xfrm>
            <a:off x="547216" y="4365820"/>
            <a:ext cx="1589253" cy="635739"/>
            <a:chOff x="547216" y="4175320"/>
            <a:chExt cx="1589253" cy="635739"/>
          </a:xfrm>
        </p:grpSpPr>
        <p:sp>
          <p:nvSpPr>
            <p:cNvPr id="15" name="Ellipse 14"/>
            <p:cNvSpPr/>
            <p:nvPr/>
          </p:nvSpPr>
          <p:spPr>
            <a:xfrm>
              <a:off x="547216" y="4536141"/>
              <a:ext cx="274918" cy="274918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6" name="Gerader Verbinder 15"/>
            <p:cNvCxnSpPr>
              <a:stCxn id="15" idx="6"/>
            </p:cNvCxnSpPr>
            <p:nvPr/>
          </p:nvCxnSpPr>
          <p:spPr>
            <a:xfrm>
              <a:off x="822134" y="4673600"/>
              <a:ext cx="12085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feld 16"/>
            <p:cNvSpPr txBox="1"/>
            <p:nvPr/>
          </p:nvSpPr>
          <p:spPr>
            <a:xfrm>
              <a:off x="1094517" y="4175320"/>
              <a:ext cx="10419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1400" dirty="0" smtClean="0"/>
                <a:t>Riss in der</a:t>
              </a:r>
              <a:br>
                <a:rPr lang="de-DE" sz="1400" dirty="0" smtClean="0"/>
              </a:br>
              <a:r>
                <a:rPr lang="de-DE" sz="1400" dirty="0" smtClean="0"/>
                <a:t>Seitenwand</a:t>
              </a:r>
              <a:endParaRPr lang="de-DE" sz="1400" dirty="0"/>
            </a:p>
          </p:txBody>
        </p:sp>
      </p:grpSp>
      <p:grpSp>
        <p:nvGrpSpPr>
          <p:cNvPr id="18" name="Gruppieren 17"/>
          <p:cNvGrpSpPr/>
          <p:nvPr/>
        </p:nvGrpSpPr>
        <p:grpSpPr>
          <a:xfrm>
            <a:off x="2219605" y="4550699"/>
            <a:ext cx="1689006" cy="395854"/>
            <a:chOff x="806823" y="4415205"/>
            <a:chExt cx="1689006" cy="395854"/>
          </a:xfrm>
        </p:grpSpPr>
        <p:sp>
          <p:nvSpPr>
            <p:cNvPr id="19" name="Ellipse 18"/>
            <p:cNvSpPr/>
            <p:nvPr/>
          </p:nvSpPr>
          <p:spPr>
            <a:xfrm>
              <a:off x="806823" y="4536141"/>
              <a:ext cx="274918" cy="274918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0" name="Gerader Verbinder 19"/>
            <p:cNvCxnSpPr>
              <a:stCxn id="19" idx="6"/>
            </p:cNvCxnSpPr>
            <p:nvPr/>
          </p:nvCxnSpPr>
          <p:spPr>
            <a:xfrm>
              <a:off x="1081741" y="4673600"/>
              <a:ext cx="131248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feld 20"/>
            <p:cNvSpPr txBox="1"/>
            <p:nvPr/>
          </p:nvSpPr>
          <p:spPr>
            <a:xfrm>
              <a:off x="1264006" y="4415205"/>
              <a:ext cx="12318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400" dirty="0" smtClean="0"/>
                <a:t>Affenschaukel</a:t>
              </a:r>
              <a:endParaRPr lang="de-DE" sz="1400" dirty="0"/>
            </a:p>
          </p:txBody>
        </p:sp>
      </p:grpSp>
      <p:grpSp>
        <p:nvGrpSpPr>
          <p:cNvPr id="22" name="Gruppieren 21"/>
          <p:cNvGrpSpPr/>
          <p:nvPr/>
        </p:nvGrpSpPr>
        <p:grpSpPr>
          <a:xfrm>
            <a:off x="6274173" y="4977978"/>
            <a:ext cx="1568077" cy="523220"/>
            <a:chOff x="-465979" y="4193248"/>
            <a:chExt cx="1568077" cy="523220"/>
          </a:xfrm>
        </p:grpSpPr>
        <p:cxnSp>
          <p:nvCxnSpPr>
            <p:cNvPr id="24" name="Gerader Verbinder 23"/>
            <p:cNvCxnSpPr/>
            <p:nvPr/>
          </p:nvCxnSpPr>
          <p:spPr>
            <a:xfrm>
              <a:off x="-372114" y="4673600"/>
              <a:ext cx="14742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feld 24"/>
            <p:cNvSpPr txBox="1"/>
            <p:nvPr/>
          </p:nvSpPr>
          <p:spPr>
            <a:xfrm>
              <a:off x="-465979" y="4193248"/>
              <a:ext cx="13291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Glassplitter in</a:t>
              </a:r>
            </a:p>
            <a:p>
              <a:r>
                <a:rPr lang="de-DE" sz="1400" dirty="0" smtClean="0"/>
                <a:t>Restflüssigkeit</a:t>
              </a:r>
              <a:endParaRPr lang="de-DE" sz="1400" dirty="0"/>
            </a:p>
          </p:txBody>
        </p:sp>
      </p:grpSp>
      <p:grpSp>
        <p:nvGrpSpPr>
          <p:cNvPr id="26" name="Gruppieren 25"/>
          <p:cNvGrpSpPr/>
          <p:nvPr/>
        </p:nvGrpSpPr>
        <p:grpSpPr>
          <a:xfrm>
            <a:off x="9976910" y="4087419"/>
            <a:ext cx="1068735" cy="418972"/>
            <a:chOff x="27502" y="4406583"/>
            <a:chExt cx="1068735" cy="418972"/>
          </a:xfrm>
        </p:grpSpPr>
        <p:sp>
          <p:nvSpPr>
            <p:cNvPr id="27" name="Ellipse 26"/>
            <p:cNvSpPr/>
            <p:nvPr/>
          </p:nvSpPr>
          <p:spPr>
            <a:xfrm>
              <a:off x="792327" y="4521645"/>
              <a:ext cx="303910" cy="303910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8" name="Gerader Verbinder 27"/>
            <p:cNvCxnSpPr>
              <a:endCxn id="27" idx="2"/>
            </p:cNvCxnSpPr>
            <p:nvPr/>
          </p:nvCxnSpPr>
          <p:spPr>
            <a:xfrm>
              <a:off x="126921" y="4673600"/>
              <a:ext cx="66540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feld 28"/>
            <p:cNvSpPr txBox="1"/>
            <p:nvPr/>
          </p:nvSpPr>
          <p:spPr>
            <a:xfrm>
              <a:off x="27502" y="4406583"/>
              <a:ext cx="7648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err="1" smtClean="0"/>
                <a:t>Scuffing</a:t>
              </a:r>
              <a:endParaRPr lang="de-DE" sz="1400" dirty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8827181" y="4285999"/>
            <a:ext cx="1012586" cy="1216418"/>
            <a:chOff x="8827181" y="4095499"/>
            <a:chExt cx="1012586" cy="1216418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8827181" y="4095499"/>
              <a:ext cx="1012586" cy="1216418"/>
              <a:chOff x="792326" y="3609137"/>
              <a:chExt cx="1012586" cy="1216418"/>
            </a:xfrm>
          </p:grpSpPr>
          <p:sp>
            <p:nvSpPr>
              <p:cNvPr id="33" name="Ellipse 32"/>
              <p:cNvSpPr/>
              <p:nvPr/>
            </p:nvSpPr>
            <p:spPr>
              <a:xfrm>
                <a:off x="792326" y="4533873"/>
                <a:ext cx="306493" cy="291682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Textfeld 33"/>
              <p:cNvSpPr txBox="1"/>
              <p:nvPr/>
            </p:nvSpPr>
            <p:spPr>
              <a:xfrm>
                <a:off x="910308" y="3609137"/>
                <a:ext cx="89460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400" dirty="0" smtClean="0"/>
                  <a:t>Restlauge</a:t>
                </a:r>
                <a:endParaRPr lang="de-DE" sz="1400" dirty="0"/>
              </a:p>
            </p:txBody>
          </p:sp>
        </p:grpSp>
        <p:cxnSp>
          <p:nvCxnSpPr>
            <p:cNvPr id="32" name="Gerader Verbinder 31"/>
            <p:cNvCxnSpPr>
              <a:endCxn id="33" idx="0"/>
            </p:cNvCxnSpPr>
            <p:nvPr/>
          </p:nvCxnSpPr>
          <p:spPr>
            <a:xfrm>
              <a:off x="8980428" y="4204696"/>
              <a:ext cx="0" cy="8155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ieren 34"/>
          <p:cNvGrpSpPr/>
          <p:nvPr/>
        </p:nvGrpSpPr>
        <p:grpSpPr>
          <a:xfrm>
            <a:off x="5388875" y="3642368"/>
            <a:ext cx="1758175" cy="1550971"/>
            <a:chOff x="8827181" y="3760946"/>
            <a:chExt cx="1758175" cy="1550971"/>
          </a:xfrm>
        </p:grpSpPr>
        <p:grpSp>
          <p:nvGrpSpPr>
            <p:cNvPr id="36" name="Gruppieren 35"/>
            <p:cNvGrpSpPr/>
            <p:nvPr/>
          </p:nvGrpSpPr>
          <p:grpSpPr>
            <a:xfrm>
              <a:off x="8827181" y="3760946"/>
              <a:ext cx="1758175" cy="1550971"/>
              <a:chOff x="792326" y="3274584"/>
              <a:chExt cx="1758175" cy="1550971"/>
            </a:xfrm>
          </p:grpSpPr>
          <p:sp>
            <p:nvSpPr>
              <p:cNvPr id="38" name="Ellipse 37"/>
              <p:cNvSpPr/>
              <p:nvPr/>
            </p:nvSpPr>
            <p:spPr>
              <a:xfrm>
                <a:off x="792326" y="4533873"/>
                <a:ext cx="302313" cy="291682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Textfeld 38"/>
              <p:cNvSpPr txBox="1"/>
              <p:nvPr/>
            </p:nvSpPr>
            <p:spPr>
              <a:xfrm>
                <a:off x="910308" y="3274584"/>
                <a:ext cx="164019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400" dirty="0" smtClean="0"/>
                  <a:t>Mündungsausbruch</a:t>
                </a:r>
                <a:endParaRPr lang="de-DE" sz="1400" dirty="0"/>
              </a:p>
            </p:txBody>
          </p:sp>
        </p:grpSp>
        <p:cxnSp>
          <p:nvCxnSpPr>
            <p:cNvPr id="37" name="Gerader Verbinder 36"/>
            <p:cNvCxnSpPr>
              <a:endCxn id="38" idx="0"/>
            </p:cNvCxnSpPr>
            <p:nvPr/>
          </p:nvCxnSpPr>
          <p:spPr>
            <a:xfrm flipH="1">
              <a:off x="8978338" y="3859102"/>
              <a:ext cx="2090" cy="11611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uppieren 39"/>
          <p:cNvGrpSpPr/>
          <p:nvPr/>
        </p:nvGrpSpPr>
        <p:grpSpPr>
          <a:xfrm>
            <a:off x="4110038" y="4159765"/>
            <a:ext cx="1411020" cy="1033574"/>
            <a:chOff x="8842745" y="4278343"/>
            <a:chExt cx="1411020" cy="1033574"/>
          </a:xfrm>
        </p:grpSpPr>
        <p:grpSp>
          <p:nvGrpSpPr>
            <p:cNvPr id="41" name="Gruppieren 40"/>
            <p:cNvGrpSpPr/>
            <p:nvPr/>
          </p:nvGrpSpPr>
          <p:grpSpPr>
            <a:xfrm>
              <a:off x="8842745" y="4278343"/>
              <a:ext cx="1411020" cy="1033574"/>
              <a:chOff x="807890" y="3791981"/>
              <a:chExt cx="1411020" cy="1033574"/>
            </a:xfrm>
          </p:grpSpPr>
          <p:sp>
            <p:nvSpPr>
              <p:cNvPr id="43" name="Ellipse 42"/>
              <p:cNvSpPr/>
              <p:nvPr/>
            </p:nvSpPr>
            <p:spPr>
              <a:xfrm>
                <a:off x="807890" y="4533873"/>
                <a:ext cx="295275" cy="291682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889700" y="3791981"/>
                <a:ext cx="13292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400" dirty="0" smtClean="0"/>
                  <a:t>Bodenausbruch</a:t>
                </a:r>
                <a:endParaRPr lang="de-DE" sz="1400" dirty="0"/>
              </a:p>
            </p:txBody>
          </p:sp>
        </p:grpSp>
        <p:cxnSp>
          <p:nvCxnSpPr>
            <p:cNvPr id="42" name="Gerader Verbinder 41"/>
            <p:cNvCxnSpPr>
              <a:endCxn id="43" idx="0"/>
            </p:cNvCxnSpPr>
            <p:nvPr/>
          </p:nvCxnSpPr>
          <p:spPr>
            <a:xfrm>
              <a:off x="8980428" y="4375311"/>
              <a:ext cx="9955" cy="6449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604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261564" cy="227597"/>
          </a:xfrm>
        </p:spPr>
        <p:txBody>
          <a:bodyPr/>
          <a:lstStyle/>
          <a:p>
            <a:r>
              <a:rPr lang="de-DE" dirty="0" smtClean="0"/>
              <a:t>LEISTUNGSNACHWEIS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r"/>
            <a:r>
              <a:rPr lang="de-DE" dirty="0" smtClean="0"/>
              <a:t>Unabhängiger Leistungsnachweis durch die VLB Berlin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11" y="1321703"/>
            <a:ext cx="2816095" cy="3984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RightFacing"/>
            <a:lightRig rig="soft" dir="t"/>
          </a:scene3d>
          <a:sp3d contourW="12700" prstMaterial="matte">
            <a:contourClr>
              <a:srgbClr val="C0C0C0"/>
            </a:contourClr>
          </a:sp3d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5" t="11250" r="5960" b="12361"/>
          <a:stretch/>
        </p:blipFill>
        <p:spPr>
          <a:xfrm>
            <a:off x="7243399" y="1953377"/>
            <a:ext cx="3593302" cy="2949725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662" y="3048000"/>
            <a:ext cx="2108746" cy="20526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440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Über die VLB Berlin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261564" cy="227597"/>
          </a:xfrm>
        </p:spPr>
        <p:txBody>
          <a:bodyPr/>
          <a:lstStyle/>
          <a:p>
            <a:r>
              <a:rPr lang="de-DE" dirty="0"/>
              <a:t>LEISTUNGSNACHWEIS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61" y="1613575"/>
            <a:ext cx="1486797" cy="213927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2590799" y="1390650"/>
            <a:ext cx="86868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/>
              <a:t>Versuchs- und Lehranstalt für Brauerei in </a:t>
            </a:r>
            <a:r>
              <a:rPr lang="de-DE" sz="2400" dirty="0" smtClean="0"/>
              <a:t>Berlin (VLB</a:t>
            </a:r>
            <a:r>
              <a:rPr lang="de-DE" sz="2400" dirty="0"/>
              <a:t>) </a:t>
            </a:r>
            <a:r>
              <a:rPr lang="de-DE" sz="2400" dirty="0" smtClean="0"/>
              <a:t>e.V.</a:t>
            </a: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 smtClean="0"/>
              <a:t>International arbeitend, verwurzelt in Deutschland</a:t>
            </a: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 smtClean="0"/>
              <a:t>Eines der größten unabhängigen Institute weltweit</a:t>
            </a: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 smtClean="0"/>
              <a:t>Forschung, Lehre, Dienstleistungen, Informationsbereitstellung</a:t>
            </a: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 smtClean="0"/>
              <a:t>Bier- und Getränkeindustrie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46094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Testablauf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261564" cy="227597"/>
          </a:xfrm>
        </p:spPr>
        <p:txBody>
          <a:bodyPr/>
          <a:lstStyle/>
          <a:p>
            <a:r>
              <a:rPr lang="de-DE" dirty="0"/>
              <a:t>LEISTUNGSNACHWEIS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27" r="11719" b="63681"/>
          <a:stretch/>
        </p:blipFill>
        <p:spPr>
          <a:xfrm>
            <a:off x="8846288" y="1140429"/>
            <a:ext cx="1194903" cy="98731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5" t="10613" r="65092" b="4680"/>
          <a:stretch/>
        </p:blipFill>
        <p:spPr>
          <a:xfrm>
            <a:off x="1474471" y="1180866"/>
            <a:ext cx="1238491" cy="87967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23" t="10613" r="9316" b="4680"/>
          <a:stretch/>
        </p:blipFill>
        <p:spPr>
          <a:xfrm>
            <a:off x="5161549" y="1160029"/>
            <a:ext cx="1251285" cy="879676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1037598" y="2107786"/>
            <a:ext cx="2224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Scharfe Einstellungen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4694427" y="2107786"/>
            <a:ext cx="2220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Betriebseinstellungen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7967873" y="2108372"/>
            <a:ext cx="3297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HEUFT Röntgen-Bodeninspektion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373" y="2927149"/>
            <a:ext cx="781050" cy="1352550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574" y="2936774"/>
            <a:ext cx="781050" cy="135255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417" y="2966100"/>
            <a:ext cx="1352550" cy="135255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37" y="2950121"/>
            <a:ext cx="781050" cy="1352550"/>
          </a:xfrm>
          <a:prstGeom prst="rect">
            <a:avLst/>
          </a:prstGeom>
        </p:spPr>
      </p:pic>
      <p:sp>
        <p:nvSpPr>
          <p:cNvPr id="17" name="Textfeld 16"/>
          <p:cNvSpPr txBox="1"/>
          <p:nvPr/>
        </p:nvSpPr>
        <p:spPr>
          <a:xfrm>
            <a:off x="786192" y="3575707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(21+8) 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4474532" y="3572490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25 x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933173" y="359355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4 x</a:t>
            </a:r>
            <a:endParaRPr lang="de-DE" dirty="0"/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95263" y="3065883"/>
            <a:ext cx="2030787" cy="2390015"/>
          </a:xfrm>
          <a:prstGeom prst="rect">
            <a:avLst/>
          </a:prstGeom>
        </p:spPr>
      </p:pic>
      <p:sp>
        <p:nvSpPr>
          <p:cNvPr id="24" name="Textfeld 23"/>
          <p:cNvSpPr txBox="1"/>
          <p:nvPr/>
        </p:nvSpPr>
        <p:spPr>
          <a:xfrm>
            <a:off x="7967873" y="3574007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1500x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2273237" y="5022819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= 2900 x</a:t>
            </a:r>
            <a:endParaRPr lang="de-DE" dirty="0"/>
          </a:p>
        </p:txBody>
      </p:sp>
      <p:graphicFrame>
        <p:nvGraphicFramePr>
          <p:cNvPr id="27" name="Objek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011098"/>
              </p:ext>
            </p:extLst>
          </p:nvPr>
        </p:nvGraphicFramePr>
        <p:xfrm>
          <a:off x="3178626" y="4260890"/>
          <a:ext cx="1803400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Image" r:id="rId10" imgW="1802880" imgH="1802880" progId="Photoshop.Image.13">
                  <p:embed/>
                </p:oleObj>
              </mc:Choice>
              <mc:Fallback>
                <p:oleObj name="Image" r:id="rId10" imgW="1802880" imgH="180288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78626" y="4260890"/>
                        <a:ext cx="1803400" cy="180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Gerader Verbinder 28"/>
          <p:cNvCxnSpPr/>
          <p:nvPr/>
        </p:nvCxnSpPr>
        <p:spPr>
          <a:xfrm>
            <a:off x="7411451" y="1108424"/>
            <a:ext cx="0" cy="464900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9494130" y="5486172"/>
            <a:ext cx="2381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+ 0,65ml Restflüssigkeit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8919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r"/>
            <a:r>
              <a:rPr lang="de-DE" dirty="0" smtClean="0"/>
              <a:t>Testergebnisse – HEUFT ist Technologieführer!</a:t>
            </a:r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261564" cy="227597"/>
          </a:xfrm>
        </p:spPr>
        <p:txBody>
          <a:bodyPr/>
          <a:lstStyle/>
          <a:p>
            <a:r>
              <a:rPr lang="de-DE" dirty="0"/>
              <a:t>LEISTUNGSNACHWEIS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27" r="11719" b="63681"/>
          <a:stretch/>
        </p:blipFill>
        <p:spPr>
          <a:xfrm>
            <a:off x="8846288" y="1140429"/>
            <a:ext cx="1194903" cy="987313"/>
          </a:xfrm>
          <a:prstGeom prst="rect">
            <a:avLst/>
          </a:prstGeom>
        </p:spPr>
      </p:pic>
      <p:sp>
        <p:nvSpPr>
          <p:cNvPr id="14" name="Ellipse 13"/>
          <p:cNvSpPr/>
          <p:nvPr/>
        </p:nvSpPr>
        <p:spPr>
          <a:xfrm>
            <a:off x="792892" y="3423428"/>
            <a:ext cx="671531" cy="67153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cxnSp>
        <p:nvCxnSpPr>
          <p:cNvPr id="22" name="Gerader Verbinder 21"/>
          <p:cNvCxnSpPr/>
          <p:nvPr/>
        </p:nvCxnSpPr>
        <p:spPr>
          <a:xfrm>
            <a:off x="1457872" y="3433476"/>
            <a:ext cx="1651123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/>
          <p:cNvSpPr txBox="1"/>
          <p:nvPr/>
        </p:nvSpPr>
        <p:spPr>
          <a:xfrm>
            <a:off x="1719350" y="2925258"/>
            <a:ext cx="1498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dirty="0" smtClean="0"/>
              <a:t>Erkennungsrate relevante Fehler</a:t>
            </a:r>
            <a:endParaRPr lang="de-DE" sz="1400" dirty="0"/>
          </a:p>
        </p:txBody>
      </p:sp>
      <p:sp>
        <p:nvSpPr>
          <p:cNvPr id="38" name="Textfeld 37"/>
          <p:cNvSpPr txBox="1"/>
          <p:nvPr/>
        </p:nvSpPr>
        <p:spPr>
          <a:xfrm>
            <a:off x="803525" y="3605304"/>
            <a:ext cx="6311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100%</a:t>
            </a:r>
            <a:endParaRPr lang="de-DE" sz="1400" b="1" dirty="0">
              <a:solidFill>
                <a:schemeClr val="bg1"/>
              </a:solidFill>
            </a:endParaRPr>
          </a:p>
        </p:txBody>
      </p:sp>
      <p:cxnSp>
        <p:nvCxnSpPr>
          <p:cNvPr id="39" name="Gerader Verbinder 38"/>
          <p:cNvCxnSpPr>
            <a:stCxn id="14" idx="7"/>
          </p:cNvCxnSpPr>
          <p:nvPr/>
        </p:nvCxnSpPr>
        <p:spPr>
          <a:xfrm flipV="1">
            <a:off x="1366080" y="3437415"/>
            <a:ext cx="98343" cy="84356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Ellipse 39"/>
          <p:cNvSpPr/>
          <p:nvPr/>
        </p:nvSpPr>
        <p:spPr>
          <a:xfrm>
            <a:off x="797916" y="5228056"/>
            <a:ext cx="671531" cy="67153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cxnSp>
        <p:nvCxnSpPr>
          <p:cNvPr id="41" name="Gerader Verbinder 40"/>
          <p:cNvCxnSpPr/>
          <p:nvPr/>
        </p:nvCxnSpPr>
        <p:spPr>
          <a:xfrm>
            <a:off x="1462896" y="5238104"/>
            <a:ext cx="1651123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1724374" y="4974023"/>
            <a:ext cx="1498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dirty="0" smtClean="0"/>
              <a:t>Fehlausleitrate</a:t>
            </a:r>
            <a:endParaRPr lang="de-DE" sz="1400" dirty="0"/>
          </a:p>
        </p:txBody>
      </p:sp>
      <p:sp>
        <p:nvSpPr>
          <p:cNvPr id="43" name="Textfeld 42"/>
          <p:cNvSpPr txBox="1"/>
          <p:nvPr/>
        </p:nvSpPr>
        <p:spPr>
          <a:xfrm>
            <a:off x="808549" y="5409932"/>
            <a:ext cx="6311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0%</a:t>
            </a:r>
            <a:endParaRPr lang="de-DE" sz="1400" b="1" dirty="0">
              <a:solidFill>
                <a:schemeClr val="bg1"/>
              </a:solidFill>
            </a:endParaRPr>
          </a:p>
        </p:txBody>
      </p:sp>
      <p:cxnSp>
        <p:nvCxnSpPr>
          <p:cNvPr id="44" name="Gerader Verbinder 43"/>
          <p:cNvCxnSpPr>
            <a:stCxn id="40" idx="7"/>
          </p:cNvCxnSpPr>
          <p:nvPr/>
        </p:nvCxnSpPr>
        <p:spPr>
          <a:xfrm flipV="1">
            <a:off x="1371104" y="5242043"/>
            <a:ext cx="98343" cy="84356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Ellipse 44"/>
          <p:cNvSpPr/>
          <p:nvPr/>
        </p:nvSpPr>
        <p:spPr>
          <a:xfrm>
            <a:off x="8273100" y="3392313"/>
            <a:ext cx="671531" cy="6715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cxnSp>
        <p:nvCxnSpPr>
          <p:cNvPr id="46" name="Gerader Verbinder 45"/>
          <p:cNvCxnSpPr/>
          <p:nvPr/>
        </p:nvCxnSpPr>
        <p:spPr>
          <a:xfrm>
            <a:off x="8938080" y="3402361"/>
            <a:ext cx="165112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feld 46"/>
          <p:cNvSpPr txBox="1"/>
          <p:nvPr/>
        </p:nvSpPr>
        <p:spPr>
          <a:xfrm>
            <a:off x="8730114" y="2925258"/>
            <a:ext cx="1967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dirty="0" smtClean="0"/>
              <a:t>Steigerung der Erkennungsrate bis zu</a:t>
            </a:r>
            <a:endParaRPr lang="de-DE" sz="1400" dirty="0"/>
          </a:p>
        </p:txBody>
      </p:sp>
      <p:sp>
        <p:nvSpPr>
          <p:cNvPr id="48" name="Textfeld 47"/>
          <p:cNvSpPr txBox="1"/>
          <p:nvPr/>
        </p:nvSpPr>
        <p:spPr>
          <a:xfrm>
            <a:off x="8283733" y="3574189"/>
            <a:ext cx="6311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+29%</a:t>
            </a:r>
            <a:endParaRPr lang="de-DE" sz="1400" b="1" dirty="0">
              <a:solidFill>
                <a:schemeClr val="bg1"/>
              </a:solidFill>
            </a:endParaRPr>
          </a:p>
        </p:txBody>
      </p:sp>
      <p:cxnSp>
        <p:nvCxnSpPr>
          <p:cNvPr id="49" name="Gerader Verbinder 48"/>
          <p:cNvCxnSpPr>
            <a:stCxn id="45" idx="7"/>
          </p:cNvCxnSpPr>
          <p:nvPr/>
        </p:nvCxnSpPr>
        <p:spPr>
          <a:xfrm flipV="1">
            <a:off x="8846288" y="3406300"/>
            <a:ext cx="98343" cy="8435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Ellipse 49"/>
          <p:cNvSpPr/>
          <p:nvPr/>
        </p:nvSpPr>
        <p:spPr>
          <a:xfrm>
            <a:off x="8278124" y="4247521"/>
            <a:ext cx="671531" cy="6715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cxnSp>
        <p:nvCxnSpPr>
          <p:cNvPr id="51" name="Gerader Verbinder 50"/>
          <p:cNvCxnSpPr/>
          <p:nvPr/>
        </p:nvCxnSpPr>
        <p:spPr>
          <a:xfrm>
            <a:off x="8943104" y="4257569"/>
            <a:ext cx="165112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feld 51"/>
          <p:cNvSpPr txBox="1"/>
          <p:nvPr/>
        </p:nvSpPr>
        <p:spPr>
          <a:xfrm>
            <a:off x="9204582" y="3993488"/>
            <a:ext cx="1498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dirty="0" smtClean="0"/>
              <a:t>Fehlausleitrate</a:t>
            </a:r>
            <a:endParaRPr lang="de-DE" sz="1400" dirty="0"/>
          </a:p>
        </p:txBody>
      </p:sp>
      <p:sp>
        <p:nvSpPr>
          <p:cNvPr id="53" name="Textfeld 52"/>
          <p:cNvSpPr txBox="1"/>
          <p:nvPr/>
        </p:nvSpPr>
        <p:spPr>
          <a:xfrm>
            <a:off x="8288757" y="4429397"/>
            <a:ext cx="6311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0%</a:t>
            </a:r>
            <a:endParaRPr lang="de-DE" sz="1400" b="1" dirty="0">
              <a:solidFill>
                <a:schemeClr val="bg1"/>
              </a:solidFill>
            </a:endParaRPr>
          </a:p>
        </p:txBody>
      </p:sp>
      <p:cxnSp>
        <p:nvCxnSpPr>
          <p:cNvPr id="54" name="Gerader Verbinder 53"/>
          <p:cNvCxnSpPr>
            <a:stCxn id="50" idx="7"/>
          </p:cNvCxnSpPr>
          <p:nvPr/>
        </p:nvCxnSpPr>
        <p:spPr>
          <a:xfrm flipV="1">
            <a:off x="8851312" y="4261508"/>
            <a:ext cx="98343" cy="8435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Ellipse 26"/>
          <p:cNvSpPr/>
          <p:nvPr/>
        </p:nvSpPr>
        <p:spPr>
          <a:xfrm>
            <a:off x="792892" y="4328170"/>
            <a:ext cx="671531" cy="67153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cxnSp>
        <p:nvCxnSpPr>
          <p:cNvPr id="28" name="Gerader Verbinder 27"/>
          <p:cNvCxnSpPr/>
          <p:nvPr/>
        </p:nvCxnSpPr>
        <p:spPr>
          <a:xfrm>
            <a:off x="1457872" y="4338218"/>
            <a:ext cx="16511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/>
          <p:cNvSpPr txBox="1"/>
          <p:nvPr/>
        </p:nvSpPr>
        <p:spPr>
          <a:xfrm>
            <a:off x="1730925" y="3842849"/>
            <a:ext cx="1498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dirty="0" smtClean="0"/>
              <a:t>Erkennungsrate</a:t>
            </a:r>
          </a:p>
          <a:p>
            <a:pPr algn="r"/>
            <a:r>
              <a:rPr lang="de-DE" sz="1400" dirty="0" smtClean="0"/>
              <a:t>alle Fehler</a:t>
            </a:r>
            <a:endParaRPr lang="de-DE" sz="1400" dirty="0"/>
          </a:p>
        </p:txBody>
      </p:sp>
      <p:sp>
        <p:nvSpPr>
          <p:cNvPr id="30" name="Textfeld 29"/>
          <p:cNvSpPr txBox="1"/>
          <p:nvPr/>
        </p:nvSpPr>
        <p:spPr>
          <a:xfrm>
            <a:off x="803525" y="4510046"/>
            <a:ext cx="6311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100%</a:t>
            </a:r>
            <a:endParaRPr lang="de-DE" sz="1400" b="1" dirty="0">
              <a:solidFill>
                <a:schemeClr val="bg1"/>
              </a:solidFill>
            </a:endParaRPr>
          </a:p>
        </p:txBody>
      </p:sp>
      <p:cxnSp>
        <p:nvCxnSpPr>
          <p:cNvPr id="31" name="Gerader Verbinder 30"/>
          <p:cNvCxnSpPr>
            <a:stCxn id="27" idx="7"/>
          </p:cNvCxnSpPr>
          <p:nvPr/>
        </p:nvCxnSpPr>
        <p:spPr>
          <a:xfrm flipV="1">
            <a:off x="1366080" y="4342157"/>
            <a:ext cx="98343" cy="843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Ellipse 64"/>
          <p:cNvSpPr/>
          <p:nvPr/>
        </p:nvSpPr>
        <p:spPr>
          <a:xfrm>
            <a:off x="4478767" y="3425773"/>
            <a:ext cx="671531" cy="67153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cxnSp>
        <p:nvCxnSpPr>
          <p:cNvPr id="66" name="Gerader Verbinder 65"/>
          <p:cNvCxnSpPr/>
          <p:nvPr/>
        </p:nvCxnSpPr>
        <p:spPr>
          <a:xfrm>
            <a:off x="5143747" y="3435821"/>
            <a:ext cx="1651123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feld 66"/>
          <p:cNvSpPr txBox="1"/>
          <p:nvPr/>
        </p:nvSpPr>
        <p:spPr>
          <a:xfrm>
            <a:off x="5405225" y="2927603"/>
            <a:ext cx="1498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dirty="0" smtClean="0"/>
              <a:t>Erkennungsrate relevante Fehler</a:t>
            </a:r>
            <a:endParaRPr lang="de-DE" sz="1400" dirty="0"/>
          </a:p>
        </p:txBody>
      </p:sp>
      <p:sp>
        <p:nvSpPr>
          <p:cNvPr id="68" name="Textfeld 67"/>
          <p:cNvSpPr txBox="1"/>
          <p:nvPr/>
        </p:nvSpPr>
        <p:spPr>
          <a:xfrm>
            <a:off x="4489400" y="3607649"/>
            <a:ext cx="6311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100%</a:t>
            </a:r>
            <a:endParaRPr lang="de-DE" sz="1400" b="1" dirty="0">
              <a:solidFill>
                <a:schemeClr val="bg1"/>
              </a:solidFill>
            </a:endParaRPr>
          </a:p>
        </p:txBody>
      </p:sp>
      <p:cxnSp>
        <p:nvCxnSpPr>
          <p:cNvPr id="69" name="Gerader Verbinder 68"/>
          <p:cNvCxnSpPr>
            <a:stCxn id="65" idx="7"/>
          </p:cNvCxnSpPr>
          <p:nvPr/>
        </p:nvCxnSpPr>
        <p:spPr>
          <a:xfrm flipV="1">
            <a:off x="5051955" y="3439760"/>
            <a:ext cx="98343" cy="84356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Ellipse 69"/>
          <p:cNvSpPr/>
          <p:nvPr/>
        </p:nvSpPr>
        <p:spPr>
          <a:xfrm>
            <a:off x="4483791" y="5230401"/>
            <a:ext cx="671531" cy="67153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cxnSp>
        <p:nvCxnSpPr>
          <p:cNvPr id="71" name="Gerader Verbinder 70"/>
          <p:cNvCxnSpPr/>
          <p:nvPr/>
        </p:nvCxnSpPr>
        <p:spPr>
          <a:xfrm>
            <a:off x="5148771" y="5240449"/>
            <a:ext cx="1651123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feld 71"/>
          <p:cNvSpPr txBox="1"/>
          <p:nvPr/>
        </p:nvSpPr>
        <p:spPr>
          <a:xfrm>
            <a:off x="5410249" y="4976368"/>
            <a:ext cx="1498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dirty="0" smtClean="0"/>
              <a:t>Fehlausleitrate</a:t>
            </a:r>
            <a:endParaRPr lang="de-DE" sz="1400" dirty="0"/>
          </a:p>
        </p:txBody>
      </p:sp>
      <p:sp>
        <p:nvSpPr>
          <p:cNvPr id="73" name="Textfeld 72"/>
          <p:cNvSpPr txBox="1"/>
          <p:nvPr/>
        </p:nvSpPr>
        <p:spPr>
          <a:xfrm>
            <a:off x="4494424" y="5412277"/>
            <a:ext cx="6311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0%</a:t>
            </a:r>
            <a:endParaRPr lang="de-DE" sz="1400" b="1" dirty="0">
              <a:solidFill>
                <a:schemeClr val="bg1"/>
              </a:solidFill>
            </a:endParaRPr>
          </a:p>
        </p:txBody>
      </p:sp>
      <p:cxnSp>
        <p:nvCxnSpPr>
          <p:cNvPr id="74" name="Gerader Verbinder 73"/>
          <p:cNvCxnSpPr>
            <a:stCxn id="70" idx="7"/>
          </p:cNvCxnSpPr>
          <p:nvPr/>
        </p:nvCxnSpPr>
        <p:spPr>
          <a:xfrm flipV="1">
            <a:off x="5056979" y="5244388"/>
            <a:ext cx="98343" cy="84356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Ellipse 74"/>
          <p:cNvSpPr/>
          <p:nvPr/>
        </p:nvSpPr>
        <p:spPr>
          <a:xfrm>
            <a:off x="4478767" y="4330515"/>
            <a:ext cx="671531" cy="67153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cxnSp>
        <p:nvCxnSpPr>
          <p:cNvPr id="76" name="Gerader Verbinder 75"/>
          <p:cNvCxnSpPr/>
          <p:nvPr/>
        </p:nvCxnSpPr>
        <p:spPr>
          <a:xfrm>
            <a:off x="5143747" y="4340563"/>
            <a:ext cx="16511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feld 76"/>
          <p:cNvSpPr txBox="1"/>
          <p:nvPr/>
        </p:nvSpPr>
        <p:spPr>
          <a:xfrm>
            <a:off x="5405225" y="3845194"/>
            <a:ext cx="1498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dirty="0" smtClean="0"/>
              <a:t>Erkennungsrate</a:t>
            </a:r>
          </a:p>
          <a:p>
            <a:pPr algn="r"/>
            <a:r>
              <a:rPr lang="de-DE" sz="1400" dirty="0" smtClean="0"/>
              <a:t>alle Fehler*</a:t>
            </a:r>
            <a:endParaRPr lang="de-DE" sz="1400" dirty="0"/>
          </a:p>
        </p:txBody>
      </p:sp>
      <p:sp>
        <p:nvSpPr>
          <p:cNvPr id="78" name="Textfeld 77"/>
          <p:cNvSpPr txBox="1"/>
          <p:nvPr/>
        </p:nvSpPr>
        <p:spPr>
          <a:xfrm>
            <a:off x="4489400" y="4512391"/>
            <a:ext cx="6311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 smtClean="0">
                <a:solidFill>
                  <a:schemeClr val="bg1"/>
                </a:solidFill>
              </a:rPr>
              <a:t>98%</a:t>
            </a:r>
            <a:endParaRPr lang="de-DE" sz="1400" b="1" dirty="0">
              <a:solidFill>
                <a:schemeClr val="bg1"/>
              </a:solidFill>
            </a:endParaRPr>
          </a:p>
        </p:txBody>
      </p:sp>
      <p:cxnSp>
        <p:nvCxnSpPr>
          <p:cNvPr id="79" name="Gerader Verbinder 78"/>
          <p:cNvCxnSpPr>
            <a:stCxn id="75" idx="7"/>
          </p:cNvCxnSpPr>
          <p:nvPr/>
        </p:nvCxnSpPr>
        <p:spPr>
          <a:xfrm flipV="1">
            <a:off x="5051955" y="4344502"/>
            <a:ext cx="98343" cy="843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5" t="10613" r="65092" b="4680"/>
          <a:stretch/>
        </p:blipFill>
        <p:spPr>
          <a:xfrm>
            <a:off x="1474471" y="1180866"/>
            <a:ext cx="1238491" cy="879676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037598" y="2107786"/>
            <a:ext cx="2224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Scharfe Einstellungen</a:t>
            </a:r>
            <a:endParaRPr lang="de-DE" dirty="0"/>
          </a:p>
        </p:txBody>
      </p:sp>
      <p:sp>
        <p:nvSpPr>
          <p:cNvPr id="81" name="Textfeld 80"/>
          <p:cNvSpPr txBox="1"/>
          <p:nvPr/>
        </p:nvSpPr>
        <p:spPr>
          <a:xfrm>
            <a:off x="4694427" y="2107786"/>
            <a:ext cx="2220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Betriebseinstellungen</a:t>
            </a:r>
            <a:endParaRPr lang="de-DE" dirty="0"/>
          </a:p>
        </p:txBody>
      </p:sp>
      <p:sp>
        <p:nvSpPr>
          <p:cNvPr id="82" name="Textfeld 81"/>
          <p:cNvSpPr txBox="1"/>
          <p:nvPr/>
        </p:nvSpPr>
        <p:spPr>
          <a:xfrm>
            <a:off x="7967873" y="2108372"/>
            <a:ext cx="3297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HEUFT Röntgen-Bodeninspektion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-13652" y="5909315"/>
            <a:ext cx="1172949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 smtClean="0">
                <a:solidFill>
                  <a:schemeClr val="bg1">
                    <a:lumMod val="65000"/>
                  </a:schemeClr>
                </a:solidFill>
              </a:rPr>
              <a:t>* Zu </a:t>
            </a:r>
            <a:r>
              <a:rPr lang="de-DE" sz="800" dirty="0">
                <a:solidFill>
                  <a:schemeClr val="bg1">
                    <a:lumMod val="65000"/>
                  </a:schemeClr>
                </a:solidFill>
              </a:rPr>
              <a:t>den nicht erkannten Testflaschen „</a:t>
            </a:r>
            <a:r>
              <a:rPr lang="de-DE" sz="800" dirty="0" err="1">
                <a:solidFill>
                  <a:schemeClr val="bg1">
                    <a:lumMod val="65000"/>
                  </a:schemeClr>
                </a:solidFill>
              </a:rPr>
              <a:t>Seitwand</a:t>
            </a:r>
            <a:r>
              <a:rPr lang="de-DE" sz="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800" dirty="0" err="1">
                <a:solidFill>
                  <a:schemeClr val="bg1">
                    <a:lumMod val="65000"/>
                  </a:schemeClr>
                </a:solidFill>
              </a:rPr>
              <a:t>Abplatzer</a:t>
            </a:r>
            <a:r>
              <a:rPr lang="de-DE" sz="800" dirty="0">
                <a:solidFill>
                  <a:schemeClr val="bg1">
                    <a:lumMod val="65000"/>
                  </a:schemeClr>
                </a:solidFill>
              </a:rPr>
              <a:t> außen“ ist anzumerken, dass die Beschädigungen </a:t>
            </a:r>
            <a:r>
              <a:rPr lang="de-DE" sz="800" dirty="0" smtClean="0">
                <a:solidFill>
                  <a:schemeClr val="bg1">
                    <a:lumMod val="65000"/>
                  </a:schemeClr>
                </a:solidFill>
              </a:rPr>
              <a:t>im Bereich </a:t>
            </a:r>
            <a:r>
              <a:rPr lang="de-DE" sz="800" dirty="0">
                <a:solidFill>
                  <a:schemeClr val="bg1">
                    <a:lumMod val="65000"/>
                  </a:schemeClr>
                </a:solidFill>
              </a:rPr>
              <a:t>der </a:t>
            </a:r>
            <a:r>
              <a:rPr lang="de-DE" sz="800" dirty="0" err="1">
                <a:solidFill>
                  <a:schemeClr val="bg1">
                    <a:lumMod val="65000"/>
                  </a:schemeClr>
                </a:solidFill>
              </a:rPr>
              <a:t>Scuffingringe</a:t>
            </a:r>
            <a:r>
              <a:rPr lang="de-DE" sz="800" dirty="0">
                <a:solidFill>
                  <a:schemeClr val="bg1">
                    <a:lumMod val="65000"/>
                  </a:schemeClr>
                </a:solidFill>
              </a:rPr>
              <a:t> lagen. Eine Ausleitung von Flaschen mit Beschädigungen in diesem Bereich ist – </a:t>
            </a:r>
            <a:r>
              <a:rPr lang="de-DE" sz="800" dirty="0" smtClean="0">
                <a:solidFill>
                  <a:schemeClr val="bg1">
                    <a:lumMod val="65000"/>
                  </a:schemeClr>
                </a:solidFill>
              </a:rPr>
              <a:t>gerade Bei </a:t>
            </a:r>
            <a:r>
              <a:rPr lang="de-DE" sz="800" dirty="0" err="1">
                <a:solidFill>
                  <a:schemeClr val="bg1">
                    <a:lumMod val="65000"/>
                  </a:schemeClr>
                </a:solidFill>
              </a:rPr>
              <a:t>Betriebeinstellungen</a:t>
            </a:r>
            <a:r>
              <a:rPr lang="de-DE" sz="800" dirty="0">
                <a:solidFill>
                  <a:schemeClr val="bg1">
                    <a:lumMod val="65000"/>
                  </a:schemeClr>
                </a:solidFill>
              </a:rPr>
              <a:t> – nicht unbedingt gewollt</a:t>
            </a:r>
            <a:r>
              <a:rPr lang="de-DE" sz="8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de-DE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55" name="Gerader Verbinder 54"/>
          <p:cNvCxnSpPr/>
          <p:nvPr/>
        </p:nvCxnSpPr>
        <p:spPr>
          <a:xfrm>
            <a:off x="7411451" y="1108424"/>
            <a:ext cx="0" cy="464900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Grafik 5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23" t="10613" r="9316" b="4680"/>
          <a:stretch/>
        </p:blipFill>
        <p:spPr>
          <a:xfrm>
            <a:off x="5161549" y="1160029"/>
            <a:ext cx="1251285" cy="87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1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Testergebnisse – HEUFT ist Technologieführer</a:t>
            </a:r>
            <a:r>
              <a:rPr lang="de-DE" dirty="0" smtClean="0"/>
              <a:t>!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261564" cy="227597"/>
          </a:xfrm>
        </p:spPr>
        <p:txBody>
          <a:bodyPr/>
          <a:lstStyle/>
          <a:p>
            <a:r>
              <a:rPr lang="de-DE" dirty="0"/>
              <a:t>LEISTUNGSNACHWEIS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707810" y="1388713"/>
            <a:ext cx="87763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/>
              <a:t>„Wir können 100% Erkennungsrate bei 0% </a:t>
            </a:r>
            <a:r>
              <a:rPr lang="de-DE" sz="2400" dirty="0" smtClean="0"/>
              <a:t>Fehlausleitrate erreichen.“</a:t>
            </a:r>
            <a:endParaRPr lang="de-DE" sz="2400" dirty="0"/>
          </a:p>
        </p:txBody>
      </p:sp>
      <p:sp>
        <p:nvSpPr>
          <p:cNvPr id="5" name="Textfeld 4"/>
          <p:cNvSpPr txBox="1"/>
          <p:nvPr/>
        </p:nvSpPr>
        <p:spPr>
          <a:xfrm>
            <a:off x="374880" y="2514106"/>
            <a:ext cx="11442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/>
              <a:t>„Wir können die zugesicherte Erkennungsrate bei 0% </a:t>
            </a:r>
            <a:r>
              <a:rPr lang="de-DE" sz="2400" dirty="0" smtClean="0"/>
              <a:t>Fehlausleitrate </a:t>
            </a:r>
            <a:r>
              <a:rPr lang="de-DE" sz="2400" dirty="0"/>
              <a:t>deutlich </a:t>
            </a:r>
            <a:r>
              <a:rPr lang="de-DE" sz="2400" dirty="0" smtClean="0"/>
              <a:t>übertreffen.“</a:t>
            </a:r>
            <a:endParaRPr lang="de-DE" sz="2400" dirty="0"/>
          </a:p>
        </p:txBody>
      </p:sp>
      <p:sp>
        <p:nvSpPr>
          <p:cNvPr id="6" name="Textfeld 5"/>
          <p:cNvSpPr txBox="1"/>
          <p:nvPr/>
        </p:nvSpPr>
        <p:spPr>
          <a:xfrm>
            <a:off x="2269019" y="5050066"/>
            <a:ext cx="7653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/>
              <a:t>„Bei ALLEN Tests erreichen wir eine </a:t>
            </a:r>
            <a:r>
              <a:rPr lang="de-DE" sz="2400" dirty="0" smtClean="0"/>
              <a:t>Fehlausleitrate </a:t>
            </a:r>
            <a:r>
              <a:rPr lang="de-DE" sz="2400" dirty="0"/>
              <a:t>von 0</a:t>
            </a:r>
            <a:r>
              <a:rPr lang="de-DE" sz="2400" dirty="0" smtClean="0"/>
              <a:t>%.“</a:t>
            </a:r>
            <a:endParaRPr lang="de-DE" sz="2400" dirty="0"/>
          </a:p>
        </p:txBody>
      </p:sp>
      <p:sp>
        <p:nvSpPr>
          <p:cNvPr id="7" name="Textfeld 6"/>
          <p:cNvSpPr txBox="1"/>
          <p:nvPr/>
        </p:nvSpPr>
        <p:spPr>
          <a:xfrm>
            <a:off x="1307936" y="3606469"/>
            <a:ext cx="9576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„Mit </a:t>
            </a:r>
            <a:r>
              <a:rPr lang="de-DE" sz="2400" dirty="0" smtClean="0"/>
              <a:t>der Röntgen-Bodeninspektion können wir eine bis zu </a:t>
            </a:r>
            <a:r>
              <a:rPr lang="de-DE" sz="2400" dirty="0"/>
              <a:t>29% bessere Erkennungsrate von Glassplittern in 0,65ml </a:t>
            </a:r>
            <a:r>
              <a:rPr lang="de-DE" sz="2400" dirty="0" smtClean="0"/>
              <a:t>Restflüssigkeit erreichen.“</a:t>
            </a:r>
            <a:endParaRPr lang="de-DE" sz="2400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663" y="1576180"/>
            <a:ext cx="538664" cy="524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0097" y="2711384"/>
            <a:ext cx="538664" cy="524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695" y="4149676"/>
            <a:ext cx="538664" cy="524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935" y="5229246"/>
            <a:ext cx="538664" cy="524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522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Zusatzausstattung für volle Performance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-3784"/>
          <a:stretch/>
        </p:blipFill>
        <p:spPr>
          <a:xfrm>
            <a:off x="-2" y="2785729"/>
            <a:ext cx="6550927" cy="4072271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" t="9299" r="13709" b="9959"/>
          <a:stretch/>
        </p:blipFill>
        <p:spPr>
          <a:xfrm>
            <a:off x="3455442" y="3592595"/>
            <a:ext cx="7505699" cy="2458539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3774351" y="5681802"/>
            <a:ext cx="171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3">
                    <a:lumMod val="50000"/>
                  </a:schemeClr>
                </a:solidFill>
              </a:rPr>
              <a:t>HEUFT </a:t>
            </a:r>
            <a:r>
              <a:rPr lang="de-DE" i="1" dirty="0" err="1" smtClean="0">
                <a:solidFill>
                  <a:schemeClr val="accent3">
                    <a:lumMod val="50000"/>
                  </a:schemeClr>
                </a:solidFill>
              </a:rPr>
              <a:t>conveyor</a:t>
            </a:r>
            <a:endParaRPr lang="de-DE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355467" y="3004496"/>
            <a:ext cx="1596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3">
                    <a:lumMod val="50000"/>
                  </a:schemeClr>
                </a:solidFill>
              </a:rPr>
              <a:t>HEUFT </a:t>
            </a:r>
            <a:r>
              <a:rPr lang="de-DE" i="1" dirty="0" err="1" smtClean="0">
                <a:solidFill>
                  <a:schemeClr val="accent3">
                    <a:lumMod val="50000"/>
                  </a:schemeClr>
                </a:solidFill>
              </a:rPr>
              <a:t>rejector</a:t>
            </a:r>
            <a:endParaRPr lang="de-DE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9775151" y="4780920"/>
            <a:ext cx="1710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3">
                    <a:lumMod val="50000"/>
                  </a:schemeClr>
                </a:solidFill>
              </a:rPr>
              <a:t>HEUFT </a:t>
            </a:r>
            <a:r>
              <a:rPr lang="de-DE" i="1" dirty="0" smtClean="0">
                <a:solidFill>
                  <a:schemeClr val="accent3">
                    <a:lumMod val="50000"/>
                  </a:schemeClr>
                </a:solidFill>
              </a:rPr>
              <a:t>synchron</a:t>
            </a:r>
            <a:endParaRPr lang="de-DE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549719" y="3178748"/>
            <a:ext cx="1498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3">
                    <a:lumMod val="50000"/>
                  </a:schemeClr>
                </a:solidFill>
              </a:rPr>
              <a:t>HEUFT </a:t>
            </a:r>
            <a:r>
              <a:rPr lang="de-DE" i="1" dirty="0" err="1" smtClean="0">
                <a:solidFill>
                  <a:schemeClr val="accent3">
                    <a:lumMod val="50000"/>
                  </a:schemeClr>
                </a:solidFill>
              </a:rPr>
              <a:t>beetec</a:t>
            </a:r>
            <a:endParaRPr lang="de-DE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9" name="Gerader Verbinder 8"/>
          <p:cNvCxnSpPr/>
          <p:nvPr/>
        </p:nvCxnSpPr>
        <p:spPr>
          <a:xfrm>
            <a:off x="3848668" y="6037487"/>
            <a:ext cx="16240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/>
          <p:cNvCxnSpPr/>
          <p:nvPr/>
        </p:nvCxnSpPr>
        <p:spPr>
          <a:xfrm flipV="1">
            <a:off x="5461627" y="5681802"/>
            <a:ext cx="488797" cy="3693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6455390" y="3373828"/>
            <a:ext cx="14965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/>
          <p:nvPr/>
        </p:nvCxnSpPr>
        <p:spPr>
          <a:xfrm>
            <a:off x="7951930" y="3373828"/>
            <a:ext cx="400499" cy="4004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/>
          <p:cNvCxnSpPr/>
          <p:nvPr/>
        </p:nvCxnSpPr>
        <p:spPr>
          <a:xfrm>
            <a:off x="10645254" y="3534432"/>
            <a:ext cx="12802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9184943" y="4299045"/>
            <a:ext cx="522819" cy="5228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9717206" y="4821864"/>
            <a:ext cx="16650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10549719" y="3534432"/>
            <a:ext cx="95536" cy="43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337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165384" cy="227597"/>
          </a:xfrm>
        </p:spPr>
        <p:txBody>
          <a:bodyPr/>
          <a:lstStyle/>
          <a:p>
            <a:r>
              <a:rPr lang="de-DE" dirty="0"/>
              <a:t>FEHLERAUSLEITUNG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21" y="3713668"/>
            <a:ext cx="1737367" cy="1670075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385" y="3637391"/>
            <a:ext cx="1731268" cy="166421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913" y="3749764"/>
            <a:ext cx="1807466" cy="173745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986" y="3629444"/>
            <a:ext cx="1727018" cy="166012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730" y="3708658"/>
            <a:ext cx="1742580" cy="167508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44" y="3565199"/>
            <a:ext cx="1731268" cy="1664212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>
            <a:off x="0" y="2129589"/>
            <a:ext cx="12192000" cy="13041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aute 16"/>
          <p:cNvSpPr/>
          <p:nvPr/>
        </p:nvSpPr>
        <p:spPr>
          <a:xfrm>
            <a:off x="4846860" y="3272589"/>
            <a:ext cx="312821" cy="312821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aute 17"/>
          <p:cNvSpPr/>
          <p:nvPr/>
        </p:nvSpPr>
        <p:spPr>
          <a:xfrm>
            <a:off x="2739454" y="3272588"/>
            <a:ext cx="312821" cy="312821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aute 18"/>
          <p:cNvSpPr/>
          <p:nvPr/>
        </p:nvSpPr>
        <p:spPr>
          <a:xfrm>
            <a:off x="788458" y="3272588"/>
            <a:ext cx="312821" cy="312821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aute 19"/>
          <p:cNvSpPr/>
          <p:nvPr/>
        </p:nvSpPr>
        <p:spPr>
          <a:xfrm>
            <a:off x="6797855" y="3272588"/>
            <a:ext cx="312821" cy="312821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aute 20"/>
          <p:cNvSpPr/>
          <p:nvPr/>
        </p:nvSpPr>
        <p:spPr>
          <a:xfrm>
            <a:off x="8616019" y="3271895"/>
            <a:ext cx="312821" cy="312821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aute 21"/>
          <p:cNvSpPr/>
          <p:nvPr/>
        </p:nvSpPr>
        <p:spPr>
          <a:xfrm>
            <a:off x="10758359" y="3269933"/>
            <a:ext cx="312821" cy="312821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151324" y="2439064"/>
            <a:ext cx="1640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</a:rPr>
              <a:t>HEUFT </a:t>
            </a:r>
            <a:r>
              <a:rPr lang="de-DE" sz="2000" i="1" dirty="0" err="1" smtClean="0">
                <a:solidFill>
                  <a:schemeClr val="bg1"/>
                </a:solidFill>
              </a:rPr>
              <a:t>pusher</a:t>
            </a:r>
            <a:endParaRPr lang="de-DE" sz="2000" i="1" dirty="0">
              <a:solidFill>
                <a:schemeClr val="bg1"/>
              </a:solidFill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2141578" y="2431394"/>
            <a:ext cx="15343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</a:rPr>
              <a:t>HEUFT </a:t>
            </a:r>
            <a:r>
              <a:rPr lang="de-DE" sz="2000" i="1" dirty="0" smtClean="0">
                <a:solidFill>
                  <a:schemeClr val="bg1"/>
                </a:solidFill>
              </a:rPr>
              <a:t>mono</a:t>
            </a:r>
            <a:endParaRPr lang="de-DE" sz="2000" i="1" dirty="0">
              <a:solidFill>
                <a:schemeClr val="bg1"/>
              </a:solidFill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4088261" y="2431394"/>
            <a:ext cx="1734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</a:rPr>
              <a:t>HEUFT </a:t>
            </a:r>
            <a:r>
              <a:rPr lang="de-DE" sz="2000" i="1" dirty="0" smtClean="0">
                <a:solidFill>
                  <a:schemeClr val="bg1"/>
                </a:solidFill>
              </a:rPr>
              <a:t>e-mono</a:t>
            </a:r>
            <a:endParaRPr lang="de-DE" sz="2000" i="1" dirty="0">
              <a:solidFill>
                <a:schemeClr val="bg1"/>
              </a:solidFill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6294561" y="2439064"/>
            <a:ext cx="12650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</a:rPr>
              <a:t>HEUFT </a:t>
            </a:r>
            <a:r>
              <a:rPr lang="de-DE" sz="2000" i="1" dirty="0" err="1" smtClean="0">
                <a:solidFill>
                  <a:schemeClr val="bg1"/>
                </a:solidFill>
              </a:rPr>
              <a:t>flip</a:t>
            </a:r>
            <a:endParaRPr lang="de-DE" sz="2000" i="1" dirty="0">
              <a:solidFill>
                <a:schemeClr val="bg1"/>
              </a:solidFill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7872440" y="2439168"/>
            <a:ext cx="19860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</a:rPr>
              <a:t>HEUFT </a:t>
            </a:r>
            <a:r>
              <a:rPr lang="de-DE" sz="2000" i="1" dirty="0" smtClean="0">
                <a:solidFill>
                  <a:schemeClr val="bg1"/>
                </a:solidFill>
              </a:rPr>
              <a:t>DELTA-FW</a:t>
            </a:r>
            <a:endParaRPr lang="de-DE" sz="2000" i="1" dirty="0">
              <a:solidFill>
                <a:schemeClr val="bg1"/>
              </a:solidFill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10073637" y="2439064"/>
            <a:ext cx="17728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</a:rPr>
              <a:t>HEUFT </a:t>
            </a:r>
            <a:r>
              <a:rPr lang="de-DE" sz="2000" i="1" dirty="0" smtClean="0">
                <a:solidFill>
                  <a:schemeClr val="bg1"/>
                </a:solidFill>
              </a:rPr>
              <a:t>DELTA-K</a:t>
            </a:r>
            <a:endParaRPr lang="de-DE" sz="2000" i="1" dirty="0">
              <a:solidFill>
                <a:schemeClr val="bg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89704" y="2742035"/>
            <a:ext cx="1763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 smtClean="0">
                <a:solidFill>
                  <a:schemeClr val="bg1"/>
                </a:solidFill>
              </a:rPr>
              <a:t>Kompakter </a:t>
            </a:r>
            <a:r>
              <a:rPr lang="de-DE" sz="1400" dirty="0" err="1" smtClean="0">
                <a:solidFill>
                  <a:schemeClr val="bg1"/>
                </a:solidFill>
              </a:rPr>
              <a:t>Ausstoßer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2149692" y="2742035"/>
            <a:ext cx="15790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 smtClean="0">
                <a:solidFill>
                  <a:schemeClr val="bg1"/>
                </a:solidFill>
              </a:rPr>
              <a:t>Schonende Weiche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4099487" y="2739681"/>
            <a:ext cx="1556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 smtClean="0">
                <a:solidFill>
                  <a:schemeClr val="bg1"/>
                </a:solidFill>
              </a:rPr>
              <a:t>Druckluftlose</a:t>
            </a:r>
            <a:br>
              <a:rPr lang="de-DE" sz="1400" dirty="0" smtClean="0">
                <a:solidFill>
                  <a:schemeClr val="bg1"/>
                </a:solidFill>
              </a:rPr>
            </a:br>
            <a:r>
              <a:rPr lang="de-DE" sz="1400" dirty="0" smtClean="0">
                <a:solidFill>
                  <a:schemeClr val="bg1"/>
                </a:solidFill>
              </a:rPr>
              <a:t>Highspeed-Weiche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6189277" y="2746713"/>
            <a:ext cx="14673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 smtClean="0">
                <a:solidFill>
                  <a:schemeClr val="bg1"/>
                </a:solidFill>
              </a:rPr>
              <a:t>Sanfte Ausleitung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7849726" y="2745527"/>
            <a:ext cx="20241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 smtClean="0">
                <a:solidFill>
                  <a:schemeClr val="bg1"/>
                </a:solidFill>
              </a:rPr>
              <a:t>Dynamische Ausleitkurve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34" name="Textfeld 33"/>
          <p:cNvSpPr txBox="1"/>
          <p:nvPr/>
        </p:nvSpPr>
        <p:spPr>
          <a:xfrm>
            <a:off x="9925207" y="2744897"/>
            <a:ext cx="1979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 smtClean="0">
                <a:solidFill>
                  <a:schemeClr val="bg1"/>
                </a:solidFill>
              </a:rPr>
              <a:t>Behutsame Klappweiche</a:t>
            </a:r>
            <a:endParaRPr lang="de-DE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42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 10"/>
          <p:cNvSpPr/>
          <p:nvPr/>
        </p:nvSpPr>
        <p:spPr>
          <a:xfrm>
            <a:off x="1852706" y="3131670"/>
            <a:ext cx="2396565" cy="2384611"/>
          </a:xfrm>
          <a:custGeom>
            <a:avLst/>
            <a:gdLst>
              <a:gd name="connsiteX0" fmla="*/ 0 w 2390588"/>
              <a:gd name="connsiteY0" fmla="*/ 11953 h 1846729"/>
              <a:gd name="connsiteX1" fmla="*/ 0 w 2390588"/>
              <a:gd name="connsiteY1" fmla="*/ 1416423 h 1846729"/>
              <a:gd name="connsiteX2" fmla="*/ 866588 w 2390588"/>
              <a:gd name="connsiteY2" fmla="*/ 1846729 h 1846729"/>
              <a:gd name="connsiteX3" fmla="*/ 2390588 w 2390588"/>
              <a:gd name="connsiteY3" fmla="*/ 1589741 h 1846729"/>
              <a:gd name="connsiteX4" fmla="*/ 2390588 w 2390588"/>
              <a:gd name="connsiteY4" fmla="*/ 0 h 1846729"/>
              <a:gd name="connsiteX5" fmla="*/ 0 w 2390588"/>
              <a:gd name="connsiteY5" fmla="*/ 11953 h 1846729"/>
              <a:gd name="connsiteX0" fmla="*/ 0 w 2390588"/>
              <a:gd name="connsiteY0" fmla="*/ 0 h 2318870"/>
              <a:gd name="connsiteX1" fmla="*/ 0 w 2390588"/>
              <a:gd name="connsiteY1" fmla="*/ 1888564 h 2318870"/>
              <a:gd name="connsiteX2" fmla="*/ 866588 w 2390588"/>
              <a:gd name="connsiteY2" fmla="*/ 2318870 h 2318870"/>
              <a:gd name="connsiteX3" fmla="*/ 2390588 w 2390588"/>
              <a:gd name="connsiteY3" fmla="*/ 2061882 h 2318870"/>
              <a:gd name="connsiteX4" fmla="*/ 2390588 w 2390588"/>
              <a:gd name="connsiteY4" fmla="*/ 472141 h 2318870"/>
              <a:gd name="connsiteX5" fmla="*/ 0 w 2390588"/>
              <a:gd name="connsiteY5" fmla="*/ 0 h 2318870"/>
              <a:gd name="connsiteX0" fmla="*/ 0 w 2396565"/>
              <a:gd name="connsiteY0" fmla="*/ 0 h 2318870"/>
              <a:gd name="connsiteX1" fmla="*/ 0 w 2396565"/>
              <a:gd name="connsiteY1" fmla="*/ 1888564 h 2318870"/>
              <a:gd name="connsiteX2" fmla="*/ 866588 w 2396565"/>
              <a:gd name="connsiteY2" fmla="*/ 2318870 h 2318870"/>
              <a:gd name="connsiteX3" fmla="*/ 2390588 w 2396565"/>
              <a:gd name="connsiteY3" fmla="*/ 2061882 h 2318870"/>
              <a:gd name="connsiteX4" fmla="*/ 2396565 w 2396565"/>
              <a:gd name="connsiteY4" fmla="*/ 185270 h 2318870"/>
              <a:gd name="connsiteX5" fmla="*/ 0 w 2396565"/>
              <a:gd name="connsiteY5" fmla="*/ 0 h 2318870"/>
              <a:gd name="connsiteX0" fmla="*/ 0 w 2396565"/>
              <a:gd name="connsiteY0" fmla="*/ 65741 h 2384611"/>
              <a:gd name="connsiteX1" fmla="*/ 0 w 2396565"/>
              <a:gd name="connsiteY1" fmla="*/ 1954305 h 2384611"/>
              <a:gd name="connsiteX2" fmla="*/ 866588 w 2396565"/>
              <a:gd name="connsiteY2" fmla="*/ 2384611 h 2384611"/>
              <a:gd name="connsiteX3" fmla="*/ 2390588 w 2396565"/>
              <a:gd name="connsiteY3" fmla="*/ 2127623 h 2384611"/>
              <a:gd name="connsiteX4" fmla="*/ 2396565 w 2396565"/>
              <a:gd name="connsiteY4" fmla="*/ 0 h 2384611"/>
              <a:gd name="connsiteX5" fmla="*/ 0 w 2396565"/>
              <a:gd name="connsiteY5" fmla="*/ 65741 h 2384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6565" h="2384611">
                <a:moveTo>
                  <a:pt x="0" y="65741"/>
                </a:moveTo>
                <a:lnTo>
                  <a:pt x="0" y="1954305"/>
                </a:lnTo>
                <a:lnTo>
                  <a:pt x="866588" y="2384611"/>
                </a:lnTo>
                <a:lnTo>
                  <a:pt x="2390588" y="2127623"/>
                </a:lnTo>
                <a:cubicBezTo>
                  <a:pt x="2392580" y="1502086"/>
                  <a:pt x="2394573" y="625537"/>
                  <a:pt x="2396565" y="0"/>
                </a:cubicBezTo>
                <a:lnTo>
                  <a:pt x="0" y="657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2375687"/>
            <a:ext cx="12192000" cy="1276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284006" cy="227597"/>
          </a:xfrm>
        </p:spPr>
        <p:txBody>
          <a:bodyPr/>
          <a:lstStyle/>
          <a:p>
            <a:r>
              <a:rPr lang="de-DE" dirty="0" smtClean="0"/>
              <a:t>BEHÄLTERTRANSPORT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071" y="4071658"/>
            <a:ext cx="1138882" cy="1042832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449" y="3213171"/>
            <a:ext cx="1968155" cy="2506310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1828802" y="2761819"/>
            <a:ext cx="237488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 smtClean="0">
                <a:solidFill>
                  <a:schemeClr val="bg1"/>
                </a:solidFill>
              </a:rPr>
              <a:t>HEUFT </a:t>
            </a:r>
            <a:r>
              <a:rPr lang="de-DE" sz="2600" i="1" dirty="0" err="1" smtClean="0">
                <a:solidFill>
                  <a:schemeClr val="bg1"/>
                </a:solidFill>
              </a:rPr>
              <a:t>conveyor</a:t>
            </a:r>
            <a:endParaRPr lang="de-DE" sz="2600" i="1" dirty="0">
              <a:solidFill>
                <a:schemeClr val="bg1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1852706" y="4234406"/>
            <a:ext cx="120238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900" b="1" dirty="0" smtClean="0">
                <a:solidFill>
                  <a:schemeClr val="bg1"/>
                </a:solidFill>
              </a:rPr>
              <a:t>BEHÄLTER</a:t>
            </a:r>
            <a:r>
              <a:rPr lang="de-DE" dirty="0" smtClean="0">
                <a:solidFill>
                  <a:schemeClr val="bg1"/>
                </a:solidFill>
              </a:rPr>
              <a:t/>
            </a:r>
            <a:br>
              <a:rPr lang="de-DE" dirty="0" smtClean="0">
                <a:solidFill>
                  <a:schemeClr val="bg1"/>
                </a:solidFill>
              </a:rPr>
            </a:br>
            <a:r>
              <a:rPr lang="de-DE" sz="1600" dirty="0" smtClean="0">
                <a:solidFill>
                  <a:schemeClr val="bg1"/>
                </a:solidFill>
              </a:rPr>
              <a:t>TRANSPORT</a:t>
            </a:r>
            <a:endParaRPr lang="de-DE" sz="1600" dirty="0">
              <a:solidFill>
                <a:schemeClr val="bg1"/>
              </a:solidFill>
            </a:endParaRP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931" y="4115677"/>
            <a:ext cx="1015752" cy="1036067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087" y="3749812"/>
            <a:ext cx="3326479" cy="2231613"/>
          </a:xfrm>
          <a:prstGeom prst="rect">
            <a:avLst/>
          </a:prstGeom>
        </p:spPr>
      </p:pic>
      <p:sp>
        <p:nvSpPr>
          <p:cNvPr id="21" name="Raute 20"/>
          <p:cNvSpPr/>
          <p:nvPr/>
        </p:nvSpPr>
        <p:spPr>
          <a:xfrm>
            <a:off x="8064225" y="3491060"/>
            <a:ext cx="312821" cy="312821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>
            <a:off x="6787198" y="2764895"/>
            <a:ext cx="286687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600" dirty="0" smtClean="0">
                <a:solidFill>
                  <a:schemeClr val="bg1"/>
                </a:solidFill>
              </a:rPr>
              <a:t>HEUFT </a:t>
            </a:r>
            <a:r>
              <a:rPr lang="de-DE" sz="2600" i="1" dirty="0" smtClean="0">
                <a:solidFill>
                  <a:schemeClr val="bg1"/>
                </a:solidFill>
              </a:rPr>
              <a:t>synchron TXI</a:t>
            </a:r>
            <a:endParaRPr lang="de-DE" sz="2600" i="1" dirty="0">
              <a:solidFill>
                <a:schemeClr val="bg1"/>
              </a:solidFill>
            </a:endParaRPr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6202"/>
            <a:ext cx="12192000" cy="155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9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/>
          <p:nvPr/>
        </p:nvSpPr>
        <p:spPr>
          <a:xfrm>
            <a:off x="4176748" y="3131670"/>
            <a:ext cx="2667604" cy="2416145"/>
          </a:xfrm>
          <a:custGeom>
            <a:avLst/>
            <a:gdLst>
              <a:gd name="connsiteX0" fmla="*/ 0 w 2390588"/>
              <a:gd name="connsiteY0" fmla="*/ 11953 h 1846729"/>
              <a:gd name="connsiteX1" fmla="*/ 0 w 2390588"/>
              <a:gd name="connsiteY1" fmla="*/ 1416423 h 1846729"/>
              <a:gd name="connsiteX2" fmla="*/ 866588 w 2390588"/>
              <a:gd name="connsiteY2" fmla="*/ 1846729 h 1846729"/>
              <a:gd name="connsiteX3" fmla="*/ 2390588 w 2390588"/>
              <a:gd name="connsiteY3" fmla="*/ 1589741 h 1846729"/>
              <a:gd name="connsiteX4" fmla="*/ 2390588 w 2390588"/>
              <a:gd name="connsiteY4" fmla="*/ 0 h 1846729"/>
              <a:gd name="connsiteX5" fmla="*/ 0 w 2390588"/>
              <a:gd name="connsiteY5" fmla="*/ 11953 h 1846729"/>
              <a:gd name="connsiteX0" fmla="*/ 0 w 2390588"/>
              <a:gd name="connsiteY0" fmla="*/ 0 h 2318870"/>
              <a:gd name="connsiteX1" fmla="*/ 0 w 2390588"/>
              <a:gd name="connsiteY1" fmla="*/ 1888564 h 2318870"/>
              <a:gd name="connsiteX2" fmla="*/ 866588 w 2390588"/>
              <a:gd name="connsiteY2" fmla="*/ 2318870 h 2318870"/>
              <a:gd name="connsiteX3" fmla="*/ 2390588 w 2390588"/>
              <a:gd name="connsiteY3" fmla="*/ 2061882 h 2318870"/>
              <a:gd name="connsiteX4" fmla="*/ 2390588 w 2390588"/>
              <a:gd name="connsiteY4" fmla="*/ 472141 h 2318870"/>
              <a:gd name="connsiteX5" fmla="*/ 0 w 2390588"/>
              <a:gd name="connsiteY5" fmla="*/ 0 h 2318870"/>
              <a:gd name="connsiteX0" fmla="*/ 0 w 2396565"/>
              <a:gd name="connsiteY0" fmla="*/ 0 h 2318870"/>
              <a:gd name="connsiteX1" fmla="*/ 0 w 2396565"/>
              <a:gd name="connsiteY1" fmla="*/ 1888564 h 2318870"/>
              <a:gd name="connsiteX2" fmla="*/ 866588 w 2396565"/>
              <a:gd name="connsiteY2" fmla="*/ 2318870 h 2318870"/>
              <a:gd name="connsiteX3" fmla="*/ 2390588 w 2396565"/>
              <a:gd name="connsiteY3" fmla="*/ 2061882 h 2318870"/>
              <a:gd name="connsiteX4" fmla="*/ 2396565 w 2396565"/>
              <a:gd name="connsiteY4" fmla="*/ 185270 h 2318870"/>
              <a:gd name="connsiteX5" fmla="*/ 0 w 2396565"/>
              <a:gd name="connsiteY5" fmla="*/ 0 h 2318870"/>
              <a:gd name="connsiteX0" fmla="*/ 0 w 2396565"/>
              <a:gd name="connsiteY0" fmla="*/ 65741 h 2384611"/>
              <a:gd name="connsiteX1" fmla="*/ 0 w 2396565"/>
              <a:gd name="connsiteY1" fmla="*/ 1954305 h 2384611"/>
              <a:gd name="connsiteX2" fmla="*/ 866588 w 2396565"/>
              <a:gd name="connsiteY2" fmla="*/ 2384611 h 2384611"/>
              <a:gd name="connsiteX3" fmla="*/ 2390588 w 2396565"/>
              <a:gd name="connsiteY3" fmla="*/ 2127623 h 2384611"/>
              <a:gd name="connsiteX4" fmla="*/ 2396565 w 2396565"/>
              <a:gd name="connsiteY4" fmla="*/ 0 h 2384611"/>
              <a:gd name="connsiteX5" fmla="*/ 0 w 2396565"/>
              <a:gd name="connsiteY5" fmla="*/ 65741 h 2384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6565" h="2384611">
                <a:moveTo>
                  <a:pt x="0" y="65741"/>
                </a:moveTo>
                <a:lnTo>
                  <a:pt x="0" y="1954305"/>
                </a:lnTo>
                <a:lnTo>
                  <a:pt x="866588" y="2384611"/>
                </a:lnTo>
                <a:lnTo>
                  <a:pt x="2390588" y="2127623"/>
                </a:lnTo>
                <a:cubicBezTo>
                  <a:pt x="2392580" y="1502086"/>
                  <a:pt x="2394573" y="625537"/>
                  <a:pt x="2396565" y="0"/>
                </a:cubicBezTo>
                <a:lnTo>
                  <a:pt x="0" y="657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0" y="2375687"/>
            <a:ext cx="6844352" cy="1276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625445" cy="227597"/>
          </a:xfrm>
        </p:spPr>
        <p:txBody>
          <a:bodyPr/>
          <a:lstStyle/>
          <a:p>
            <a:r>
              <a:rPr lang="de-DE" dirty="0" smtClean="0"/>
              <a:t>BETRIEBSDATENERFASSUNG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278" y="716632"/>
            <a:ext cx="2926909" cy="3298869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029" y="3908078"/>
            <a:ext cx="2826738" cy="83103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861" y="2202910"/>
            <a:ext cx="669634" cy="3439481"/>
          </a:xfrm>
          <a:prstGeom prst="rect">
            <a:avLst/>
          </a:prstGeom>
        </p:spPr>
      </p:pic>
      <p:sp>
        <p:nvSpPr>
          <p:cNvPr id="9" name="Raute 8"/>
          <p:cNvSpPr/>
          <p:nvPr/>
        </p:nvSpPr>
        <p:spPr>
          <a:xfrm>
            <a:off x="800364" y="3487984"/>
            <a:ext cx="312821" cy="312821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851443" y="3833680"/>
            <a:ext cx="30373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Betriebsdatenerfassung (BDE) und</a:t>
            </a:r>
            <a:br>
              <a:rPr lang="de-DE" sz="1600" dirty="0" smtClean="0"/>
            </a:br>
            <a:r>
              <a:rPr lang="de-DE" sz="1600" dirty="0" smtClean="0"/>
              <a:t>Linienanalyse in Echtzeit.</a:t>
            </a:r>
            <a:endParaRPr lang="de-DE" sz="1600" dirty="0"/>
          </a:p>
        </p:txBody>
      </p:sp>
      <p:sp>
        <p:nvSpPr>
          <p:cNvPr id="11" name="Textfeld 10"/>
          <p:cNvSpPr txBox="1"/>
          <p:nvPr/>
        </p:nvSpPr>
        <p:spPr>
          <a:xfrm>
            <a:off x="779182" y="2923296"/>
            <a:ext cx="352744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 smtClean="0">
                <a:solidFill>
                  <a:schemeClr val="bg1"/>
                </a:solidFill>
              </a:rPr>
              <a:t>HEUFT </a:t>
            </a:r>
            <a:r>
              <a:rPr lang="de-DE" sz="2600" i="1" dirty="0" smtClean="0">
                <a:solidFill>
                  <a:schemeClr val="bg1"/>
                </a:solidFill>
              </a:rPr>
              <a:t>PROFILER</a:t>
            </a:r>
            <a:r>
              <a:rPr lang="de-DE" sz="2600" dirty="0" smtClean="0">
                <a:solidFill>
                  <a:schemeClr val="bg1"/>
                </a:solidFill>
              </a:rPr>
              <a:t>-Familie</a:t>
            </a:r>
            <a:endParaRPr lang="de-DE" sz="2600" dirty="0">
              <a:solidFill>
                <a:schemeClr val="bg1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4176749" y="4639162"/>
            <a:ext cx="2695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HEUFT </a:t>
            </a:r>
            <a:r>
              <a:rPr lang="de-DE" i="1" dirty="0" smtClean="0">
                <a:solidFill>
                  <a:schemeClr val="bg1"/>
                </a:solidFill>
              </a:rPr>
              <a:t>STRATEGY </a:t>
            </a:r>
            <a:r>
              <a:rPr lang="de-DE" i="1" baseline="300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 smtClean="0">
                <a:solidFill>
                  <a:schemeClr val="bg1"/>
                </a:solidFill>
              </a:rPr>
              <a:t> </a:t>
            </a:r>
            <a:r>
              <a:rPr lang="de-DE" dirty="0" smtClean="0">
                <a:solidFill>
                  <a:schemeClr val="bg1"/>
                </a:solidFill>
              </a:rPr>
              <a:t>-Server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8448618" y="3109306"/>
            <a:ext cx="7925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Extension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8448618" y="4507486"/>
            <a:ext cx="7169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Upgrade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9165546" y="2235657"/>
            <a:ext cx="2705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HEUFT </a:t>
            </a:r>
            <a:r>
              <a:rPr lang="de-DE" i="1" dirty="0" smtClean="0"/>
              <a:t>PROFILER</a:t>
            </a:r>
            <a:r>
              <a:rPr lang="de-DE" dirty="0" smtClean="0"/>
              <a:t> </a:t>
            </a:r>
            <a:r>
              <a:rPr lang="de-DE" dirty="0" err="1" smtClean="0"/>
              <a:t>advanced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9165546" y="3570739"/>
            <a:ext cx="175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HEUFT </a:t>
            </a:r>
            <a:r>
              <a:rPr lang="de-DE" i="1" dirty="0" smtClean="0"/>
              <a:t>PROFILER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9165546" y="4982568"/>
            <a:ext cx="2744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HEUFT </a:t>
            </a:r>
            <a:r>
              <a:rPr lang="de-DE" i="1" dirty="0" smtClean="0"/>
              <a:t>PROFILER</a:t>
            </a:r>
            <a:r>
              <a:rPr lang="de-DE" dirty="0" smtClean="0"/>
              <a:t> </a:t>
            </a:r>
            <a:r>
              <a:rPr lang="de-DE" dirty="0" err="1" smtClean="0"/>
              <a:t>elemental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90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de-DE" sz="2700" dirty="0" smtClean="0"/>
              <a:t>Mündungsinspektion</a:t>
            </a:r>
            <a:endParaRPr lang="de-DE" sz="27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747" y="552189"/>
            <a:ext cx="7045892" cy="607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19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Typische Fehler im Mündungsbereich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11" y="2973804"/>
            <a:ext cx="1640802" cy="195777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241" y="4879413"/>
            <a:ext cx="1658245" cy="19785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057" y="3604366"/>
            <a:ext cx="1611637" cy="192297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282" y="4879021"/>
            <a:ext cx="1590271" cy="189748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075" y="3117446"/>
            <a:ext cx="1585545" cy="1891843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860" y="4519909"/>
            <a:ext cx="1595050" cy="1903184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530" y="2785729"/>
            <a:ext cx="1671322" cy="1994190"/>
          </a:xfrm>
          <a:prstGeom prst="rect">
            <a:avLst/>
          </a:prstGeom>
        </p:spPr>
      </p:pic>
      <p:grpSp>
        <p:nvGrpSpPr>
          <p:cNvPr id="17" name="Gruppieren 16"/>
          <p:cNvGrpSpPr/>
          <p:nvPr/>
        </p:nvGrpSpPr>
        <p:grpSpPr>
          <a:xfrm>
            <a:off x="1117988" y="3090422"/>
            <a:ext cx="1575700" cy="449085"/>
            <a:chOff x="1473958" y="3263106"/>
            <a:chExt cx="1575700" cy="449085"/>
          </a:xfrm>
        </p:grpSpPr>
        <p:cxnSp>
          <p:nvCxnSpPr>
            <p:cNvPr id="13" name="Gerader Verbinder 12"/>
            <p:cNvCxnSpPr/>
            <p:nvPr/>
          </p:nvCxnSpPr>
          <p:spPr>
            <a:xfrm flipH="1">
              <a:off x="1473958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r Verbinder 14"/>
            <p:cNvCxnSpPr/>
            <p:nvPr/>
          </p:nvCxnSpPr>
          <p:spPr>
            <a:xfrm>
              <a:off x="1596788" y="3562066"/>
              <a:ext cx="13387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feld 15"/>
            <p:cNvSpPr txBox="1"/>
            <p:nvPr/>
          </p:nvSpPr>
          <p:spPr>
            <a:xfrm>
              <a:off x="1520265" y="3263106"/>
              <a:ext cx="15293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err="1" smtClean="0"/>
                <a:t>Gewindeinpektion</a:t>
              </a:r>
              <a:endParaRPr lang="de-DE" sz="1400" dirty="0"/>
            </a:p>
          </p:txBody>
        </p:sp>
      </p:grpSp>
      <p:grpSp>
        <p:nvGrpSpPr>
          <p:cNvPr id="18" name="Gruppieren 17"/>
          <p:cNvGrpSpPr/>
          <p:nvPr/>
        </p:nvGrpSpPr>
        <p:grpSpPr>
          <a:xfrm>
            <a:off x="6812450" y="2997994"/>
            <a:ext cx="1562052" cy="636718"/>
            <a:chOff x="1480782" y="3075473"/>
            <a:chExt cx="1562052" cy="636718"/>
          </a:xfrm>
        </p:grpSpPr>
        <p:cxnSp>
          <p:nvCxnSpPr>
            <p:cNvPr id="19" name="Gerader Verbinder 18"/>
            <p:cNvCxnSpPr/>
            <p:nvPr/>
          </p:nvCxnSpPr>
          <p:spPr>
            <a:xfrm flipH="1">
              <a:off x="1480782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r Verbinder 19"/>
            <p:cNvCxnSpPr/>
            <p:nvPr/>
          </p:nvCxnSpPr>
          <p:spPr>
            <a:xfrm>
              <a:off x="1603612" y="3562066"/>
              <a:ext cx="13011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feld 20"/>
            <p:cNvSpPr txBox="1"/>
            <p:nvPr/>
          </p:nvSpPr>
          <p:spPr>
            <a:xfrm>
              <a:off x="1526332" y="3075473"/>
              <a:ext cx="1516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Mündungsdicht-</a:t>
              </a:r>
              <a:br>
                <a:rPr lang="de-DE" sz="1400" dirty="0" smtClean="0"/>
              </a:br>
              <a:r>
                <a:rPr lang="de-DE" sz="1400" dirty="0" err="1" smtClean="0"/>
                <a:t>flächeninspektion</a:t>
              </a:r>
              <a:endParaRPr lang="de-DE" sz="1400" dirty="0"/>
            </a:p>
          </p:txBody>
        </p:sp>
      </p:grpSp>
      <p:grpSp>
        <p:nvGrpSpPr>
          <p:cNvPr id="23" name="Gruppieren 22"/>
          <p:cNvGrpSpPr/>
          <p:nvPr/>
        </p:nvGrpSpPr>
        <p:grpSpPr>
          <a:xfrm>
            <a:off x="10233936" y="2828129"/>
            <a:ext cx="1782918" cy="636718"/>
            <a:chOff x="1480782" y="3075473"/>
            <a:chExt cx="1782918" cy="636718"/>
          </a:xfrm>
        </p:grpSpPr>
        <p:cxnSp>
          <p:nvCxnSpPr>
            <p:cNvPr id="24" name="Gerader Verbinder 23"/>
            <p:cNvCxnSpPr/>
            <p:nvPr/>
          </p:nvCxnSpPr>
          <p:spPr>
            <a:xfrm flipH="1">
              <a:off x="1480782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>
              <a:off x="1603612" y="3562066"/>
              <a:ext cx="15372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1526332" y="3075473"/>
              <a:ext cx="17373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Äußere</a:t>
              </a:r>
              <a:br>
                <a:rPr lang="de-DE" sz="1400" dirty="0" smtClean="0"/>
              </a:br>
              <a:r>
                <a:rPr lang="de-DE" sz="1400" dirty="0" smtClean="0"/>
                <a:t>Mündungsinspektion</a:t>
              </a:r>
              <a:endParaRPr lang="de-DE" sz="1400" dirty="0"/>
            </a:p>
          </p:txBody>
        </p:sp>
      </p:grpSp>
      <p:grpSp>
        <p:nvGrpSpPr>
          <p:cNvPr id="29" name="Gruppieren 28"/>
          <p:cNvGrpSpPr/>
          <p:nvPr/>
        </p:nvGrpSpPr>
        <p:grpSpPr>
          <a:xfrm>
            <a:off x="7768382" y="4715160"/>
            <a:ext cx="1787399" cy="425063"/>
            <a:chOff x="1476301" y="3287128"/>
            <a:chExt cx="1787399" cy="425063"/>
          </a:xfrm>
        </p:grpSpPr>
        <p:cxnSp>
          <p:nvCxnSpPr>
            <p:cNvPr id="30" name="Gerader Verbinder 29"/>
            <p:cNvCxnSpPr/>
            <p:nvPr/>
          </p:nvCxnSpPr>
          <p:spPr>
            <a:xfrm>
              <a:off x="3140870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r Verbinder 30"/>
            <p:cNvCxnSpPr/>
            <p:nvPr/>
          </p:nvCxnSpPr>
          <p:spPr>
            <a:xfrm>
              <a:off x="1569029" y="3562066"/>
              <a:ext cx="157184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feld 31"/>
            <p:cNvSpPr txBox="1"/>
            <p:nvPr/>
          </p:nvSpPr>
          <p:spPr>
            <a:xfrm>
              <a:off x="1476301" y="3287128"/>
              <a:ext cx="17873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err="1" smtClean="0"/>
                <a:t>Underchip</a:t>
              </a:r>
              <a:r>
                <a:rPr lang="de-DE" sz="1400" dirty="0" smtClean="0"/>
                <a:t>-Inspektion</a:t>
              </a:r>
              <a:endParaRPr lang="de-DE" sz="1400" dirty="0"/>
            </a:p>
          </p:txBody>
        </p:sp>
      </p:grpSp>
      <p:grpSp>
        <p:nvGrpSpPr>
          <p:cNvPr id="34" name="Gruppieren 33"/>
          <p:cNvGrpSpPr/>
          <p:nvPr/>
        </p:nvGrpSpPr>
        <p:grpSpPr>
          <a:xfrm>
            <a:off x="4620426" y="4915943"/>
            <a:ext cx="1787399" cy="425063"/>
            <a:chOff x="1757046" y="3287128"/>
            <a:chExt cx="1787399" cy="425063"/>
          </a:xfrm>
        </p:grpSpPr>
        <p:cxnSp>
          <p:nvCxnSpPr>
            <p:cNvPr id="35" name="Gerader Verbinder 34"/>
            <p:cNvCxnSpPr/>
            <p:nvPr/>
          </p:nvCxnSpPr>
          <p:spPr>
            <a:xfrm>
              <a:off x="3140870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1858745" y="3562066"/>
              <a:ext cx="128212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feld 36"/>
            <p:cNvSpPr txBox="1"/>
            <p:nvPr/>
          </p:nvSpPr>
          <p:spPr>
            <a:xfrm>
              <a:off x="1757046" y="3287128"/>
              <a:ext cx="17873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err="1" smtClean="0"/>
                <a:t>Wire</a:t>
              </a:r>
              <a:r>
                <a:rPr lang="de-DE" sz="1400" dirty="0" smtClean="0"/>
                <a:t>-Edge-Fehler</a:t>
              </a:r>
              <a:endParaRPr lang="de-DE" sz="1400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1243199" y="4834928"/>
            <a:ext cx="2151366" cy="431015"/>
            <a:chOff x="1331919" y="3281176"/>
            <a:chExt cx="2151366" cy="431015"/>
          </a:xfrm>
        </p:grpSpPr>
        <p:cxnSp>
          <p:nvCxnSpPr>
            <p:cNvPr id="40" name="Gerader Verbinder 39"/>
            <p:cNvCxnSpPr/>
            <p:nvPr/>
          </p:nvCxnSpPr>
          <p:spPr>
            <a:xfrm>
              <a:off x="3140870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r Verbinder 40"/>
            <p:cNvCxnSpPr/>
            <p:nvPr/>
          </p:nvCxnSpPr>
          <p:spPr>
            <a:xfrm>
              <a:off x="1419426" y="3562066"/>
              <a:ext cx="17214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331919" y="3281176"/>
              <a:ext cx="2151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Line-Over-Finish-Fehler</a:t>
              </a:r>
              <a:endParaRPr lang="de-DE" sz="1400" dirty="0"/>
            </a:p>
          </p:txBody>
        </p:sp>
      </p:grpSp>
      <p:grpSp>
        <p:nvGrpSpPr>
          <p:cNvPr id="44" name="Gruppieren 43"/>
          <p:cNvGrpSpPr/>
          <p:nvPr/>
        </p:nvGrpSpPr>
        <p:grpSpPr>
          <a:xfrm>
            <a:off x="2519885" y="3606859"/>
            <a:ext cx="1679232" cy="648633"/>
            <a:chOff x="1584468" y="3063558"/>
            <a:chExt cx="1679232" cy="648633"/>
          </a:xfrm>
        </p:grpSpPr>
        <p:cxnSp>
          <p:nvCxnSpPr>
            <p:cNvPr id="45" name="Gerader Verbinder 44"/>
            <p:cNvCxnSpPr/>
            <p:nvPr/>
          </p:nvCxnSpPr>
          <p:spPr>
            <a:xfrm>
              <a:off x="3140870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r Verbinder 45"/>
            <p:cNvCxnSpPr/>
            <p:nvPr/>
          </p:nvCxnSpPr>
          <p:spPr>
            <a:xfrm>
              <a:off x="1684953" y="3562066"/>
              <a:ext cx="145591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1584468" y="3063558"/>
              <a:ext cx="1679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Innere</a:t>
              </a:r>
              <a:br>
                <a:rPr lang="de-DE" sz="1400" dirty="0" smtClean="0"/>
              </a:br>
              <a:r>
                <a:rPr lang="de-DE" sz="1400" dirty="0" err="1" smtClean="0"/>
                <a:t>Mündungsinpektion</a:t>
              </a:r>
              <a:endParaRPr lang="de-DE" sz="14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393434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Mündungsinspektion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008" y="1124133"/>
            <a:ext cx="3215377" cy="298481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598" y="1216347"/>
            <a:ext cx="6867992" cy="488513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397" y="1350276"/>
            <a:ext cx="2181827" cy="331788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606" y="4045728"/>
            <a:ext cx="1174515" cy="895663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606" y="5051717"/>
            <a:ext cx="1174516" cy="895663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32" y="4572541"/>
            <a:ext cx="822573" cy="460454"/>
          </a:xfrm>
          <a:prstGeom prst="rect">
            <a:avLst/>
          </a:prstGeom>
        </p:spPr>
      </p:pic>
      <p:cxnSp>
        <p:nvCxnSpPr>
          <p:cNvPr id="12" name="Gerader Verbinder 11"/>
          <p:cNvCxnSpPr/>
          <p:nvPr/>
        </p:nvCxnSpPr>
        <p:spPr>
          <a:xfrm>
            <a:off x="2961614" y="914295"/>
            <a:ext cx="0" cy="9758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 flipH="1">
            <a:off x="2395232" y="1890110"/>
            <a:ext cx="566382" cy="279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/>
        </p:nvSpPr>
        <p:spPr>
          <a:xfrm>
            <a:off x="1493204" y="820130"/>
            <a:ext cx="15186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400" dirty="0" smtClean="0"/>
              <a:t>LED-Beleuchtung</a:t>
            </a:r>
          </a:p>
          <a:p>
            <a:pPr algn="r"/>
            <a:r>
              <a:rPr lang="de-DE" sz="1400" dirty="0" smtClean="0"/>
              <a:t>blau, weiß und rot</a:t>
            </a:r>
            <a:endParaRPr lang="de-DE" sz="1400" dirty="0"/>
          </a:p>
        </p:txBody>
      </p:sp>
      <p:cxnSp>
        <p:nvCxnSpPr>
          <p:cNvPr id="16" name="Gerader Verbinder 15"/>
          <p:cNvCxnSpPr/>
          <p:nvPr/>
        </p:nvCxnSpPr>
        <p:spPr>
          <a:xfrm>
            <a:off x="5019909" y="1160060"/>
            <a:ext cx="0" cy="17605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3968600" y="1036387"/>
            <a:ext cx="11015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400" dirty="0" smtClean="0"/>
              <a:t>Zentrische</a:t>
            </a:r>
            <a:br>
              <a:rPr lang="de-DE" sz="1400" dirty="0" smtClean="0"/>
            </a:br>
            <a:r>
              <a:rPr lang="de-DE" sz="1400" dirty="0" smtClean="0"/>
              <a:t>Beleuchtung</a:t>
            </a:r>
            <a:br>
              <a:rPr lang="de-DE" sz="1400" dirty="0" smtClean="0"/>
            </a:br>
            <a:r>
              <a:rPr lang="de-DE" sz="1400" dirty="0" smtClean="0"/>
              <a:t>von oben</a:t>
            </a:r>
            <a:endParaRPr lang="de-DE" sz="1400" dirty="0"/>
          </a:p>
        </p:txBody>
      </p:sp>
      <p:cxnSp>
        <p:nvCxnSpPr>
          <p:cNvPr id="21" name="Gerader Verbinder 20"/>
          <p:cNvCxnSpPr/>
          <p:nvPr/>
        </p:nvCxnSpPr>
        <p:spPr>
          <a:xfrm>
            <a:off x="5932376" y="639742"/>
            <a:ext cx="0" cy="24241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4934287" y="551182"/>
            <a:ext cx="10483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400" dirty="0" smtClean="0"/>
              <a:t>Farbkamera</a:t>
            </a:r>
            <a:endParaRPr lang="de-DE" sz="1400" dirty="0"/>
          </a:p>
        </p:txBody>
      </p:sp>
      <p:cxnSp>
        <p:nvCxnSpPr>
          <p:cNvPr id="26" name="Gerader Verbinder 25"/>
          <p:cNvCxnSpPr/>
          <p:nvPr/>
        </p:nvCxnSpPr>
        <p:spPr>
          <a:xfrm>
            <a:off x="7292761" y="970254"/>
            <a:ext cx="0" cy="15136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7238721" y="865783"/>
            <a:ext cx="8837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400" dirty="0" smtClean="0"/>
              <a:t>1. Spiegel</a:t>
            </a:r>
            <a:endParaRPr lang="de-DE" sz="1400" dirty="0"/>
          </a:p>
        </p:txBody>
      </p:sp>
      <p:cxnSp>
        <p:nvCxnSpPr>
          <p:cNvPr id="30" name="Gerader Verbinder 29"/>
          <p:cNvCxnSpPr/>
          <p:nvPr/>
        </p:nvCxnSpPr>
        <p:spPr>
          <a:xfrm flipH="1">
            <a:off x="6694227" y="2483892"/>
            <a:ext cx="600502" cy="2866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>
            <a:off x="7570343" y="1343350"/>
            <a:ext cx="0" cy="15136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7516303" y="1238879"/>
            <a:ext cx="8837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400" dirty="0" smtClean="0"/>
              <a:t>2. Spiegel</a:t>
            </a:r>
            <a:endParaRPr lang="de-DE" sz="1400" dirty="0"/>
          </a:p>
        </p:txBody>
      </p:sp>
      <p:cxnSp>
        <p:nvCxnSpPr>
          <p:cNvPr id="33" name="Gerader Verbinder 32"/>
          <p:cNvCxnSpPr/>
          <p:nvPr/>
        </p:nvCxnSpPr>
        <p:spPr>
          <a:xfrm flipH="1">
            <a:off x="7158110" y="2856988"/>
            <a:ext cx="414204" cy="1976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r Verbinder 33"/>
          <p:cNvCxnSpPr/>
          <p:nvPr/>
        </p:nvCxnSpPr>
        <p:spPr>
          <a:xfrm>
            <a:off x="7868520" y="1745560"/>
            <a:ext cx="0" cy="15136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feld 34"/>
          <p:cNvSpPr txBox="1"/>
          <p:nvPr/>
        </p:nvSpPr>
        <p:spPr>
          <a:xfrm>
            <a:off x="7814480" y="1641089"/>
            <a:ext cx="8837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400" dirty="0" smtClean="0"/>
              <a:t>3. Spiegel</a:t>
            </a:r>
            <a:endParaRPr lang="de-DE" sz="1400" dirty="0"/>
          </a:p>
        </p:txBody>
      </p:sp>
      <p:cxnSp>
        <p:nvCxnSpPr>
          <p:cNvPr id="36" name="Gerader Verbinder 35"/>
          <p:cNvCxnSpPr/>
          <p:nvPr/>
        </p:nvCxnSpPr>
        <p:spPr>
          <a:xfrm flipH="1">
            <a:off x="7454422" y="3259198"/>
            <a:ext cx="416066" cy="1985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/>
          <p:cNvCxnSpPr/>
          <p:nvPr/>
        </p:nvCxnSpPr>
        <p:spPr>
          <a:xfrm>
            <a:off x="9986269" y="1362228"/>
            <a:ext cx="0" cy="7906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44"/>
          <p:cNvCxnSpPr/>
          <p:nvPr/>
        </p:nvCxnSpPr>
        <p:spPr>
          <a:xfrm>
            <a:off x="9986682" y="2151529"/>
            <a:ext cx="496047" cy="227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45"/>
          <p:cNvCxnSpPr/>
          <p:nvPr/>
        </p:nvCxnSpPr>
        <p:spPr>
          <a:xfrm>
            <a:off x="9893119" y="1641089"/>
            <a:ext cx="0" cy="6167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/>
          <p:cNvCxnSpPr/>
          <p:nvPr/>
        </p:nvCxnSpPr>
        <p:spPr>
          <a:xfrm>
            <a:off x="9893118" y="2257857"/>
            <a:ext cx="562202" cy="2573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9029427" y="1271154"/>
            <a:ext cx="10085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400" dirty="0" smtClean="0"/>
              <a:t>Dichtfläche</a:t>
            </a:r>
            <a:endParaRPr lang="de-DE" sz="1400" dirty="0"/>
          </a:p>
        </p:txBody>
      </p:sp>
      <p:sp>
        <p:nvSpPr>
          <p:cNvPr id="52" name="Textfeld 51"/>
          <p:cNvSpPr txBox="1"/>
          <p:nvPr/>
        </p:nvSpPr>
        <p:spPr>
          <a:xfrm>
            <a:off x="9005567" y="1530028"/>
            <a:ext cx="9450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400" dirty="0" err="1" smtClean="0"/>
              <a:t>Underchip</a:t>
            </a:r>
            <a:endParaRPr lang="de-DE" sz="1400" dirty="0"/>
          </a:p>
        </p:txBody>
      </p:sp>
      <p:sp>
        <p:nvSpPr>
          <p:cNvPr id="53" name="Textfeld 52"/>
          <p:cNvSpPr txBox="1"/>
          <p:nvPr/>
        </p:nvSpPr>
        <p:spPr>
          <a:xfrm>
            <a:off x="1042643" y="46108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endParaRPr lang="de-DE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4" name="Grafik 5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45" r="37416"/>
          <a:stretch/>
        </p:blipFill>
        <p:spPr>
          <a:xfrm>
            <a:off x="343417" y="4989006"/>
            <a:ext cx="581031" cy="472274"/>
          </a:xfrm>
          <a:prstGeom prst="rect">
            <a:avLst/>
          </a:prstGeom>
        </p:spPr>
      </p:pic>
      <p:sp>
        <p:nvSpPr>
          <p:cNvPr id="55" name="Textfeld 54"/>
          <p:cNvSpPr txBox="1"/>
          <p:nvPr/>
        </p:nvSpPr>
        <p:spPr>
          <a:xfrm>
            <a:off x="1040165" y="504047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endParaRPr lang="de-DE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90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Innere Mündungsinspektion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476" y="192312"/>
            <a:ext cx="7630483" cy="591977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410" y="544206"/>
            <a:ext cx="1795425" cy="315182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0499" y="1364776"/>
            <a:ext cx="2400223" cy="113503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0499" y="2868666"/>
            <a:ext cx="2400223" cy="1059367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9132" y="4296167"/>
            <a:ext cx="2418435" cy="106740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835" y="4282519"/>
            <a:ext cx="1352861" cy="1081053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45" r="37416"/>
          <a:stretch/>
        </p:blipFill>
        <p:spPr>
          <a:xfrm>
            <a:off x="343417" y="4989006"/>
            <a:ext cx="581031" cy="472274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32" y="4572541"/>
            <a:ext cx="822573" cy="460454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1042643" y="46108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40165" y="504047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endParaRPr lang="de-DE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6" name="Gerader Verbinder 15"/>
          <p:cNvCxnSpPr/>
          <p:nvPr/>
        </p:nvCxnSpPr>
        <p:spPr>
          <a:xfrm>
            <a:off x="6015847" y="543997"/>
            <a:ext cx="0" cy="7906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/>
          <p:nvPr/>
        </p:nvCxnSpPr>
        <p:spPr>
          <a:xfrm>
            <a:off x="6016260" y="1333298"/>
            <a:ext cx="496047" cy="227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3823090" y="452923"/>
            <a:ext cx="22444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400" smtClean="0"/>
              <a:t>Innere Mündungsinspektion</a:t>
            </a:r>
            <a:endParaRPr lang="de-DE" sz="1400" dirty="0"/>
          </a:p>
        </p:txBody>
      </p:sp>
      <p:sp>
        <p:nvSpPr>
          <p:cNvPr id="19" name="Textfeld 18"/>
          <p:cNvSpPr txBox="1"/>
          <p:nvPr/>
        </p:nvSpPr>
        <p:spPr>
          <a:xfrm>
            <a:off x="7516039" y="5343487"/>
            <a:ext cx="14734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Rost wird erkannt</a:t>
            </a:r>
            <a:endParaRPr lang="de-DE" sz="1400" dirty="0"/>
          </a:p>
        </p:txBody>
      </p:sp>
      <p:sp>
        <p:nvSpPr>
          <p:cNvPr id="20" name="Textfeld 19"/>
          <p:cNvSpPr txBox="1"/>
          <p:nvPr/>
        </p:nvSpPr>
        <p:spPr>
          <a:xfrm>
            <a:off x="9244576" y="5343486"/>
            <a:ext cx="1382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Senkrechter Riss</a:t>
            </a:r>
            <a:endParaRPr lang="de-DE" sz="1400" dirty="0"/>
          </a:p>
        </p:txBody>
      </p:sp>
      <p:sp>
        <p:nvSpPr>
          <p:cNvPr id="21" name="Textfeld 20"/>
          <p:cNvSpPr txBox="1"/>
          <p:nvPr/>
        </p:nvSpPr>
        <p:spPr>
          <a:xfrm>
            <a:off x="9244576" y="3899729"/>
            <a:ext cx="11332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Fremdkörper</a:t>
            </a:r>
            <a:endParaRPr lang="de-DE" sz="1400" dirty="0"/>
          </a:p>
        </p:txBody>
      </p:sp>
      <p:sp>
        <p:nvSpPr>
          <p:cNvPr id="22" name="Textfeld 21"/>
          <p:cNvSpPr txBox="1"/>
          <p:nvPr/>
        </p:nvSpPr>
        <p:spPr>
          <a:xfrm>
            <a:off x="9244575" y="2483432"/>
            <a:ext cx="9669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Chip innen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4328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de-DE" sz="2600" dirty="0" smtClean="0"/>
              <a:t>Seitenwandinspektion</a:t>
            </a:r>
            <a:endParaRPr lang="de-DE" sz="26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839" y="1164657"/>
            <a:ext cx="6009927" cy="51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3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Typische Fehler an der Seitenwand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393" y="3308683"/>
            <a:ext cx="1401716" cy="308008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499" y="2953897"/>
            <a:ext cx="1995481" cy="259937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498" y="3170558"/>
            <a:ext cx="1417601" cy="184661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118" y="4099367"/>
            <a:ext cx="2163923" cy="2818794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037" y="3056021"/>
            <a:ext cx="1699492" cy="2213811"/>
          </a:xfrm>
          <a:prstGeom prst="rect">
            <a:avLst/>
          </a:prstGeom>
        </p:spPr>
      </p:pic>
      <p:grpSp>
        <p:nvGrpSpPr>
          <p:cNvPr id="10" name="Gruppieren 9"/>
          <p:cNvGrpSpPr/>
          <p:nvPr/>
        </p:nvGrpSpPr>
        <p:grpSpPr>
          <a:xfrm>
            <a:off x="2738980" y="3691955"/>
            <a:ext cx="1123811" cy="431015"/>
            <a:chOff x="2359473" y="3281176"/>
            <a:chExt cx="1123811" cy="431015"/>
          </a:xfrm>
        </p:grpSpPr>
        <p:cxnSp>
          <p:nvCxnSpPr>
            <p:cNvPr id="11" name="Gerader Verbinder 10"/>
            <p:cNvCxnSpPr/>
            <p:nvPr/>
          </p:nvCxnSpPr>
          <p:spPr>
            <a:xfrm>
              <a:off x="3140870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r Verbinder 11"/>
            <p:cNvCxnSpPr/>
            <p:nvPr/>
          </p:nvCxnSpPr>
          <p:spPr>
            <a:xfrm>
              <a:off x="2407602" y="3562066"/>
              <a:ext cx="73326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feld 12"/>
            <p:cNvSpPr txBox="1"/>
            <p:nvPr/>
          </p:nvSpPr>
          <p:spPr>
            <a:xfrm>
              <a:off x="2359473" y="3281176"/>
              <a:ext cx="11238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Verformt</a:t>
              </a:r>
              <a:endParaRPr lang="de-DE" sz="1400" dirty="0"/>
            </a:p>
          </p:txBody>
        </p:sp>
      </p:grpSp>
      <p:grpSp>
        <p:nvGrpSpPr>
          <p:cNvPr id="15" name="Gruppieren 14"/>
          <p:cNvGrpSpPr/>
          <p:nvPr/>
        </p:nvGrpSpPr>
        <p:grpSpPr>
          <a:xfrm>
            <a:off x="5621878" y="4855236"/>
            <a:ext cx="1223013" cy="419553"/>
            <a:chOff x="2040687" y="3292638"/>
            <a:chExt cx="1223013" cy="419553"/>
          </a:xfrm>
        </p:grpSpPr>
        <p:cxnSp>
          <p:nvCxnSpPr>
            <p:cNvPr id="16" name="Gerader Verbinder 15"/>
            <p:cNvCxnSpPr/>
            <p:nvPr/>
          </p:nvCxnSpPr>
          <p:spPr>
            <a:xfrm>
              <a:off x="3140870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r Verbinder 16"/>
            <p:cNvCxnSpPr/>
            <p:nvPr/>
          </p:nvCxnSpPr>
          <p:spPr>
            <a:xfrm>
              <a:off x="2157872" y="3562066"/>
              <a:ext cx="98299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2040687" y="3292638"/>
              <a:ext cx="1205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Etikettenreste</a:t>
              </a:r>
              <a:endParaRPr lang="de-DE" sz="1400" dirty="0"/>
            </a:p>
          </p:txBody>
        </p:sp>
      </p:grpSp>
      <p:grpSp>
        <p:nvGrpSpPr>
          <p:cNvPr id="20" name="Gruppieren 19"/>
          <p:cNvGrpSpPr/>
          <p:nvPr/>
        </p:nvGrpSpPr>
        <p:grpSpPr>
          <a:xfrm>
            <a:off x="6234118" y="3298226"/>
            <a:ext cx="804356" cy="407918"/>
            <a:chOff x="1480782" y="3304273"/>
            <a:chExt cx="804356" cy="407918"/>
          </a:xfrm>
        </p:grpSpPr>
        <p:cxnSp>
          <p:nvCxnSpPr>
            <p:cNvPr id="21" name="Gerader Verbinder 20"/>
            <p:cNvCxnSpPr/>
            <p:nvPr/>
          </p:nvCxnSpPr>
          <p:spPr>
            <a:xfrm flipH="1">
              <a:off x="1480782" y="3562066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1603612" y="3562066"/>
              <a:ext cx="4879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feld 22"/>
            <p:cNvSpPr txBox="1"/>
            <p:nvPr/>
          </p:nvSpPr>
          <p:spPr>
            <a:xfrm>
              <a:off x="1526332" y="3304273"/>
              <a:ext cx="7588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Defekt</a:t>
              </a:r>
              <a:endParaRPr lang="de-DE" sz="1400" dirty="0"/>
            </a:p>
          </p:txBody>
        </p:sp>
      </p:grpSp>
      <p:grpSp>
        <p:nvGrpSpPr>
          <p:cNvPr id="25" name="Gruppieren 24"/>
          <p:cNvGrpSpPr/>
          <p:nvPr/>
        </p:nvGrpSpPr>
        <p:grpSpPr>
          <a:xfrm>
            <a:off x="458967" y="4745277"/>
            <a:ext cx="1225486" cy="307777"/>
            <a:chOff x="2314439" y="3305451"/>
            <a:chExt cx="1225486" cy="307777"/>
          </a:xfrm>
        </p:grpSpPr>
        <p:cxnSp>
          <p:nvCxnSpPr>
            <p:cNvPr id="26" name="Gerader Verbinder 25"/>
            <p:cNvCxnSpPr/>
            <p:nvPr/>
          </p:nvCxnSpPr>
          <p:spPr>
            <a:xfrm flipV="1">
              <a:off x="3417095" y="3422700"/>
              <a:ext cx="122830" cy="1501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r Verbinder 26"/>
            <p:cNvCxnSpPr/>
            <p:nvPr/>
          </p:nvCxnSpPr>
          <p:spPr>
            <a:xfrm>
              <a:off x="2400778" y="3571590"/>
              <a:ext cx="101631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feld 27"/>
            <p:cNvSpPr txBox="1"/>
            <p:nvPr/>
          </p:nvSpPr>
          <p:spPr>
            <a:xfrm>
              <a:off x="2314439" y="3305451"/>
              <a:ext cx="11238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Fremdkörper</a:t>
              </a:r>
              <a:endParaRPr lang="de-DE" sz="1400" dirty="0"/>
            </a:p>
          </p:txBody>
        </p:sp>
      </p:grpSp>
      <p:grpSp>
        <p:nvGrpSpPr>
          <p:cNvPr id="31" name="Gruppieren 30"/>
          <p:cNvGrpSpPr/>
          <p:nvPr/>
        </p:nvGrpSpPr>
        <p:grpSpPr>
          <a:xfrm>
            <a:off x="9570090" y="3804592"/>
            <a:ext cx="1211823" cy="307777"/>
            <a:chOff x="1977958" y="2991905"/>
            <a:chExt cx="1211823" cy="307777"/>
          </a:xfrm>
        </p:grpSpPr>
        <p:cxnSp>
          <p:nvCxnSpPr>
            <p:cNvPr id="32" name="Gerader Verbinder 31"/>
            <p:cNvCxnSpPr/>
            <p:nvPr/>
          </p:nvCxnSpPr>
          <p:spPr>
            <a:xfrm flipH="1" flipV="1">
              <a:off x="1977958" y="3124984"/>
              <a:ext cx="122830" cy="15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r Verbinder 32"/>
            <p:cNvCxnSpPr/>
            <p:nvPr/>
          </p:nvCxnSpPr>
          <p:spPr>
            <a:xfrm>
              <a:off x="2100642" y="3275109"/>
              <a:ext cx="100267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feld 33"/>
            <p:cNvSpPr txBox="1"/>
            <p:nvPr/>
          </p:nvSpPr>
          <p:spPr>
            <a:xfrm>
              <a:off x="2065970" y="2991905"/>
              <a:ext cx="11238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Fremdkörper</a:t>
              </a:r>
              <a:endParaRPr lang="de-DE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5613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4-fach Seitenwand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9361" y="384849"/>
            <a:ext cx="1561325" cy="227597"/>
          </a:xfrm>
        </p:spPr>
        <p:txBody>
          <a:bodyPr/>
          <a:lstStyle/>
          <a:p>
            <a:r>
              <a:rPr lang="de-DE" dirty="0"/>
              <a:t>LEERFLASCHENINSPEKTION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45" r="37416"/>
          <a:stretch/>
        </p:blipFill>
        <p:spPr>
          <a:xfrm>
            <a:off x="343417" y="4989006"/>
            <a:ext cx="581031" cy="472274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32" y="4572541"/>
            <a:ext cx="822573" cy="460454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1042643" y="46108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040165" y="504047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8</a:t>
            </a:r>
            <a:endParaRPr lang="de-DE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040165" y="539172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x</a:t>
            </a:r>
            <a:endParaRPr lang="de-DE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046" y="148256"/>
            <a:ext cx="9430321" cy="5243466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5305461" y="1495011"/>
            <a:ext cx="765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/>
              <a:t>No</a:t>
            </a:r>
            <a:r>
              <a:rPr lang="de-DE" sz="1200" dirty="0"/>
              <a:t> </a:t>
            </a:r>
            <a:r>
              <a:rPr lang="de-DE" sz="1200" dirty="0" err="1"/>
              <a:t>gap</a:t>
            </a:r>
            <a:r>
              <a:rPr lang="de-DE" sz="1200" dirty="0"/>
              <a:t/>
            </a:r>
            <a:br>
              <a:rPr lang="de-DE" sz="1200" dirty="0"/>
            </a:br>
            <a:r>
              <a:rPr lang="de-DE" sz="1200" dirty="0" err="1"/>
              <a:t>required</a:t>
            </a:r>
            <a:r>
              <a:rPr lang="de-DE" sz="1200" dirty="0"/>
              <a:t>!</a:t>
            </a:r>
          </a:p>
        </p:txBody>
      </p:sp>
      <p:cxnSp>
        <p:nvCxnSpPr>
          <p:cNvPr id="24" name="Gerader Verbinder 23"/>
          <p:cNvCxnSpPr/>
          <p:nvPr/>
        </p:nvCxnSpPr>
        <p:spPr>
          <a:xfrm flipH="1">
            <a:off x="5054358" y="1873523"/>
            <a:ext cx="183534" cy="1569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5054357" y="2020911"/>
            <a:ext cx="0" cy="14003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uppieren 14"/>
          <p:cNvGrpSpPr/>
          <p:nvPr/>
        </p:nvGrpSpPr>
        <p:grpSpPr>
          <a:xfrm>
            <a:off x="469361" y="5416797"/>
            <a:ext cx="355723" cy="358399"/>
            <a:chOff x="1816425" y="5558235"/>
            <a:chExt cx="355723" cy="358399"/>
          </a:xfrm>
        </p:grpSpPr>
        <p:sp>
          <p:nvSpPr>
            <p:cNvPr id="16" name="Rechteck 15"/>
            <p:cNvSpPr/>
            <p:nvPr/>
          </p:nvSpPr>
          <p:spPr>
            <a:xfrm>
              <a:off x="1816425" y="5558235"/>
              <a:ext cx="82449" cy="817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/>
            <p:cNvSpPr/>
            <p:nvPr/>
          </p:nvSpPr>
          <p:spPr>
            <a:xfrm>
              <a:off x="1909324" y="5558235"/>
              <a:ext cx="81790" cy="828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/>
            <p:cNvSpPr/>
            <p:nvPr/>
          </p:nvSpPr>
          <p:spPr>
            <a:xfrm>
              <a:off x="2001562" y="5558236"/>
              <a:ext cx="80069" cy="828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/>
            <p:cNvSpPr/>
            <p:nvPr/>
          </p:nvSpPr>
          <p:spPr>
            <a:xfrm>
              <a:off x="2092080" y="5558236"/>
              <a:ext cx="80068" cy="828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1816426" y="5650800"/>
              <a:ext cx="82448" cy="77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/>
            <p:cNvSpPr/>
            <p:nvPr/>
          </p:nvSpPr>
          <p:spPr>
            <a:xfrm>
              <a:off x="1909324" y="5650800"/>
              <a:ext cx="81790" cy="77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Rechteck 25"/>
            <p:cNvSpPr/>
            <p:nvPr/>
          </p:nvSpPr>
          <p:spPr>
            <a:xfrm>
              <a:off x="2001563" y="5650800"/>
              <a:ext cx="80068" cy="77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Rechteck 26"/>
            <p:cNvSpPr/>
            <p:nvPr/>
          </p:nvSpPr>
          <p:spPr>
            <a:xfrm>
              <a:off x="2092080" y="5650800"/>
              <a:ext cx="80068" cy="77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hteck 27"/>
            <p:cNvSpPr/>
            <p:nvPr/>
          </p:nvSpPr>
          <p:spPr>
            <a:xfrm>
              <a:off x="1816426" y="5742313"/>
              <a:ext cx="82448" cy="817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1909324" y="5742314"/>
              <a:ext cx="81790" cy="817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Rechteck 29"/>
            <p:cNvSpPr/>
            <p:nvPr/>
          </p:nvSpPr>
          <p:spPr>
            <a:xfrm>
              <a:off x="2001563" y="5742314"/>
              <a:ext cx="80068" cy="817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Rechteck 30"/>
            <p:cNvSpPr/>
            <p:nvPr/>
          </p:nvSpPr>
          <p:spPr>
            <a:xfrm>
              <a:off x="2092080" y="5742314"/>
              <a:ext cx="80068" cy="817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Rechteck 31"/>
            <p:cNvSpPr/>
            <p:nvPr/>
          </p:nvSpPr>
          <p:spPr>
            <a:xfrm>
              <a:off x="1816426" y="5834877"/>
              <a:ext cx="82448" cy="817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/>
            <p:cNvSpPr/>
            <p:nvPr/>
          </p:nvSpPr>
          <p:spPr>
            <a:xfrm>
              <a:off x="1909324" y="5834878"/>
              <a:ext cx="81790" cy="817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hteck 33"/>
            <p:cNvSpPr/>
            <p:nvPr/>
          </p:nvSpPr>
          <p:spPr>
            <a:xfrm>
              <a:off x="2001563" y="5834878"/>
              <a:ext cx="80068" cy="817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/>
            <p:cNvSpPr/>
            <p:nvPr/>
          </p:nvSpPr>
          <p:spPr>
            <a:xfrm>
              <a:off x="2092080" y="5834878"/>
              <a:ext cx="80068" cy="817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5" name="Grafik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127" y="3959892"/>
            <a:ext cx="1667260" cy="612649"/>
          </a:xfrm>
          <a:prstGeom prst="rect">
            <a:avLst/>
          </a:prstGeom>
        </p:spPr>
      </p:pic>
      <p:pic>
        <p:nvPicPr>
          <p:cNvPr id="36" name="Grafik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12" y="5093638"/>
            <a:ext cx="1657403" cy="609027"/>
          </a:xfrm>
          <a:prstGeom prst="rect">
            <a:avLst/>
          </a:prstGeom>
        </p:spPr>
      </p:pic>
      <p:pic>
        <p:nvPicPr>
          <p:cNvPr id="37" name="Grafik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077" y="306121"/>
            <a:ext cx="1667260" cy="612649"/>
          </a:xfrm>
          <a:prstGeom prst="rect">
            <a:avLst/>
          </a:prstGeom>
        </p:spPr>
      </p:pic>
      <p:cxnSp>
        <p:nvCxnSpPr>
          <p:cNvPr id="13" name="Gerader Verbinder 12"/>
          <p:cNvCxnSpPr/>
          <p:nvPr/>
        </p:nvCxnSpPr>
        <p:spPr>
          <a:xfrm flipV="1">
            <a:off x="4238625" y="1993470"/>
            <a:ext cx="0" cy="6837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r Verbinder 37"/>
          <p:cNvCxnSpPr/>
          <p:nvPr/>
        </p:nvCxnSpPr>
        <p:spPr>
          <a:xfrm flipH="1" flipV="1">
            <a:off x="3662102" y="1618989"/>
            <a:ext cx="584285" cy="3733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324" y="1343050"/>
            <a:ext cx="1657403" cy="609027"/>
          </a:xfrm>
          <a:prstGeom prst="rect">
            <a:avLst/>
          </a:prstGeom>
        </p:spPr>
      </p:pic>
      <p:cxnSp>
        <p:nvCxnSpPr>
          <p:cNvPr id="40" name="Gerader Verbinder 39"/>
          <p:cNvCxnSpPr/>
          <p:nvPr/>
        </p:nvCxnSpPr>
        <p:spPr>
          <a:xfrm>
            <a:off x="3948836" y="4572541"/>
            <a:ext cx="0" cy="5237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/>
          <p:cNvCxnSpPr>
            <a:endCxn id="36" idx="1"/>
          </p:cNvCxnSpPr>
          <p:nvPr/>
        </p:nvCxnSpPr>
        <p:spPr>
          <a:xfrm>
            <a:off x="3954244" y="5093638"/>
            <a:ext cx="339768" cy="3045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r Verbinder 43"/>
          <p:cNvCxnSpPr/>
          <p:nvPr/>
        </p:nvCxnSpPr>
        <p:spPr>
          <a:xfrm flipV="1">
            <a:off x="8410575" y="918770"/>
            <a:ext cx="0" cy="5762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45"/>
          <p:cNvCxnSpPr/>
          <p:nvPr/>
        </p:nvCxnSpPr>
        <p:spPr>
          <a:xfrm flipH="1" flipV="1">
            <a:off x="8103337" y="612445"/>
            <a:ext cx="307238" cy="306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r Verbinder 47"/>
          <p:cNvCxnSpPr/>
          <p:nvPr/>
        </p:nvCxnSpPr>
        <p:spPr>
          <a:xfrm>
            <a:off x="8256956" y="3314944"/>
            <a:ext cx="0" cy="6449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49"/>
          <p:cNvCxnSpPr>
            <a:endCxn id="5" idx="1"/>
          </p:cNvCxnSpPr>
          <p:nvPr/>
        </p:nvCxnSpPr>
        <p:spPr>
          <a:xfrm>
            <a:off x="8256956" y="3959892"/>
            <a:ext cx="484171" cy="306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Grafik 4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08"/>
          <a:stretch/>
        </p:blipFill>
        <p:spPr>
          <a:xfrm>
            <a:off x="5284392" y="1086490"/>
            <a:ext cx="807796" cy="45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9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UFT Standard">
  <a:themeElements>
    <a:clrScheme name="HEUFT Standard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FF6600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FF6600"/>
      </a:hlink>
      <a:folHlink>
        <a:srgbClr val="FF66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44AC939E-4E24-4DBE-ABEF-08551333E6E5}"/>
    </a:ext>
  </a:extLst>
</a:theme>
</file>

<file path=ppt/theme/theme2.xml><?xml version="1.0" encoding="utf-8"?>
<a:theme xmlns:a="http://schemas.openxmlformats.org/drawingml/2006/main" name="HEUFT Beverage">
  <a:themeElements>
    <a:clrScheme name="HEUFT Beverage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9BD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009BDE"/>
      </a:hlink>
      <a:folHlink>
        <a:srgbClr val="009BD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52842CF1-28C0-4088-919E-91ED41C9F327}"/>
    </a:ext>
  </a:extLst>
</a:theme>
</file>

<file path=ppt/theme/theme3.xml><?xml version="1.0" encoding="utf-8"?>
<a:theme xmlns:a="http://schemas.openxmlformats.org/drawingml/2006/main" name="HEUFT Food">
  <a:themeElements>
    <a:clrScheme name="HEUFT Food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62BB47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62BB47"/>
      </a:hlink>
      <a:folHlink>
        <a:srgbClr val="62BB4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7DF88463-1636-4EFA-A225-C3D10F6641F9}"/>
    </a:ext>
  </a:extLst>
</a:theme>
</file>

<file path=ppt/theme/theme4.xml><?xml version="1.0" encoding="utf-8"?>
<a:theme xmlns:a="http://schemas.openxmlformats.org/drawingml/2006/main" name="HEUFT Pharma">
  <a:themeElements>
    <a:clrScheme name="HEUFT Pharma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A2238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A2238E"/>
      </a:hlink>
      <a:folHlink>
        <a:srgbClr val="A2238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53ABF347-D501-4B57-B9E5-8D0D7AFA25D2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Produktpräsentation_D2016</Template>
  <TotalTime>0</TotalTime>
  <Words>557</Words>
  <Application>Microsoft Office PowerPoint</Application>
  <PresentationFormat>Breitbild</PresentationFormat>
  <Paragraphs>212</Paragraphs>
  <Slides>28</Slides>
  <Notes>23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4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38" baseType="lpstr">
      <vt:lpstr>Arial</vt:lpstr>
      <vt:lpstr>Calibri</vt:lpstr>
      <vt:lpstr>Calibri Light</vt:lpstr>
      <vt:lpstr>Verdana</vt:lpstr>
      <vt:lpstr>Wingdings</vt:lpstr>
      <vt:lpstr>HEUFT Standard</vt:lpstr>
      <vt:lpstr>HEUFT Beverage</vt:lpstr>
      <vt:lpstr>HEUFT Food</vt:lpstr>
      <vt:lpstr>HEUFT Pharma</vt:lpstr>
      <vt:lpstr>Image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jge</dc:creator>
  <cp:lastModifiedBy>Tanja Laier</cp:lastModifiedBy>
  <cp:revision>72</cp:revision>
  <dcterms:created xsi:type="dcterms:W3CDTF">2018-02-06T15:40:10Z</dcterms:created>
  <dcterms:modified xsi:type="dcterms:W3CDTF">2021-02-26T07:42:56Z</dcterms:modified>
</cp:coreProperties>
</file>