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798" r:id="rId2"/>
    <p:sldMasterId id="2147483805" r:id="rId3"/>
    <p:sldMasterId id="2147483812" r:id="rId4"/>
  </p:sldMasterIdLst>
  <p:notesMasterIdLst>
    <p:notesMasterId r:id="rId15"/>
  </p:notesMasterIdLst>
  <p:sldIdLst>
    <p:sldId id="290" r:id="rId5"/>
    <p:sldId id="308" r:id="rId6"/>
    <p:sldId id="298" r:id="rId7"/>
    <p:sldId id="297" r:id="rId8"/>
    <p:sldId id="301" r:id="rId9"/>
    <p:sldId id="302" r:id="rId10"/>
    <p:sldId id="299" r:id="rId11"/>
    <p:sldId id="320" r:id="rId12"/>
    <p:sldId id="321" r:id="rId13"/>
    <p:sldId id="322"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202B0CA-FC54-4496-8BCA-5EF66A818D29}" styleName="Dunkle Formatvorlag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7" autoAdjust="0"/>
    <p:restoredTop sz="77262" autoAdjust="0"/>
  </p:normalViewPr>
  <p:slideViewPr>
    <p:cSldViewPr snapToGrid="0" showGuides="1">
      <p:cViewPr varScale="1">
        <p:scale>
          <a:sx n="60" d="100"/>
          <a:sy n="60" d="100"/>
        </p:scale>
        <p:origin x="726" y="66"/>
      </p:cViewPr>
      <p:guideLst>
        <p:guide orient="horz" pos="2160"/>
        <p:guide pos="3840"/>
      </p:guideLst>
    </p:cSldViewPr>
  </p:slideViewPr>
  <p:outlineViewPr>
    <p:cViewPr>
      <p:scale>
        <a:sx n="33" d="100"/>
        <a:sy n="33" d="100"/>
      </p:scale>
      <p:origin x="0" y="-792"/>
    </p:cViewPr>
  </p:outlineViewPr>
  <p:notesTextViewPr>
    <p:cViewPr>
      <p:scale>
        <a:sx n="1" d="1"/>
        <a:sy n="1" d="1"/>
      </p:scale>
      <p:origin x="0" y="0"/>
    </p:cViewPr>
  </p:notesTextViewPr>
  <p:sorterViewPr>
    <p:cViewPr>
      <p:scale>
        <a:sx n="100" d="100"/>
        <a:sy n="100" d="100"/>
      </p:scale>
      <p:origin x="0" y="-2760"/>
    </p:cViewPr>
  </p:sorterViewPr>
  <p:notesViewPr>
    <p:cSldViewPr snapToGrid="0">
      <p:cViewPr varScale="1">
        <p:scale>
          <a:sx n="83" d="100"/>
          <a:sy n="83" d="100"/>
        </p:scale>
        <p:origin x="313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60E5165-90E6-4075-8EA3-BE41231911E9}" type="datetimeFigureOut">
              <a:rPr lang="de-DE" smtClean="0"/>
              <a:t>04.08.2021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5C55A7-2B01-4C3A-B683-9A15AA7F4976}" type="slidenum">
              <a:rPr lang="de-DE" smtClean="0"/>
              <a:t>‹Nr.›</a:t>
            </a:fld>
            <a:endParaRPr lang="de-DE"/>
          </a:p>
        </p:txBody>
      </p:sp>
    </p:spTree>
    <p:extLst>
      <p:ext uri="{BB962C8B-B14F-4D97-AF65-F5344CB8AC3E}">
        <p14:creationId xmlns:p14="http://schemas.microsoft.com/office/powerpoint/2010/main" val="1644168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55C55A7-2B01-4C3A-B683-9A15AA7F4976}" type="slidenum">
              <a:rPr lang="de-DE" smtClean="0"/>
              <a:t>1</a:t>
            </a:fld>
            <a:endParaRPr lang="de-DE"/>
          </a:p>
        </p:txBody>
      </p:sp>
    </p:spTree>
    <p:extLst>
      <p:ext uri="{BB962C8B-B14F-4D97-AF65-F5344CB8AC3E}">
        <p14:creationId xmlns:p14="http://schemas.microsoft.com/office/powerpoint/2010/main" val="3697172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mtClean="0"/>
              <a:t>Artificial intelligence since 2010. How does this grand claim come about?</a:t>
            </a:r>
          </a:p>
          <a:p>
            <a:r>
              <a:rPr lang="en-US" smtClean="0"/>
              <a:t>HEUFT reflexx² is based on a machine learning classifier. In combination with other technologies HEUFT reflexx² is part of the field of artificial intelligence. However, in 2010 all the hype surrounding the topic was still a distant future.</a:t>
            </a:r>
          </a:p>
          <a:p>
            <a:r>
              <a:rPr lang="en-US" smtClean="0"/>
              <a:t>Deep Learning has already been used in combination in isolated projects since 2019. Widespread use will only be possible with the enormous computing power of our new hardware</a:t>
            </a:r>
            <a:r>
              <a:rPr lang="en-US" baseline="0" smtClean="0"/>
              <a:t> HEUFT reflex A.I. which will be available soon.</a:t>
            </a:r>
            <a:endParaRPr lang="de-DE"/>
          </a:p>
        </p:txBody>
      </p:sp>
      <p:sp>
        <p:nvSpPr>
          <p:cNvPr id="4" name="Foliennummernplatzhalter 3"/>
          <p:cNvSpPr>
            <a:spLocks noGrp="1"/>
          </p:cNvSpPr>
          <p:nvPr>
            <p:ph type="sldNum" sz="quarter" idx="10"/>
          </p:nvPr>
        </p:nvSpPr>
        <p:spPr/>
        <p:txBody>
          <a:bodyPr/>
          <a:lstStyle/>
          <a:p>
            <a:fld id="{255C55A7-2B01-4C3A-B683-9A15AA7F4976}" type="slidenum">
              <a:rPr lang="de-DE" smtClean="0"/>
              <a:t>2</a:t>
            </a:fld>
            <a:endParaRPr lang="de-DE"/>
          </a:p>
        </p:txBody>
      </p:sp>
    </p:spTree>
    <p:extLst>
      <p:ext uri="{BB962C8B-B14F-4D97-AF65-F5344CB8AC3E}">
        <p14:creationId xmlns:p14="http://schemas.microsoft.com/office/powerpoint/2010/main" val="309085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mtClean="0"/>
              <a:t>At HEUFT the image processing software, the image processing hardware and the camera are a perfectly matched in-house development for high-speed image processing. The system is highly optimized for inspection in the filling process. The hardware and software offer highly parallel, high-speed image processing for reliable inspection even in fast lines. Special attention is paid to high detection reliability with minimum false rejection rate.</a:t>
            </a:r>
            <a:r>
              <a:rPr lang="de-DE" baseline="0" smtClean="0"/>
              <a:t> </a:t>
            </a:r>
            <a:r>
              <a:rPr lang="en-US" baseline="0" smtClean="0"/>
              <a:t>Only this enormous computing power, introduced back in 2010, has since made it possible to reliably utilize artificial intelligence with the help of machine learning in the filling process.</a:t>
            </a:r>
            <a:endParaRPr lang="de-DE" smtClean="0"/>
          </a:p>
        </p:txBody>
      </p:sp>
      <p:sp>
        <p:nvSpPr>
          <p:cNvPr id="4" name="Foliennummernplatzhalter 3"/>
          <p:cNvSpPr>
            <a:spLocks noGrp="1"/>
          </p:cNvSpPr>
          <p:nvPr>
            <p:ph type="sldNum" sz="quarter" idx="10"/>
          </p:nvPr>
        </p:nvSpPr>
        <p:spPr/>
        <p:txBody>
          <a:bodyPr/>
          <a:lstStyle/>
          <a:p>
            <a:fld id="{255C55A7-2B01-4C3A-B683-9A15AA7F4976}" type="slidenum">
              <a:rPr lang="de-DE" smtClean="0"/>
              <a:t>3</a:t>
            </a:fld>
            <a:endParaRPr lang="de-DE"/>
          </a:p>
        </p:txBody>
      </p:sp>
    </p:spTree>
    <p:extLst>
      <p:ext uri="{BB962C8B-B14F-4D97-AF65-F5344CB8AC3E}">
        <p14:creationId xmlns:p14="http://schemas.microsoft.com/office/powerpoint/2010/main" val="2681298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This is in no way self-evident and requires a lot of know how and engineering. But why do we build our own camera? In purchased cameras there is already a pre-processing of the raw data from the image sensor. It is therefore not possible to directly access this data and extract possibly important information for our inspection task. Furthermore the bandwidth for transferring high resolution images to the HEUFT reflexx² boards is limited. Therefore each camera basically contains its own very powerful HEUFT reflexx² image processing card. This can evaluate the inspection image directly at the image sensor. The fastest area of application at present is in the HEUFT canLine II where up to 144,000 cans per hour can be inspected in full resolution. This is one can per 25 milliseconds or 40 cans per second!</a:t>
            </a:r>
            <a:endParaRPr lang="de-DE" smtClean="0"/>
          </a:p>
        </p:txBody>
      </p:sp>
      <p:sp>
        <p:nvSpPr>
          <p:cNvPr id="4" name="Foliennummernplatzhalter 3"/>
          <p:cNvSpPr>
            <a:spLocks noGrp="1"/>
          </p:cNvSpPr>
          <p:nvPr>
            <p:ph type="sldNum" sz="quarter" idx="10"/>
          </p:nvPr>
        </p:nvSpPr>
        <p:spPr/>
        <p:txBody>
          <a:bodyPr/>
          <a:lstStyle/>
          <a:p>
            <a:fld id="{255C55A7-2B01-4C3A-B683-9A15AA7F4976}" type="slidenum">
              <a:rPr lang="de-DE" smtClean="0"/>
              <a:t>4</a:t>
            </a:fld>
            <a:endParaRPr lang="de-DE"/>
          </a:p>
        </p:txBody>
      </p:sp>
    </p:spTree>
    <p:extLst>
      <p:ext uri="{BB962C8B-B14F-4D97-AF65-F5344CB8AC3E}">
        <p14:creationId xmlns:p14="http://schemas.microsoft.com/office/powerpoint/2010/main" val="1061763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mtClean="0"/>
              <a:t>A very important aspect of the HEUFT reflexx² image processing system is its modular design. It is more of an extensively equipped toolbox than a fixed system. The right technology for the right inspection task. For example, if you only want to check the color of a cap, it makes sense to use a simple color sensor with a threshold value. A neural network would be overkill and far from easy to get reliable.</a:t>
            </a:r>
            <a:endParaRPr lang="de-DE"/>
          </a:p>
        </p:txBody>
      </p:sp>
      <p:sp>
        <p:nvSpPr>
          <p:cNvPr id="4" name="Foliennummernplatzhalter 3"/>
          <p:cNvSpPr>
            <a:spLocks noGrp="1"/>
          </p:cNvSpPr>
          <p:nvPr>
            <p:ph type="sldNum" sz="quarter" idx="10"/>
          </p:nvPr>
        </p:nvSpPr>
        <p:spPr/>
        <p:txBody>
          <a:bodyPr/>
          <a:lstStyle/>
          <a:p>
            <a:fld id="{255C55A7-2B01-4C3A-B683-9A15AA7F4976}" type="slidenum">
              <a:rPr lang="de-DE" smtClean="0"/>
              <a:t>5</a:t>
            </a:fld>
            <a:endParaRPr lang="de-DE"/>
          </a:p>
        </p:txBody>
      </p:sp>
    </p:spTree>
    <p:extLst>
      <p:ext uri="{BB962C8B-B14F-4D97-AF65-F5344CB8AC3E}">
        <p14:creationId xmlns:p14="http://schemas.microsoft.com/office/powerpoint/2010/main" val="397261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mtClean="0"/>
              <a:t>But the HEUFT reflexx² image processing does not only consist of hardware and software. HEUFT basically considers the whole process and this starts with the container transport, the illumination and the optics. Thus we develop our own flashers and illumination processes as well as optics cabinets with a great deal of know-how in order to image the container and the product perfectly. Only what can be seen on the image can ultimately be found by software and hardware. In addition, we develop special techniques such as the rainbow illumination that can be seen in the picture. Here, the lens effect of water drops is used to clearly distinguish them from the blister in the image. The shadows on the water drops are similar to those of the blister, which can affect the distinguishing accuracy. The rainbow pattern in the illumination makes distinction much more reliable. As you can see, the rainbow is reflected in the water drops, but not in the blister because it contains only air.</a:t>
            </a:r>
            <a:endParaRPr lang="de-DE"/>
          </a:p>
        </p:txBody>
      </p:sp>
      <p:sp>
        <p:nvSpPr>
          <p:cNvPr id="4" name="Foliennummernplatzhalter 3"/>
          <p:cNvSpPr>
            <a:spLocks noGrp="1"/>
          </p:cNvSpPr>
          <p:nvPr>
            <p:ph type="sldNum" sz="quarter" idx="10"/>
          </p:nvPr>
        </p:nvSpPr>
        <p:spPr/>
        <p:txBody>
          <a:bodyPr/>
          <a:lstStyle/>
          <a:p>
            <a:fld id="{255C55A7-2B01-4C3A-B683-9A15AA7F4976}" type="slidenum">
              <a:rPr lang="de-DE" smtClean="0"/>
              <a:t>6</a:t>
            </a:fld>
            <a:endParaRPr lang="de-DE"/>
          </a:p>
        </p:txBody>
      </p:sp>
    </p:spTree>
    <p:extLst>
      <p:ext uri="{BB962C8B-B14F-4D97-AF65-F5344CB8AC3E}">
        <p14:creationId xmlns:p14="http://schemas.microsoft.com/office/powerpoint/2010/main" val="4219188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mtClean="0"/>
              <a:t>A crucial advantage of the HEUFT reflexx² classifier compared to a neuroal network is that it does not classify whole images but objects within them. For this purpose relevant objects are extracted from the images over several levels in the first step. This process is highly reliable and one of the most important strengths of the HEUFT reflexx². AI is also used to improve the extraction of the object candidates. The actual classification of these objects is carried out in the second step by the HEUFT reflexx² classifier and in contrast to a neural network it is very well traceable and adjustable.</a:t>
            </a:r>
          </a:p>
          <a:p>
            <a:r>
              <a:rPr lang="en-US" smtClean="0"/>
              <a:t>The spider web diagram shows different features of an object (the numbers). The red numbers, or features, are outside the good area for classification. If the object is actually a fault, the view is correct. If it is not a fault, the classification must be adjusted. This can be done in two ways. Either one learns the object as good, or one even adjusts the individual features manually. This is possible with the HEUFT reflexx² classifier and does not endanger the overall function of the classifier. With a neural network, such a targeted intervention would be unthinkable. Furthermore the HEUFT reflexx² classifier treats what it does not know as a fault. This ensures that faults do not pass through because they have not been trained.</a:t>
            </a:r>
            <a:endParaRPr lang="de-DE"/>
          </a:p>
        </p:txBody>
      </p:sp>
      <p:sp>
        <p:nvSpPr>
          <p:cNvPr id="4" name="Foliennummernplatzhalter 3"/>
          <p:cNvSpPr>
            <a:spLocks noGrp="1"/>
          </p:cNvSpPr>
          <p:nvPr>
            <p:ph type="sldNum" sz="quarter" idx="10"/>
          </p:nvPr>
        </p:nvSpPr>
        <p:spPr/>
        <p:txBody>
          <a:bodyPr/>
          <a:lstStyle/>
          <a:p>
            <a:fld id="{255C55A7-2B01-4C3A-B683-9A15AA7F4976}" type="slidenum">
              <a:rPr lang="de-DE" smtClean="0"/>
              <a:t>7</a:t>
            </a:fld>
            <a:endParaRPr lang="de-DE"/>
          </a:p>
        </p:txBody>
      </p:sp>
    </p:spTree>
    <p:extLst>
      <p:ext uri="{BB962C8B-B14F-4D97-AF65-F5344CB8AC3E}">
        <p14:creationId xmlns:p14="http://schemas.microsoft.com/office/powerpoint/2010/main" val="17936695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baseline="0" smtClean="0">
                <a:solidFill>
                  <a:schemeClr val="tx1"/>
                </a:solidFill>
                <a:latin typeface="+mn-lt"/>
                <a:ea typeface="+mn-ea"/>
                <a:cs typeface="+mn-cs"/>
              </a:rPr>
              <a:t>HEUFT sold a HEUFT </a:t>
            </a:r>
            <a:r>
              <a:rPr lang="en-US" sz="1200" b="0" i="1" u="none" strike="noStrike" kern="1200" baseline="0" smtClean="0">
                <a:solidFill>
                  <a:schemeClr val="tx1"/>
                </a:solidFill>
                <a:latin typeface="+mn-lt"/>
                <a:ea typeface="+mn-ea"/>
                <a:cs typeface="+mn-cs"/>
              </a:rPr>
              <a:t>InLine II IXS </a:t>
            </a:r>
            <a:r>
              <a:rPr lang="en-US" sz="1200" b="0" i="0" u="none" strike="noStrike" kern="1200" baseline="0" smtClean="0">
                <a:solidFill>
                  <a:schemeClr val="tx1"/>
                </a:solidFill>
                <a:latin typeface="+mn-lt"/>
                <a:ea typeface="+mn-ea"/>
                <a:cs typeface="+mn-cs"/>
              </a:rPr>
              <a:t>empty bottle inspector of the latest generation with the unique X-ray base inspection and HEUFT reflexx² image processing technology to a large German brewery group at the end of 2015. The VLB carried out this performance record for this device after installation </a:t>
            </a:r>
            <a:r>
              <a:rPr lang="de-DE" sz="1200" b="0" i="0" u="none" strike="noStrike" kern="1200" baseline="0" smtClean="0">
                <a:solidFill>
                  <a:schemeClr val="tx1"/>
                </a:solidFill>
                <a:latin typeface="+mn-lt"/>
                <a:ea typeface="+mn-ea"/>
                <a:cs typeface="+mn-cs"/>
              </a:rPr>
              <a:t>and commissioning.</a:t>
            </a:r>
          </a:p>
          <a:p>
            <a:r>
              <a:rPr lang="en-US" sz="1200" b="0" i="0" u="none" strike="noStrike" kern="1200" baseline="0" smtClean="0">
                <a:solidFill>
                  <a:schemeClr val="tx1"/>
                </a:solidFill>
                <a:latin typeface="+mn-lt"/>
                <a:ea typeface="+mn-ea"/>
                <a:cs typeface="+mn-cs"/>
              </a:rPr>
              <a:t>This test has been carried out at all the brewery group sites since 1991. A comprehensive "machine index" was created from the data determined in this way.</a:t>
            </a:r>
          </a:p>
          <a:p>
            <a:r>
              <a:rPr lang="en-US" sz="1200" b="0" i="0" u="none" strike="noStrike" kern="1200" baseline="0" smtClean="0">
                <a:solidFill>
                  <a:schemeClr val="tx1"/>
                </a:solidFill>
                <a:latin typeface="+mn-lt"/>
                <a:ea typeface="+mn-ea"/>
                <a:cs typeface="+mn-cs"/>
              </a:rPr>
              <a:t>In a nutshell this is a ranking list of corresponding machines from different </a:t>
            </a:r>
            <a:r>
              <a:rPr lang="de-DE" sz="1200" b="0" i="0" u="none" strike="noStrike" kern="1200" baseline="0" smtClean="0">
                <a:solidFill>
                  <a:schemeClr val="tx1"/>
                </a:solidFill>
                <a:latin typeface="+mn-lt"/>
                <a:ea typeface="+mn-ea"/>
                <a:cs typeface="+mn-cs"/>
              </a:rPr>
              <a:t>manufacturers at different locations.</a:t>
            </a:r>
            <a:endParaRPr lang="de-DE"/>
          </a:p>
        </p:txBody>
      </p:sp>
      <p:sp>
        <p:nvSpPr>
          <p:cNvPr id="4" name="Foliennummernplatzhalter 3"/>
          <p:cNvSpPr>
            <a:spLocks noGrp="1"/>
          </p:cNvSpPr>
          <p:nvPr>
            <p:ph type="sldNum" sz="quarter" idx="10"/>
          </p:nvPr>
        </p:nvSpPr>
        <p:spPr/>
        <p:txBody>
          <a:bodyPr/>
          <a:lstStyle/>
          <a:p>
            <a:fld id="{255C55A7-2B01-4C3A-B683-9A15AA7F4976}" type="slidenum">
              <a:rPr lang="de-DE" smtClean="0"/>
              <a:t>8</a:t>
            </a:fld>
            <a:endParaRPr lang="de-DE"/>
          </a:p>
        </p:txBody>
      </p:sp>
    </p:spTree>
    <p:extLst>
      <p:ext uri="{BB962C8B-B14F-4D97-AF65-F5344CB8AC3E}">
        <p14:creationId xmlns:p14="http://schemas.microsoft.com/office/powerpoint/2010/main" val="1105889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mtClean="0"/>
              <a:t>The results show very clearly at what perfect level we were already in 2015 with the HEUFT reflexx² and the HEUFT eXaminer technology.</a:t>
            </a:r>
            <a:endParaRPr lang="de-DE"/>
          </a:p>
        </p:txBody>
      </p:sp>
      <p:sp>
        <p:nvSpPr>
          <p:cNvPr id="4" name="Foliennummernplatzhalter 3"/>
          <p:cNvSpPr>
            <a:spLocks noGrp="1"/>
          </p:cNvSpPr>
          <p:nvPr>
            <p:ph type="sldNum" sz="quarter" idx="10"/>
          </p:nvPr>
        </p:nvSpPr>
        <p:spPr/>
        <p:txBody>
          <a:bodyPr/>
          <a:lstStyle/>
          <a:p>
            <a:fld id="{255C55A7-2B01-4C3A-B683-9A15AA7F4976}" type="slidenum">
              <a:rPr lang="de-DE" smtClean="0"/>
              <a:t>9</a:t>
            </a:fld>
            <a:endParaRPr lang="de-DE"/>
          </a:p>
        </p:txBody>
      </p:sp>
    </p:spTree>
    <p:extLst>
      <p:ext uri="{BB962C8B-B14F-4D97-AF65-F5344CB8AC3E}">
        <p14:creationId xmlns:p14="http://schemas.microsoft.com/office/powerpoint/2010/main" val="2268252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indent="0">
              <a:buNone/>
              <a:defRPr sz="1100" baseline="0"/>
            </a:lvl1pPr>
          </a:lstStyle>
          <a:p>
            <a:pPr lvl="0"/>
            <a:r>
              <a:rPr lang="de-DE" dirty="0" smtClean="0"/>
              <a:t>TOPIC</a:t>
            </a:r>
            <a:endParaRPr lang="de-DE" dirty="0"/>
          </a:p>
        </p:txBody>
      </p:sp>
    </p:spTree>
    <p:extLst>
      <p:ext uri="{BB962C8B-B14F-4D97-AF65-F5344CB8AC3E}">
        <p14:creationId xmlns:p14="http://schemas.microsoft.com/office/powerpoint/2010/main" val="108152263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evice 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6" name="Textplatzhalter 13"/>
          <p:cNvSpPr>
            <a:spLocks noGrp="1"/>
          </p:cNvSpPr>
          <p:nvPr>
            <p:ph type="body" sz="quarter" idx="11" hasCustomPrompt="1"/>
          </p:nvPr>
        </p:nvSpPr>
        <p:spPr>
          <a:xfrm>
            <a:off x="-1" y="2684733"/>
            <a:ext cx="5053264" cy="756299"/>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Short Description</a:t>
            </a:r>
          </a:p>
        </p:txBody>
      </p:sp>
      <p:sp>
        <p:nvSpPr>
          <p:cNvPr id="12" name="Bildplatzhalter 11"/>
          <p:cNvSpPr>
            <a:spLocks noGrp="1"/>
          </p:cNvSpPr>
          <p:nvPr>
            <p:ph type="pic" sz="quarter" idx="12" hasCustomPrompt="1"/>
          </p:nvPr>
        </p:nvSpPr>
        <p:spPr>
          <a:xfrm>
            <a:off x="4908885" y="199"/>
            <a:ext cx="7283116" cy="6857602"/>
          </a:xfrm>
          <a:prstGeom prst="rect">
            <a:avLst/>
          </a:prstGeom>
        </p:spPr>
        <p:txBody>
          <a:bodyPr/>
          <a:lstStyle>
            <a:lvl1pPr marL="0" indent="0">
              <a:buNone/>
              <a:defRPr/>
            </a:lvl1pPr>
          </a:lstStyle>
          <a:p>
            <a:r>
              <a:rPr lang="de-DE" smtClean="0"/>
              <a:t>Device Image</a:t>
            </a:r>
            <a:endParaRPr lang="de-DE"/>
          </a:p>
        </p:txBody>
      </p:sp>
      <p:sp>
        <p:nvSpPr>
          <p:cNvPr id="13" name="Textplatzhalter 13"/>
          <p:cNvSpPr>
            <a:spLocks noGrp="1"/>
          </p:cNvSpPr>
          <p:nvPr>
            <p:ph type="body" sz="quarter" idx="13" hasCustomPrompt="1"/>
          </p:nvPr>
        </p:nvSpPr>
        <p:spPr>
          <a:xfrm>
            <a:off x="0" y="3464046"/>
            <a:ext cx="5053264" cy="696256"/>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Device Name</a:t>
            </a:r>
          </a:p>
        </p:txBody>
      </p:sp>
    </p:spTree>
    <p:extLst>
      <p:ext uri="{BB962C8B-B14F-4D97-AF65-F5344CB8AC3E}">
        <p14:creationId xmlns:p14="http://schemas.microsoft.com/office/powerpoint/2010/main" val="34155586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pplication/Faults">
    <p:spTree>
      <p:nvGrpSpPr>
        <p:cNvPr id="1" name=""/>
        <p:cNvGrpSpPr/>
        <p:nvPr/>
      </p:nvGrpSpPr>
      <p:grpSpPr>
        <a:xfrm>
          <a:off x="0" y="0"/>
          <a:ext cx="0" cy="0"/>
          <a:chOff x="0" y="0"/>
          <a:chExt cx="0" cy="0"/>
        </a:xfrm>
      </p:grpSpPr>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9" name="Rechteck 8"/>
          <p:cNvSpPr/>
          <p:nvPr userDrawn="1"/>
        </p:nvSpPr>
        <p:spPr>
          <a:xfrm>
            <a:off x="0" y="1734180"/>
            <a:ext cx="12192000" cy="105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14" name="Textplatzhalter 13"/>
          <p:cNvSpPr>
            <a:spLocks noGrp="1"/>
          </p:cNvSpPr>
          <p:nvPr>
            <p:ph type="body" sz="quarter" idx="11" hasCustomPrompt="1"/>
          </p:nvPr>
        </p:nvSpPr>
        <p:spPr>
          <a:xfrm>
            <a:off x="-1" y="1734180"/>
            <a:ext cx="12192001" cy="1051549"/>
          </a:xfrm>
          <a:prstGeom prst="rect">
            <a:avLst/>
          </a:prstGeom>
          <a:noFill/>
          <a:ln>
            <a:noFill/>
          </a:ln>
        </p:spPr>
        <p:txBody>
          <a:bodyPr lIns="684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364943215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eature/Highlight">
    <p:spTree>
      <p:nvGrpSpPr>
        <p:cNvPr id="1" name=""/>
        <p:cNvGrpSpPr/>
        <p:nvPr/>
      </p:nvGrpSpPr>
      <p:grpSpPr>
        <a:xfrm>
          <a:off x="0" y="0"/>
          <a:ext cx="0" cy="0"/>
          <a:chOff x="0" y="0"/>
          <a:chExt cx="0" cy="0"/>
        </a:xfrm>
      </p:grpSpPr>
      <p:sp>
        <p:nvSpPr>
          <p:cNvPr id="9" name="Rechteck 8"/>
          <p:cNvSpPr/>
          <p:nvPr userDrawn="1"/>
        </p:nvSpPr>
        <p:spPr>
          <a:xfrm>
            <a:off x="0" y="196"/>
            <a:ext cx="3332747" cy="6871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7000">
                  <a:schemeClr val="accent1"/>
                </a:gs>
                <a:gs pos="6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14" name="Textplatzhalter 13"/>
          <p:cNvSpPr>
            <a:spLocks noGrp="1"/>
          </p:cNvSpPr>
          <p:nvPr>
            <p:ph type="body" sz="quarter" idx="11" hasCustomPrompt="1"/>
          </p:nvPr>
        </p:nvSpPr>
        <p:spPr>
          <a:xfrm>
            <a:off x="0" y="997100"/>
            <a:ext cx="3332747" cy="4862280"/>
          </a:xfrm>
          <a:prstGeom prst="rect">
            <a:avLst/>
          </a:prstGeom>
          <a:noFill/>
          <a:ln>
            <a:noFill/>
          </a:ln>
        </p:spPr>
        <p:txBody>
          <a:bodyPr wrap="square" lIns="180000" rIns="180000" bIns="36000" anchor="ctr" anchorCtr="1">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256042302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xplanation/Function">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6112299"/>
            <a:ext cx="12192000" cy="7593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6112299"/>
            <a:ext cx="12192001" cy="745701"/>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42626307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planation/Function 2">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5563737"/>
            <a:ext cx="12192000" cy="1307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5563737"/>
            <a:ext cx="12192001" cy="1294263"/>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113203070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indent="0">
              <a:buNone/>
              <a:defRPr sz="1100" baseline="0"/>
            </a:lvl1pPr>
          </a:lstStyle>
          <a:p>
            <a:pPr lvl="0"/>
            <a:r>
              <a:rPr lang="de-DE" dirty="0" smtClean="0"/>
              <a:t>TOPIC</a:t>
            </a:r>
            <a:endParaRPr lang="de-DE" dirty="0"/>
          </a:p>
        </p:txBody>
      </p:sp>
    </p:spTree>
    <p:extLst>
      <p:ext uri="{BB962C8B-B14F-4D97-AF65-F5344CB8AC3E}">
        <p14:creationId xmlns:p14="http://schemas.microsoft.com/office/powerpoint/2010/main" val="134813406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8" name="Textplatzhalter 13"/>
          <p:cNvSpPr>
            <a:spLocks noGrp="1"/>
          </p:cNvSpPr>
          <p:nvPr>
            <p:ph type="body" sz="quarter" idx="11" hasCustomPrompt="1"/>
          </p:nvPr>
        </p:nvSpPr>
        <p:spPr>
          <a:xfrm>
            <a:off x="-2" y="2684734"/>
            <a:ext cx="12192001" cy="756298"/>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err="1" smtClean="0"/>
              <a:t>Presenter</a:t>
            </a:r>
            <a:endParaRPr lang="de-DE" dirty="0" smtClean="0"/>
          </a:p>
        </p:txBody>
      </p:sp>
      <p:sp>
        <p:nvSpPr>
          <p:cNvPr id="9" name="Textplatzhalter 13"/>
          <p:cNvSpPr>
            <a:spLocks noGrp="1"/>
          </p:cNvSpPr>
          <p:nvPr>
            <p:ph type="body" sz="quarter" idx="13" hasCustomPrompt="1"/>
          </p:nvPr>
        </p:nvSpPr>
        <p:spPr>
          <a:xfrm>
            <a:off x="0" y="3482518"/>
            <a:ext cx="12192000" cy="677784"/>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Title</a:t>
            </a:r>
          </a:p>
        </p:txBody>
      </p:sp>
    </p:spTree>
    <p:extLst>
      <p:ext uri="{BB962C8B-B14F-4D97-AF65-F5344CB8AC3E}">
        <p14:creationId xmlns:p14="http://schemas.microsoft.com/office/powerpoint/2010/main" val="41517991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vice 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6" name="Textplatzhalter 13"/>
          <p:cNvSpPr>
            <a:spLocks noGrp="1"/>
          </p:cNvSpPr>
          <p:nvPr>
            <p:ph type="body" sz="quarter" idx="11" hasCustomPrompt="1"/>
          </p:nvPr>
        </p:nvSpPr>
        <p:spPr>
          <a:xfrm>
            <a:off x="-1" y="2684733"/>
            <a:ext cx="5053264" cy="756299"/>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Short Description</a:t>
            </a:r>
          </a:p>
        </p:txBody>
      </p:sp>
      <p:sp>
        <p:nvSpPr>
          <p:cNvPr id="12" name="Bildplatzhalter 11"/>
          <p:cNvSpPr>
            <a:spLocks noGrp="1"/>
          </p:cNvSpPr>
          <p:nvPr>
            <p:ph type="pic" sz="quarter" idx="12" hasCustomPrompt="1"/>
          </p:nvPr>
        </p:nvSpPr>
        <p:spPr>
          <a:xfrm>
            <a:off x="4908885" y="199"/>
            <a:ext cx="7283116" cy="6857602"/>
          </a:xfrm>
          <a:prstGeom prst="rect">
            <a:avLst/>
          </a:prstGeom>
        </p:spPr>
        <p:txBody>
          <a:bodyPr/>
          <a:lstStyle>
            <a:lvl1pPr marL="0" indent="0">
              <a:buNone/>
              <a:defRPr/>
            </a:lvl1pPr>
          </a:lstStyle>
          <a:p>
            <a:r>
              <a:rPr lang="de-DE" smtClean="0"/>
              <a:t>Device Image</a:t>
            </a:r>
            <a:endParaRPr lang="de-DE"/>
          </a:p>
        </p:txBody>
      </p:sp>
      <p:sp>
        <p:nvSpPr>
          <p:cNvPr id="13" name="Textplatzhalter 13"/>
          <p:cNvSpPr>
            <a:spLocks noGrp="1"/>
          </p:cNvSpPr>
          <p:nvPr>
            <p:ph type="body" sz="quarter" idx="13" hasCustomPrompt="1"/>
          </p:nvPr>
        </p:nvSpPr>
        <p:spPr>
          <a:xfrm>
            <a:off x="0" y="3464046"/>
            <a:ext cx="5053264" cy="696256"/>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Device Name</a:t>
            </a:r>
          </a:p>
        </p:txBody>
      </p:sp>
    </p:spTree>
    <p:extLst>
      <p:ext uri="{BB962C8B-B14F-4D97-AF65-F5344CB8AC3E}">
        <p14:creationId xmlns:p14="http://schemas.microsoft.com/office/powerpoint/2010/main" val="323484414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pplication/Faults">
    <p:spTree>
      <p:nvGrpSpPr>
        <p:cNvPr id="1" name=""/>
        <p:cNvGrpSpPr/>
        <p:nvPr/>
      </p:nvGrpSpPr>
      <p:grpSpPr>
        <a:xfrm>
          <a:off x="0" y="0"/>
          <a:ext cx="0" cy="0"/>
          <a:chOff x="0" y="0"/>
          <a:chExt cx="0" cy="0"/>
        </a:xfrm>
      </p:grpSpPr>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9" name="Rechteck 8"/>
          <p:cNvSpPr/>
          <p:nvPr userDrawn="1"/>
        </p:nvSpPr>
        <p:spPr>
          <a:xfrm>
            <a:off x="0" y="1734180"/>
            <a:ext cx="12192000" cy="105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14" name="Textplatzhalter 13"/>
          <p:cNvSpPr>
            <a:spLocks noGrp="1"/>
          </p:cNvSpPr>
          <p:nvPr>
            <p:ph type="body" sz="quarter" idx="11" hasCustomPrompt="1"/>
          </p:nvPr>
        </p:nvSpPr>
        <p:spPr>
          <a:xfrm>
            <a:off x="-1" y="1734180"/>
            <a:ext cx="12192001" cy="1051549"/>
          </a:xfrm>
          <a:prstGeom prst="rect">
            <a:avLst/>
          </a:prstGeom>
          <a:noFill/>
          <a:ln>
            <a:noFill/>
          </a:ln>
        </p:spPr>
        <p:txBody>
          <a:bodyPr lIns="684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46963672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eature/Highlight">
    <p:spTree>
      <p:nvGrpSpPr>
        <p:cNvPr id="1" name=""/>
        <p:cNvGrpSpPr/>
        <p:nvPr/>
      </p:nvGrpSpPr>
      <p:grpSpPr>
        <a:xfrm>
          <a:off x="0" y="0"/>
          <a:ext cx="0" cy="0"/>
          <a:chOff x="0" y="0"/>
          <a:chExt cx="0" cy="0"/>
        </a:xfrm>
      </p:grpSpPr>
      <p:sp>
        <p:nvSpPr>
          <p:cNvPr id="9" name="Rechteck 8"/>
          <p:cNvSpPr/>
          <p:nvPr userDrawn="1"/>
        </p:nvSpPr>
        <p:spPr>
          <a:xfrm>
            <a:off x="0" y="196"/>
            <a:ext cx="3332747" cy="6871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7000">
                  <a:schemeClr val="accent1"/>
                </a:gs>
                <a:gs pos="6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14" name="Textplatzhalter 13"/>
          <p:cNvSpPr>
            <a:spLocks noGrp="1"/>
          </p:cNvSpPr>
          <p:nvPr>
            <p:ph type="body" sz="quarter" idx="11" hasCustomPrompt="1"/>
          </p:nvPr>
        </p:nvSpPr>
        <p:spPr>
          <a:xfrm>
            <a:off x="0" y="997100"/>
            <a:ext cx="3332747" cy="4862280"/>
          </a:xfrm>
          <a:prstGeom prst="rect">
            <a:avLst/>
          </a:prstGeom>
          <a:noFill/>
          <a:ln>
            <a:noFill/>
          </a:ln>
        </p:spPr>
        <p:txBody>
          <a:bodyPr wrap="square" lIns="180000" rIns="180000" bIns="36000" anchor="ctr" anchorCtr="1">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296280268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8" name="Textplatzhalter 13"/>
          <p:cNvSpPr>
            <a:spLocks noGrp="1"/>
          </p:cNvSpPr>
          <p:nvPr>
            <p:ph type="body" sz="quarter" idx="11" hasCustomPrompt="1"/>
          </p:nvPr>
        </p:nvSpPr>
        <p:spPr>
          <a:xfrm>
            <a:off x="-2" y="2684734"/>
            <a:ext cx="12192001" cy="756298"/>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err="1" smtClean="0"/>
              <a:t>Presenter</a:t>
            </a:r>
            <a:endParaRPr lang="de-DE" dirty="0" smtClean="0"/>
          </a:p>
        </p:txBody>
      </p:sp>
      <p:sp>
        <p:nvSpPr>
          <p:cNvPr id="9" name="Textplatzhalter 13"/>
          <p:cNvSpPr>
            <a:spLocks noGrp="1"/>
          </p:cNvSpPr>
          <p:nvPr>
            <p:ph type="body" sz="quarter" idx="13" hasCustomPrompt="1"/>
          </p:nvPr>
        </p:nvSpPr>
        <p:spPr>
          <a:xfrm>
            <a:off x="0" y="3482518"/>
            <a:ext cx="12192000" cy="677784"/>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Title</a:t>
            </a:r>
          </a:p>
        </p:txBody>
      </p:sp>
    </p:spTree>
    <p:extLst>
      <p:ext uri="{BB962C8B-B14F-4D97-AF65-F5344CB8AC3E}">
        <p14:creationId xmlns:p14="http://schemas.microsoft.com/office/powerpoint/2010/main" val="318122850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xplanation/Function">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6112299"/>
            <a:ext cx="12192000" cy="7593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6112299"/>
            <a:ext cx="12192001" cy="745701"/>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212864446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xplanation/Function 2">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5563737"/>
            <a:ext cx="12192000" cy="1307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5563737"/>
            <a:ext cx="12192001" cy="1294263"/>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393386612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indent="0">
              <a:buNone/>
              <a:defRPr sz="1100" baseline="0"/>
            </a:lvl1pPr>
          </a:lstStyle>
          <a:p>
            <a:pPr lvl="0"/>
            <a:r>
              <a:rPr lang="de-DE" dirty="0" smtClean="0"/>
              <a:t>TOPIC</a:t>
            </a:r>
            <a:endParaRPr lang="de-DE" dirty="0"/>
          </a:p>
        </p:txBody>
      </p:sp>
    </p:spTree>
    <p:extLst>
      <p:ext uri="{BB962C8B-B14F-4D97-AF65-F5344CB8AC3E}">
        <p14:creationId xmlns:p14="http://schemas.microsoft.com/office/powerpoint/2010/main" val="207010706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8" name="Textplatzhalter 13"/>
          <p:cNvSpPr>
            <a:spLocks noGrp="1"/>
          </p:cNvSpPr>
          <p:nvPr>
            <p:ph type="body" sz="quarter" idx="11" hasCustomPrompt="1"/>
          </p:nvPr>
        </p:nvSpPr>
        <p:spPr>
          <a:xfrm>
            <a:off x="-2" y="2684734"/>
            <a:ext cx="12192001" cy="756298"/>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err="1" smtClean="0"/>
              <a:t>Presenter</a:t>
            </a:r>
            <a:endParaRPr lang="de-DE" dirty="0" smtClean="0"/>
          </a:p>
        </p:txBody>
      </p:sp>
      <p:sp>
        <p:nvSpPr>
          <p:cNvPr id="9" name="Textplatzhalter 13"/>
          <p:cNvSpPr>
            <a:spLocks noGrp="1"/>
          </p:cNvSpPr>
          <p:nvPr>
            <p:ph type="body" sz="quarter" idx="13" hasCustomPrompt="1"/>
          </p:nvPr>
        </p:nvSpPr>
        <p:spPr>
          <a:xfrm>
            <a:off x="0" y="3482518"/>
            <a:ext cx="12192000" cy="677784"/>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Title</a:t>
            </a:r>
          </a:p>
        </p:txBody>
      </p:sp>
    </p:spTree>
    <p:extLst>
      <p:ext uri="{BB962C8B-B14F-4D97-AF65-F5344CB8AC3E}">
        <p14:creationId xmlns:p14="http://schemas.microsoft.com/office/powerpoint/2010/main" val="308601865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evice 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6" name="Textplatzhalter 13"/>
          <p:cNvSpPr>
            <a:spLocks noGrp="1"/>
          </p:cNvSpPr>
          <p:nvPr>
            <p:ph type="body" sz="quarter" idx="11" hasCustomPrompt="1"/>
          </p:nvPr>
        </p:nvSpPr>
        <p:spPr>
          <a:xfrm>
            <a:off x="-1" y="2684733"/>
            <a:ext cx="5053264" cy="756299"/>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Short Description</a:t>
            </a:r>
          </a:p>
        </p:txBody>
      </p:sp>
      <p:sp>
        <p:nvSpPr>
          <p:cNvPr id="12" name="Bildplatzhalter 11"/>
          <p:cNvSpPr>
            <a:spLocks noGrp="1"/>
          </p:cNvSpPr>
          <p:nvPr>
            <p:ph type="pic" sz="quarter" idx="12" hasCustomPrompt="1"/>
          </p:nvPr>
        </p:nvSpPr>
        <p:spPr>
          <a:xfrm>
            <a:off x="4908885" y="199"/>
            <a:ext cx="7283116" cy="6857602"/>
          </a:xfrm>
          <a:prstGeom prst="rect">
            <a:avLst/>
          </a:prstGeom>
        </p:spPr>
        <p:txBody>
          <a:bodyPr/>
          <a:lstStyle>
            <a:lvl1pPr marL="0" indent="0">
              <a:buNone/>
              <a:defRPr/>
            </a:lvl1pPr>
          </a:lstStyle>
          <a:p>
            <a:r>
              <a:rPr lang="de-DE" smtClean="0"/>
              <a:t>Device Image</a:t>
            </a:r>
            <a:endParaRPr lang="de-DE"/>
          </a:p>
        </p:txBody>
      </p:sp>
      <p:sp>
        <p:nvSpPr>
          <p:cNvPr id="13" name="Textplatzhalter 13"/>
          <p:cNvSpPr>
            <a:spLocks noGrp="1"/>
          </p:cNvSpPr>
          <p:nvPr>
            <p:ph type="body" sz="quarter" idx="13" hasCustomPrompt="1"/>
          </p:nvPr>
        </p:nvSpPr>
        <p:spPr>
          <a:xfrm>
            <a:off x="0" y="3464046"/>
            <a:ext cx="5053264" cy="696256"/>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Device Name</a:t>
            </a:r>
          </a:p>
        </p:txBody>
      </p:sp>
    </p:spTree>
    <p:extLst>
      <p:ext uri="{BB962C8B-B14F-4D97-AF65-F5344CB8AC3E}">
        <p14:creationId xmlns:p14="http://schemas.microsoft.com/office/powerpoint/2010/main" val="162942577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pplication/Faults">
    <p:spTree>
      <p:nvGrpSpPr>
        <p:cNvPr id="1" name=""/>
        <p:cNvGrpSpPr/>
        <p:nvPr/>
      </p:nvGrpSpPr>
      <p:grpSpPr>
        <a:xfrm>
          <a:off x="0" y="0"/>
          <a:ext cx="0" cy="0"/>
          <a:chOff x="0" y="0"/>
          <a:chExt cx="0" cy="0"/>
        </a:xfrm>
      </p:grpSpPr>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9" name="Rechteck 8"/>
          <p:cNvSpPr/>
          <p:nvPr userDrawn="1"/>
        </p:nvSpPr>
        <p:spPr>
          <a:xfrm>
            <a:off x="0" y="1734180"/>
            <a:ext cx="12192000" cy="105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14" name="Textplatzhalter 13"/>
          <p:cNvSpPr>
            <a:spLocks noGrp="1"/>
          </p:cNvSpPr>
          <p:nvPr>
            <p:ph type="body" sz="quarter" idx="11" hasCustomPrompt="1"/>
          </p:nvPr>
        </p:nvSpPr>
        <p:spPr>
          <a:xfrm>
            <a:off x="-1" y="1734180"/>
            <a:ext cx="12192001" cy="1051549"/>
          </a:xfrm>
          <a:prstGeom prst="rect">
            <a:avLst/>
          </a:prstGeom>
          <a:noFill/>
          <a:ln>
            <a:noFill/>
          </a:ln>
        </p:spPr>
        <p:txBody>
          <a:bodyPr lIns="684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334242911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eature/Highlight">
    <p:spTree>
      <p:nvGrpSpPr>
        <p:cNvPr id="1" name=""/>
        <p:cNvGrpSpPr/>
        <p:nvPr/>
      </p:nvGrpSpPr>
      <p:grpSpPr>
        <a:xfrm>
          <a:off x="0" y="0"/>
          <a:ext cx="0" cy="0"/>
          <a:chOff x="0" y="0"/>
          <a:chExt cx="0" cy="0"/>
        </a:xfrm>
      </p:grpSpPr>
      <p:sp>
        <p:nvSpPr>
          <p:cNvPr id="9" name="Rechteck 8"/>
          <p:cNvSpPr/>
          <p:nvPr userDrawn="1"/>
        </p:nvSpPr>
        <p:spPr>
          <a:xfrm>
            <a:off x="0" y="196"/>
            <a:ext cx="3332747" cy="6871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7000">
                  <a:schemeClr val="accent1"/>
                </a:gs>
                <a:gs pos="6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14" name="Textplatzhalter 13"/>
          <p:cNvSpPr>
            <a:spLocks noGrp="1"/>
          </p:cNvSpPr>
          <p:nvPr>
            <p:ph type="body" sz="quarter" idx="11" hasCustomPrompt="1"/>
          </p:nvPr>
        </p:nvSpPr>
        <p:spPr>
          <a:xfrm>
            <a:off x="0" y="997100"/>
            <a:ext cx="3332747" cy="4862280"/>
          </a:xfrm>
          <a:prstGeom prst="rect">
            <a:avLst/>
          </a:prstGeom>
          <a:noFill/>
          <a:ln>
            <a:noFill/>
          </a:ln>
        </p:spPr>
        <p:txBody>
          <a:bodyPr wrap="square" lIns="180000" rIns="180000" bIns="36000" anchor="ctr" anchorCtr="1">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380243203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xplanation/Function">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6112299"/>
            <a:ext cx="12192000" cy="7593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6112299"/>
            <a:ext cx="12192001" cy="745701"/>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86206651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xplanation/Function 2">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5563737"/>
            <a:ext cx="12192000" cy="1307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5563737"/>
            <a:ext cx="12192001" cy="1294263"/>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22250489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vice 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6" name="Textplatzhalter 13"/>
          <p:cNvSpPr>
            <a:spLocks noGrp="1"/>
          </p:cNvSpPr>
          <p:nvPr>
            <p:ph type="body" sz="quarter" idx="11" hasCustomPrompt="1"/>
          </p:nvPr>
        </p:nvSpPr>
        <p:spPr>
          <a:xfrm>
            <a:off x="-1" y="2684733"/>
            <a:ext cx="5053264" cy="756299"/>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Short Description</a:t>
            </a:r>
          </a:p>
        </p:txBody>
      </p:sp>
      <p:sp>
        <p:nvSpPr>
          <p:cNvPr id="12" name="Bildplatzhalter 11"/>
          <p:cNvSpPr>
            <a:spLocks noGrp="1"/>
          </p:cNvSpPr>
          <p:nvPr>
            <p:ph type="pic" sz="quarter" idx="12" hasCustomPrompt="1"/>
          </p:nvPr>
        </p:nvSpPr>
        <p:spPr>
          <a:xfrm>
            <a:off x="4908885" y="199"/>
            <a:ext cx="7283116" cy="6857602"/>
          </a:xfrm>
          <a:prstGeom prst="rect">
            <a:avLst/>
          </a:prstGeom>
        </p:spPr>
        <p:txBody>
          <a:bodyPr/>
          <a:lstStyle>
            <a:lvl1pPr marL="0" indent="0">
              <a:buNone/>
              <a:defRPr/>
            </a:lvl1pPr>
          </a:lstStyle>
          <a:p>
            <a:r>
              <a:rPr lang="de-DE" smtClean="0"/>
              <a:t>Device Image</a:t>
            </a:r>
            <a:endParaRPr lang="de-DE"/>
          </a:p>
        </p:txBody>
      </p:sp>
      <p:sp>
        <p:nvSpPr>
          <p:cNvPr id="13" name="Textplatzhalter 13"/>
          <p:cNvSpPr>
            <a:spLocks noGrp="1"/>
          </p:cNvSpPr>
          <p:nvPr>
            <p:ph type="body" sz="quarter" idx="13" hasCustomPrompt="1"/>
          </p:nvPr>
        </p:nvSpPr>
        <p:spPr>
          <a:xfrm>
            <a:off x="0" y="3464046"/>
            <a:ext cx="5053264" cy="696256"/>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Device Name</a:t>
            </a:r>
          </a:p>
        </p:txBody>
      </p:sp>
    </p:spTree>
    <p:extLst>
      <p:ext uri="{BB962C8B-B14F-4D97-AF65-F5344CB8AC3E}">
        <p14:creationId xmlns:p14="http://schemas.microsoft.com/office/powerpoint/2010/main" val="313127180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pplication/Faults">
    <p:spTree>
      <p:nvGrpSpPr>
        <p:cNvPr id="1" name=""/>
        <p:cNvGrpSpPr/>
        <p:nvPr/>
      </p:nvGrpSpPr>
      <p:grpSpPr>
        <a:xfrm>
          <a:off x="0" y="0"/>
          <a:ext cx="0" cy="0"/>
          <a:chOff x="0" y="0"/>
          <a:chExt cx="0" cy="0"/>
        </a:xfrm>
      </p:grpSpPr>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9" name="Rechteck 8"/>
          <p:cNvSpPr/>
          <p:nvPr userDrawn="1"/>
        </p:nvSpPr>
        <p:spPr>
          <a:xfrm>
            <a:off x="0" y="1734180"/>
            <a:ext cx="12192000" cy="105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14" name="Textplatzhalter 13"/>
          <p:cNvSpPr>
            <a:spLocks noGrp="1"/>
          </p:cNvSpPr>
          <p:nvPr>
            <p:ph type="body" sz="quarter" idx="11" hasCustomPrompt="1"/>
          </p:nvPr>
        </p:nvSpPr>
        <p:spPr>
          <a:xfrm>
            <a:off x="-1" y="1734180"/>
            <a:ext cx="12192001" cy="1051549"/>
          </a:xfrm>
          <a:prstGeom prst="rect">
            <a:avLst/>
          </a:prstGeom>
          <a:noFill/>
          <a:ln>
            <a:noFill/>
          </a:ln>
        </p:spPr>
        <p:txBody>
          <a:bodyPr lIns="684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391937347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eature/Highlight">
    <p:spTree>
      <p:nvGrpSpPr>
        <p:cNvPr id="1" name=""/>
        <p:cNvGrpSpPr/>
        <p:nvPr/>
      </p:nvGrpSpPr>
      <p:grpSpPr>
        <a:xfrm>
          <a:off x="0" y="0"/>
          <a:ext cx="0" cy="0"/>
          <a:chOff x="0" y="0"/>
          <a:chExt cx="0" cy="0"/>
        </a:xfrm>
      </p:grpSpPr>
      <p:sp>
        <p:nvSpPr>
          <p:cNvPr id="9" name="Rechteck 8"/>
          <p:cNvSpPr/>
          <p:nvPr userDrawn="1"/>
        </p:nvSpPr>
        <p:spPr>
          <a:xfrm>
            <a:off x="0" y="196"/>
            <a:ext cx="3332747" cy="6871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7000">
                  <a:schemeClr val="accent1"/>
                </a:gs>
                <a:gs pos="6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solidFill>
                  <a:schemeClr val="bg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
        <p:nvSpPr>
          <p:cNvPr id="14" name="Textplatzhalter 13"/>
          <p:cNvSpPr>
            <a:spLocks noGrp="1"/>
          </p:cNvSpPr>
          <p:nvPr>
            <p:ph type="body" sz="quarter" idx="11" hasCustomPrompt="1"/>
          </p:nvPr>
        </p:nvSpPr>
        <p:spPr>
          <a:xfrm>
            <a:off x="0" y="997100"/>
            <a:ext cx="3332747" cy="4862280"/>
          </a:xfrm>
          <a:prstGeom prst="rect">
            <a:avLst/>
          </a:prstGeom>
          <a:noFill/>
          <a:ln>
            <a:noFill/>
          </a:ln>
        </p:spPr>
        <p:txBody>
          <a:bodyPr wrap="square" lIns="180000" rIns="180000" bIns="36000" anchor="ctr" anchorCtr="1">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Tree>
    <p:extLst>
      <p:ext uri="{BB962C8B-B14F-4D97-AF65-F5344CB8AC3E}">
        <p14:creationId xmlns:p14="http://schemas.microsoft.com/office/powerpoint/2010/main" val="6219121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xplanation/Function">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6112299"/>
            <a:ext cx="12192000" cy="7593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6112299"/>
            <a:ext cx="12192001" cy="745701"/>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123616264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xplanation/Function 2">
    <p:spTree>
      <p:nvGrpSpPr>
        <p:cNvPr id="1" name=""/>
        <p:cNvGrpSpPr/>
        <p:nvPr/>
      </p:nvGrpSpPr>
      <p:grpSpPr>
        <a:xfrm>
          <a:off x="0" y="0"/>
          <a:ext cx="0" cy="0"/>
          <a:chOff x="0" y="0"/>
          <a:chExt cx="0" cy="0"/>
        </a:xfrm>
      </p:grpSpPr>
      <p:sp>
        <p:nvSpPr>
          <p:cNvPr id="2" name="Rechteck 1"/>
          <p:cNvSpPr/>
          <p:nvPr userDrawn="1"/>
        </p:nvSpPr>
        <p:spPr>
          <a:xfrm>
            <a:off x="9908169" y="5622878"/>
            <a:ext cx="2283832" cy="1235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userDrawn="1"/>
        </p:nvSpPr>
        <p:spPr>
          <a:xfrm>
            <a:off x="0" y="5563737"/>
            <a:ext cx="12192000" cy="13079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aseline="-25000"/>
          </a:p>
        </p:txBody>
      </p:sp>
      <p:sp>
        <p:nvSpPr>
          <p:cNvPr id="5" name="Textplatzhalter 13"/>
          <p:cNvSpPr>
            <a:spLocks noGrp="1"/>
          </p:cNvSpPr>
          <p:nvPr>
            <p:ph type="body" sz="quarter" idx="11" hasCustomPrompt="1"/>
          </p:nvPr>
        </p:nvSpPr>
        <p:spPr>
          <a:xfrm>
            <a:off x="0" y="5563737"/>
            <a:ext cx="12192001" cy="1294263"/>
          </a:xfrm>
          <a:prstGeom prst="rect">
            <a:avLst/>
          </a:prstGeom>
          <a:noFill/>
          <a:ln>
            <a:noFill/>
          </a:ln>
        </p:spPr>
        <p:txBody>
          <a:bodyPr lIns="90000" bIns="36000" anchor="ctr" anchorCtr="1"/>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Caption</a:t>
            </a:r>
          </a:p>
        </p:txBody>
      </p:sp>
      <p:sp>
        <p:nvSpPr>
          <p:cNvPr id="6" name="Textfeld 5"/>
          <p:cNvSpPr txBox="1"/>
          <p:nvPr userDrawn="1"/>
        </p:nvSpPr>
        <p:spPr>
          <a:xfrm>
            <a:off x="9908170" y="6548400"/>
            <a:ext cx="2283830" cy="330072"/>
          </a:xfrm>
          <a:prstGeom prst="rect">
            <a:avLst/>
          </a:prstGeom>
          <a:noFill/>
        </p:spPr>
        <p:txBody>
          <a:bodyPr wrap="none" tIns="72000" bIns="72000" rtlCol="0">
            <a:spAutoFit/>
          </a:bodyPr>
          <a:lstStyle/>
          <a:p>
            <a:r>
              <a:rPr lang="de-DE" sz="1200" smtClean="0">
                <a:solidFill>
                  <a:schemeClr val="bg1">
                    <a:alpha val="30000"/>
                  </a:schemeClr>
                </a:solidFill>
              </a:rPr>
              <a:t>©</a:t>
            </a:r>
            <a:r>
              <a:rPr lang="de-DE" sz="1200" baseline="0" smtClean="0">
                <a:solidFill>
                  <a:schemeClr val="bg1">
                    <a:alpha val="30000"/>
                  </a:schemeClr>
                </a:solidFill>
              </a:rPr>
              <a:t> HEUFT SYSTEMTECHNIK GMBH</a:t>
            </a:r>
            <a:endParaRPr lang="de-DE" sz="1200">
              <a:solidFill>
                <a:schemeClr val="bg1">
                  <a:alpha val="30000"/>
                </a:schemeClr>
              </a:solidFill>
            </a:endParaRPr>
          </a:p>
        </p:txBody>
      </p:sp>
      <p:sp>
        <p:nvSpPr>
          <p:cNvPr id="7"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TOPIC</a:t>
            </a:r>
          </a:p>
        </p:txBody>
      </p:sp>
    </p:spTree>
    <p:extLst>
      <p:ext uri="{BB962C8B-B14F-4D97-AF65-F5344CB8AC3E}">
        <p14:creationId xmlns:p14="http://schemas.microsoft.com/office/powerpoint/2010/main" val="2062605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indent="0">
              <a:buNone/>
              <a:defRPr sz="1100" baseline="0"/>
            </a:lvl1pPr>
          </a:lstStyle>
          <a:p>
            <a:pPr lvl="0"/>
            <a:r>
              <a:rPr lang="de-DE" dirty="0" smtClean="0"/>
              <a:t>TOPIC</a:t>
            </a:r>
            <a:endParaRPr lang="de-DE" dirty="0"/>
          </a:p>
        </p:txBody>
      </p:sp>
    </p:spTree>
    <p:extLst>
      <p:ext uri="{BB962C8B-B14F-4D97-AF65-F5344CB8AC3E}">
        <p14:creationId xmlns:p14="http://schemas.microsoft.com/office/powerpoint/2010/main" val="384612652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extplatzhalter 4"/>
          <p:cNvSpPr>
            <a:spLocks noGrp="1"/>
          </p:cNvSpPr>
          <p:nvPr>
            <p:ph type="body" sz="quarter" idx="10" hasCustomPrompt="1"/>
          </p:nvPr>
        </p:nvSpPr>
        <p:spPr>
          <a:xfrm>
            <a:off x="469361" y="384849"/>
            <a:ext cx="344646" cy="227597"/>
          </a:xfrm>
          <a:prstGeom prst="rect">
            <a:avLst/>
          </a:prstGeom>
          <a:ln w="25400" cap="flat">
            <a:gradFill flip="none" rotWithShape="1">
              <a:gsLst>
                <a:gs pos="6000">
                  <a:schemeClr val="accent1"/>
                </a:gs>
                <a:gs pos="6000">
                  <a:schemeClr val="accent2"/>
                </a:gs>
                <a:gs pos="6000">
                  <a:schemeClr val="accent2"/>
                </a:gs>
                <a:gs pos="6000">
                  <a:schemeClr val="accent2"/>
                </a:gs>
                <a:gs pos="7000">
                  <a:schemeClr val="bg1"/>
                </a:gs>
              </a:gsLst>
              <a:lin ang="16200000" scaled="1"/>
              <a:tileRect/>
            </a:gradFill>
          </a:ln>
        </p:spPr>
        <p:txBody>
          <a:bodyPr wrap="none" lIns="0" rIns="0" bIns="28800">
            <a:sp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100" baseline="0"/>
            </a:lvl1pPr>
          </a:lstStyle>
          <a:p>
            <a:pPr lvl="0"/>
            <a:r>
              <a:rPr lang="de-DE" dirty="0" smtClean="0"/>
              <a:t>TOPIC</a:t>
            </a:r>
            <a:endParaRPr lang="de-DE" dirty="0"/>
          </a:p>
        </p:txBody>
      </p:sp>
      <p:sp>
        <p:nvSpPr>
          <p:cNvPr id="4" name="Rechteck 3"/>
          <p:cNvSpPr/>
          <p:nvPr userDrawn="1"/>
        </p:nvSpPr>
        <p:spPr>
          <a:xfrm>
            <a:off x="0" y="2684733"/>
            <a:ext cx="12192000" cy="1475569"/>
          </a:xfrm>
          <a:prstGeom prst="rect">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baseline="-25000"/>
          </a:p>
        </p:txBody>
      </p:sp>
      <p:sp>
        <p:nvSpPr>
          <p:cNvPr id="8" name="Textplatzhalter 13"/>
          <p:cNvSpPr>
            <a:spLocks noGrp="1"/>
          </p:cNvSpPr>
          <p:nvPr>
            <p:ph type="body" sz="quarter" idx="11" hasCustomPrompt="1"/>
          </p:nvPr>
        </p:nvSpPr>
        <p:spPr>
          <a:xfrm>
            <a:off x="-2" y="2684734"/>
            <a:ext cx="12192001" cy="756298"/>
          </a:xfrm>
          <a:prstGeom prst="rect">
            <a:avLst/>
          </a:prstGeom>
          <a:noFill/>
          <a:ln>
            <a:noFill/>
          </a:ln>
        </p:spPr>
        <p:txBody>
          <a:bodyPr lIns="684000" tIns="288000" bIns="36000" anchor="ctr"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8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err="1" smtClean="0"/>
              <a:t>Presenter</a:t>
            </a:r>
            <a:endParaRPr lang="de-DE" dirty="0" smtClean="0"/>
          </a:p>
        </p:txBody>
      </p:sp>
      <p:sp>
        <p:nvSpPr>
          <p:cNvPr id="9" name="Textplatzhalter 13"/>
          <p:cNvSpPr>
            <a:spLocks noGrp="1"/>
          </p:cNvSpPr>
          <p:nvPr>
            <p:ph type="body" sz="quarter" idx="13" hasCustomPrompt="1"/>
          </p:nvPr>
        </p:nvSpPr>
        <p:spPr>
          <a:xfrm>
            <a:off x="0" y="3482518"/>
            <a:ext cx="12192000" cy="677784"/>
          </a:xfrm>
          <a:prstGeom prst="rect">
            <a:avLst/>
          </a:prstGeom>
          <a:noFill/>
          <a:ln>
            <a:noFill/>
          </a:ln>
        </p:spPr>
        <p:txBody>
          <a:bodyPr lIns="684000" tIns="288000" bIns="216000" anchor="b" anchorCtr="0"/>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b="0" i="0" baseline="0">
                <a:solidFill>
                  <a:schemeClr val="bg1"/>
                </a:solidFill>
                <a:latin typeface="+mj-lt"/>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de-DE" dirty="0" smtClean="0"/>
              <a:t>Title</a:t>
            </a:r>
          </a:p>
        </p:txBody>
      </p:sp>
    </p:spTree>
    <p:extLst>
      <p:ext uri="{BB962C8B-B14F-4D97-AF65-F5344CB8AC3E}">
        <p14:creationId xmlns:p14="http://schemas.microsoft.com/office/powerpoint/2010/main" val="34017663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image" Target="../media/image2.png"/><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10" Type="http://schemas.openxmlformats.org/officeDocument/2006/relationships/image" Target="../media/image2.png"/><Relationship Id="rId4" Type="http://schemas.openxmlformats.org/officeDocument/2006/relationships/slideLayout" Target="../slideLayouts/slideLayout18.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5" Type="http://schemas.openxmlformats.org/officeDocument/2006/relationships/slideLayout" Target="../slideLayouts/slideLayout26.xml"/><Relationship Id="rId10" Type="http://schemas.openxmlformats.org/officeDocument/2006/relationships/image" Target="../media/image2.png"/><Relationship Id="rId4" Type="http://schemas.openxmlformats.org/officeDocument/2006/relationships/slideLayout" Target="../slideLayouts/slideLayout25.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339427" y="438869"/>
            <a:ext cx="2403977" cy="616182"/>
          </a:xfrm>
          <a:prstGeom prst="rect">
            <a:avLst/>
          </a:prstGeom>
        </p:spPr>
      </p:pic>
      <p:sp>
        <p:nvSpPr>
          <p:cNvPr id="11" name="Textfeld 10"/>
          <p:cNvSpPr txBox="1"/>
          <p:nvPr userDrawn="1"/>
        </p:nvSpPr>
        <p:spPr>
          <a:xfrm>
            <a:off x="9908170" y="6541576"/>
            <a:ext cx="2283830" cy="330072"/>
          </a:xfrm>
          <a:prstGeom prst="rect">
            <a:avLst/>
          </a:prstGeom>
          <a:noFill/>
        </p:spPr>
        <p:txBody>
          <a:bodyPr wrap="none" tIns="72000" bIns="72000" rtlCol="0">
            <a:spAutoFit/>
          </a:bodyPr>
          <a:lstStyle/>
          <a:p>
            <a:r>
              <a:rPr lang="de-DE" sz="1200" smtClean="0">
                <a:solidFill>
                  <a:schemeClr val="tx1">
                    <a:alpha val="25000"/>
                  </a:schemeClr>
                </a:solidFill>
              </a:rPr>
              <a:t>©</a:t>
            </a:r>
            <a:r>
              <a:rPr lang="de-DE" sz="1200" baseline="0" smtClean="0">
                <a:solidFill>
                  <a:schemeClr val="tx1">
                    <a:alpha val="25000"/>
                  </a:schemeClr>
                </a:solidFill>
              </a:rPr>
              <a:t> HEUFT SYSTEMTECHNIK GMBH</a:t>
            </a:r>
            <a:endParaRPr lang="de-DE" sz="1200">
              <a:solidFill>
                <a:schemeClr val="tx1">
                  <a:alpha val="25000"/>
                </a:schemeClr>
              </a:solidFill>
            </a:endParaRPr>
          </a:p>
        </p:txBody>
      </p:sp>
      <p:pic>
        <p:nvPicPr>
          <p:cNvPr id="14" name="Grafik 13"/>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383755" y="5636525"/>
            <a:ext cx="5808245" cy="1011660"/>
          </a:xfrm>
          <a:prstGeom prst="rect">
            <a:avLst/>
          </a:prstGeom>
        </p:spPr>
      </p:pic>
    </p:spTree>
    <p:extLst>
      <p:ext uri="{BB962C8B-B14F-4D97-AF65-F5344CB8AC3E}">
        <p14:creationId xmlns:p14="http://schemas.microsoft.com/office/powerpoint/2010/main" val="2878428277"/>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819"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339427" y="438869"/>
            <a:ext cx="2403977" cy="616182"/>
          </a:xfrm>
          <a:prstGeom prst="rect">
            <a:avLst/>
          </a:prstGeom>
        </p:spPr>
      </p:pic>
      <p:sp>
        <p:nvSpPr>
          <p:cNvPr id="11" name="Textfeld 10"/>
          <p:cNvSpPr txBox="1"/>
          <p:nvPr userDrawn="1"/>
        </p:nvSpPr>
        <p:spPr>
          <a:xfrm>
            <a:off x="9908170" y="6541576"/>
            <a:ext cx="2283830" cy="330072"/>
          </a:xfrm>
          <a:prstGeom prst="rect">
            <a:avLst/>
          </a:prstGeom>
          <a:noFill/>
        </p:spPr>
        <p:txBody>
          <a:bodyPr wrap="none" tIns="72000" bIns="72000" rtlCol="0">
            <a:spAutoFit/>
          </a:bodyPr>
          <a:lstStyle/>
          <a:p>
            <a:r>
              <a:rPr lang="de-DE" sz="1200" smtClean="0">
                <a:solidFill>
                  <a:schemeClr val="tx1">
                    <a:alpha val="25000"/>
                  </a:schemeClr>
                </a:solidFill>
              </a:rPr>
              <a:t>©</a:t>
            </a:r>
            <a:r>
              <a:rPr lang="de-DE" sz="1200" baseline="0" smtClean="0">
                <a:solidFill>
                  <a:schemeClr val="tx1">
                    <a:alpha val="25000"/>
                  </a:schemeClr>
                </a:solidFill>
              </a:rPr>
              <a:t> HEUFT SYSTEMTECHNIK GMBH</a:t>
            </a:r>
            <a:endParaRPr lang="de-DE" sz="1200">
              <a:solidFill>
                <a:schemeClr val="tx1">
                  <a:alpha val="25000"/>
                </a:schemeClr>
              </a:solidFill>
            </a:endParaRPr>
          </a:p>
        </p:txBody>
      </p:sp>
      <p:pic>
        <p:nvPicPr>
          <p:cNvPr id="14" name="Grafik 13"/>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383755" y="5636525"/>
            <a:ext cx="5808245" cy="1011660"/>
          </a:xfrm>
          <a:prstGeom prst="rect">
            <a:avLst/>
          </a:prstGeom>
        </p:spPr>
      </p:pic>
    </p:spTree>
    <p:extLst>
      <p:ext uri="{BB962C8B-B14F-4D97-AF65-F5344CB8AC3E}">
        <p14:creationId xmlns:p14="http://schemas.microsoft.com/office/powerpoint/2010/main" val="4160139400"/>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20"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339427" y="438869"/>
            <a:ext cx="2403977" cy="616182"/>
          </a:xfrm>
          <a:prstGeom prst="rect">
            <a:avLst/>
          </a:prstGeom>
        </p:spPr>
      </p:pic>
      <p:sp>
        <p:nvSpPr>
          <p:cNvPr id="11" name="Textfeld 10"/>
          <p:cNvSpPr txBox="1"/>
          <p:nvPr userDrawn="1"/>
        </p:nvSpPr>
        <p:spPr>
          <a:xfrm>
            <a:off x="9908170" y="6541576"/>
            <a:ext cx="2283830" cy="330072"/>
          </a:xfrm>
          <a:prstGeom prst="rect">
            <a:avLst/>
          </a:prstGeom>
          <a:noFill/>
        </p:spPr>
        <p:txBody>
          <a:bodyPr wrap="none" tIns="72000" bIns="72000" rtlCol="0">
            <a:spAutoFit/>
          </a:bodyPr>
          <a:lstStyle/>
          <a:p>
            <a:r>
              <a:rPr lang="de-DE" sz="1200" smtClean="0">
                <a:solidFill>
                  <a:schemeClr val="tx1">
                    <a:alpha val="25000"/>
                  </a:schemeClr>
                </a:solidFill>
              </a:rPr>
              <a:t>©</a:t>
            </a:r>
            <a:r>
              <a:rPr lang="de-DE" sz="1200" baseline="0" smtClean="0">
                <a:solidFill>
                  <a:schemeClr val="tx1">
                    <a:alpha val="25000"/>
                  </a:schemeClr>
                </a:solidFill>
              </a:rPr>
              <a:t> HEUFT SYSTEMTECHNIK GMBH</a:t>
            </a:r>
            <a:endParaRPr lang="de-DE" sz="1200">
              <a:solidFill>
                <a:schemeClr val="tx1">
                  <a:alpha val="25000"/>
                </a:schemeClr>
              </a:solidFill>
            </a:endParaRPr>
          </a:p>
        </p:txBody>
      </p:sp>
      <p:pic>
        <p:nvPicPr>
          <p:cNvPr id="14" name="Grafik 13"/>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383755" y="5636525"/>
            <a:ext cx="5808245" cy="1011660"/>
          </a:xfrm>
          <a:prstGeom prst="rect">
            <a:avLst/>
          </a:prstGeom>
        </p:spPr>
      </p:pic>
    </p:spTree>
    <p:extLst>
      <p:ext uri="{BB962C8B-B14F-4D97-AF65-F5344CB8AC3E}">
        <p14:creationId xmlns:p14="http://schemas.microsoft.com/office/powerpoint/2010/main" val="703351893"/>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21"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339427" y="438869"/>
            <a:ext cx="2403977" cy="616182"/>
          </a:xfrm>
          <a:prstGeom prst="rect">
            <a:avLst/>
          </a:prstGeom>
        </p:spPr>
      </p:pic>
      <p:sp>
        <p:nvSpPr>
          <p:cNvPr id="11" name="Textfeld 10"/>
          <p:cNvSpPr txBox="1"/>
          <p:nvPr userDrawn="1"/>
        </p:nvSpPr>
        <p:spPr>
          <a:xfrm>
            <a:off x="9908170" y="6541576"/>
            <a:ext cx="2283830" cy="330072"/>
          </a:xfrm>
          <a:prstGeom prst="rect">
            <a:avLst/>
          </a:prstGeom>
          <a:noFill/>
        </p:spPr>
        <p:txBody>
          <a:bodyPr wrap="none" tIns="72000" bIns="72000" rtlCol="0">
            <a:spAutoFit/>
          </a:bodyPr>
          <a:lstStyle/>
          <a:p>
            <a:r>
              <a:rPr lang="de-DE" sz="1200" smtClean="0">
                <a:solidFill>
                  <a:schemeClr val="tx1">
                    <a:alpha val="25000"/>
                  </a:schemeClr>
                </a:solidFill>
              </a:rPr>
              <a:t>©</a:t>
            </a:r>
            <a:r>
              <a:rPr lang="de-DE" sz="1200" baseline="0" smtClean="0">
                <a:solidFill>
                  <a:schemeClr val="tx1">
                    <a:alpha val="25000"/>
                  </a:schemeClr>
                </a:solidFill>
              </a:rPr>
              <a:t> HEUFT SYSTEMTECHNIK GMBH</a:t>
            </a:r>
            <a:endParaRPr lang="de-DE" sz="1200">
              <a:solidFill>
                <a:schemeClr val="tx1">
                  <a:alpha val="25000"/>
                </a:schemeClr>
              </a:solidFill>
            </a:endParaRPr>
          </a:p>
        </p:txBody>
      </p:sp>
      <p:pic>
        <p:nvPicPr>
          <p:cNvPr id="14" name="Grafik 13"/>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383755" y="5636525"/>
            <a:ext cx="5808245" cy="1011660"/>
          </a:xfrm>
          <a:prstGeom prst="rect">
            <a:avLst/>
          </a:prstGeom>
        </p:spPr>
      </p:pic>
    </p:spTree>
    <p:extLst>
      <p:ext uri="{BB962C8B-B14F-4D97-AF65-F5344CB8AC3E}">
        <p14:creationId xmlns:p14="http://schemas.microsoft.com/office/powerpoint/2010/main" val="3847899614"/>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22"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0"/>
          </p:nvPr>
        </p:nvSpPr>
        <p:spPr>
          <a:xfrm>
            <a:off x="469361" y="384849"/>
            <a:ext cx="847989" cy="227597"/>
          </a:xfrm>
        </p:spPr>
        <p:txBody>
          <a:bodyPr/>
          <a:lstStyle/>
          <a:p>
            <a:r>
              <a:rPr lang="de-DE" smtClean="0"/>
              <a:t>HEUFT </a:t>
            </a:r>
            <a:r>
              <a:rPr lang="de-DE" i="1" smtClean="0"/>
              <a:t>reflexx²</a:t>
            </a:r>
            <a:endParaRPr lang="de-DE" i="1"/>
          </a:p>
        </p:txBody>
      </p:sp>
      <p:sp>
        <p:nvSpPr>
          <p:cNvPr id="2" name="Textplatzhalter 1"/>
          <p:cNvSpPr>
            <a:spLocks noGrp="1"/>
          </p:cNvSpPr>
          <p:nvPr>
            <p:ph type="body" sz="quarter" idx="11"/>
          </p:nvPr>
        </p:nvSpPr>
        <p:spPr/>
        <p:txBody>
          <a:bodyPr/>
          <a:lstStyle/>
          <a:p>
            <a:r>
              <a:rPr lang="de-DE" err="1" smtClean="0"/>
              <a:t>Artificial</a:t>
            </a:r>
            <a:r>
              <a:rPr lang="de-DE" smtClean="0"/>
              <a:t> </a:t>
            </a:r>
            <a:r>
              <a:rPr lang="de-DE" err="1" smtClean="0"/>
              <a:t>intelligence</a:t>
            </a:r>
            <a:r>
              <a:rPr lang="de-DE" smtClean="0"/>
              <a:t> </a:t>
            </a:r>
            <a:r>
              <a:rPr lang="de-DE" err="1" smtClean="0"/>
              <a:t>since</a:t>
            </a:r>
            <a:r>
              <a:rPr lang="de-DE" smtClean="0"/>
              <a:t> 2010</a:t>
            </a:r>
            <a:endParaRPr lang="de-DE"/>
          </a:p>
        </p:txBody>
      </p:sp>
      <p:sp>
        <p:nvSpPr>
          <p:cNvPr id="7" name="Textplatzhalter 6"/>
          <p:cNvSpPr>
            <a:spLocks noGrp="1"/>
          </p:cNvSpPr>
          <p:nvPr>
            <p:ph type="body" sz="quarter" idx="13"/>
          </p:nvPr>
        </p:nvSpPr>
        <p:spPr/>
        <p:txBody>
          <a:bodyPr/>
          <a:lstStyle/>
          <a:p>
            <a:r>
              <a:rPr lang="de-DE" smtClean="0"/>
              <a:t>HEUFT </a:t>
            </a:r>
            <a:r>
              <a:rPr lang="de-DE" i="1" smtClean="0"/>
              <a:t>reflexx²</a:t>
            </a:r>
            <a:endParaRPr lang="de-DE" i="1"/>
          </a:p>
        </p:txBody>
      </p:sp>
      <p:pic>
        <p:nvPicPr>
          <p:cNvPr id="8" name="Bildplatzhalter 7"/>
          <p:cNvPicPr>
            <a:picLocks noGrp="1" noChangeAspect="1"/>
          </p:cNvPicPr>
          <p:nvPr>
            <p:ph type="pic" sz="quarter" idx="12"/>
          </p:nvPr>
        </p:nvPicPr>
        <p:blipFill rotWithShape="1">
          <a:blip r:embed="rId3" cstate="print">
            <a:extLst>
              <a:ext uri="{28A0092B-C50C-407E-A947-70E740481C1C}">
                <a14:useLocalDpi xmlns:a14="http://schemas.microsoft.com/office/drawing/2010/main" val="0"/>
              </a:ext>
            </a:extLst>
          </a:blip>
          <a:srcRect l="3728" t="-9740" r="8922" b="-13634"/>
          <a:stretch/>
        </p:blipFill>
        <p:spPr/>
      </p:pic>
    </p:spTree>
    <p:extLst>
      <p:ext uri="{BB962C8B-B14F-4D97-AF65-F5344CB8AC3E}">
        <p14:creationId xmlns:p14="http://schemas.microsoft.com/office/powerpoint/2010/main" val="592001443"/>
      </p:ext>
    </p:extLst>
  </p:cSld>
  <p:clrMapOvr>
    <a:masterClrMapping/>
  </p:clrMapOvr>
  <mc:AlternateContent xmlns:mc="http://schemas.openxmlformats.org/markup-compatibility/2006" xmlns:p14="http://schemas.microsoft.com/office/powerpoint/2010/main">
    <mc:Choice Requires="p14">
      <p:transition spd="slow" p14:dur="2000" advTm="1168"/>
    </mc:Choice>
    <mc:Fallback xmlns="">
      <p:transition spd="slow" advTm="1168"/>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r>
              <a:rPr lang="en-US" dirty="0"/>
              <a:t>Test results – HEUFT is the technology leader!</a:t>
            </a:r>
            <a:endParaRPr lang="de-DE" dirty="0"/>
          </a:p>
        </p:txBody>
      </p:sp>
      <p:sp>
        <p:nvSpPr>
          <p:cNvPr id="3" name="Textplatzhalter 2"/>
          <p:cNvSpPr>
            <a:spLocks noGrp="1"/>
          </p:cNvSpPr>
          <p:nvPr>
            <p:ph type="body" sz="quarter" idx="10"/>
          </p:nvPr>
        </p:nvSpPr>
        <p:spPr>
          <a:xfrm>
            <a:off x="469361" y="384849"/>
            <a:ext cx="1399422" cy="227597"/>
          </a:xfrm>
        </p:spPr>
        <p:txBody>
          <a:bodyPr/>
          <a:lstStyle/>
          <a:p>
            <a:r>
              <a:rPr lang="de-DE" dirty="0"/>
              <a:t>PERFORMANCE </a:t>
            </a:r>
            <a:r>
              <a:rPr lang="de-DE" dirty="0" smtClean="0"/>
              <a:t>RECORD</a:t>
            </a:r>
            <a:endParaRPr lang="de-DE" dirty="0"/>
          </a:p>
        </p:txBody>
      </p:sp>
      <p:sp>
        <p:nvSpPr>
          <p:cNvPr id="4" name="Textfeld 3"/>
          <p:cNvSpPr txBox="1"/>
          <p:nvPr/>
        </p:nvSpPr>
        <p:spPr>
          <a:xfrm>
            <a:off x="1627820" y="1388713"/>
            <a:ext cx="8936357" cy="461665"/>
          </a:xfrm>
          <a:prstGeom prst="rect">
            <a:avLst/>
          </a:prstGeom>
          <a:noFill/>
        </p:spPr>
        <p:txBody>
          <a:bodyPr wrap="none" rtlCol="0">
            <a:spAutoFit/>
          </a:bodyPr>
          <a:lstStyle/>
          <a:p>
            <a:pPr algn="ctr"/>
            <a:r>
              <a:rPr lang="en-US" sz="2400" dirty="0"/>
              <a:t>"We can achieve a 100% detection rate with a 0% false rejection rate."</a:t>
            </a:r>
            <a:endParaRPr lang="de-DE" sz="2400" dirty="0"/>
          </a:p>
        </p:txBody>
      </p:sp>
      <p:sp>
        <p:nvSpPr>
          <p:cNvPr id="5" name="Textfeld 4"/>
          <p:cNvSpPr txBox="1"/>
          <p:nvPr/>
        </p:nvSpPr>
        <p:spPr>
          <a:xfrm>
            <a:off x="715101" y="2514106"/>
            <a:ext cx="10761792" cy="461665"/>
          </a:xfrm>
          <a:prstGeom prst="rect">
            <a:avLst/>
          </a:prstGeom>
          <a:noFill/>
        </p:spPr>
        <p:txBody>
          <a:bodyPr wrap="none" rtlCol="0">
            <a:spAutoFit/>
          </a:bodyPr>
          <a:lstStyle/>
          <a:p>
            <a:pPr algn="ctr"/>
            <a:r>
              <a:rPr lang="en-US" sz="2400" dirty="0"/>
              <a:t>"We can clearly exceed the guaranteed detection rate with a 0% false rejection rate."</a:t>
            </a:r>
            <a:endParaRPr lang="de-DE" sz="2400" dirty="0"/>
          </a:p>
        </p:txBody>
      </p:sp>
      <p:sp>
        <p:nvSpPr>
          <p:cNvPr id="6" name="Textfeld 5"/>
          <p:cNvSpPr txBox="1"/>
          <p:nvPr/>
        </p:nvSpPr>
        <p:spPr>
          <a:xfrm>
            <a:off x="2633510" y="5050066"/>
            <a:ext cx="6924973" cy="461665"/>
          </a:xfrm>
          <a:prstGeom prst="rect">
            <a:avLst/>
          </a:prstGeom>
          <a:noFill/>
        </p:spPr>
        <p:txBody>
          <a:bodyPr wrap="none" rtlCol="0">
            <a:spAutoFit/>
          </a:bodyPr>
          <a:lstStyle/>
          <a:p>
            <a:pPr algn="ctr"/>
            <a:r>
              <a:rPr lang="en-US" sz="2400" dirty="0"/>
              <a:t>"We achieve a false rejection rate of 0% for ALL tests".</a:t>
            </a:r>
            <a:endParaRPr lang="de-DE" sz="2400" dirty="0"/>
          </a:p>
        </p:txBody>
      </p:sp>
      <p:sp>
        <p:nvSpPr>
          <p:cNvPr id="7" name="Textfeld 6"/>
          <p:cNvSpPr txBox="1"/>
          <p:nvPr/>
        </p:nvSpPr>
        <p:spPr>
          <a:xfrm>
            <a:off x="1307936" y="3606469"/>
            <a:ext cx="9576122" cy="830997"/>
          </a:xfrm>
          <a:prstGeom prst="rect">
            <a:avLst/>
          </a:prstGeom>
          <a:noFill/>
        </p:spPr>
        <p:txBody>
          <a:bodyPr wrap="square" rtlCol="0">
            <a:spAutoFit/>
          </a:bodyPr>
          <a:lstStyle/>
          <a:p>
            <a:pPr algn="ctr"/>
            <a:r>
              <a:rPr lang="en-US" sz="2400" dirty="0"/>
              <a:t>"We can achieve up to a 29% better detection rate for glass splinters in 0.65ml residual liquid with the X-ray base inspection."</a:t>
            </a:r>
            <a:endParaRPr lang="de-DE" sz="2400" dirty="0"/>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94845" y="1576180"/>
            <a:ext cx="538664" cy="524331"/>
          </a:xfrm>
          <a:prstGeom prst="rect">
            <a:avLst/>
          </a:prstGeom>
          <a:effectLst>
            <a:outerShdw blurRad="50800" dist="38100" dir="2700000" algn="tl" rotWithShape="0">
              <a:prstClr val="black">
                <a:alpha val="40000"/>
              </a:prstClr>
            </a:outerShdw>
          </a:effectLst>
        </p:spPr>
      </p:pic>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207561" y="2711384"/>
            <a:ext cx="538664" cy="524331"/>
          </a:xfrm>
          <a:prstGeom prst="rect">
            <a:avLst/>
          </a:prstGeom>
          <a:effectLst>
            <a:outerShdw blurRad="50800" dist="38100" dir="2700000" algn="tl" rotWithShape="0">
              <a:prstClr val="black">
                <a:alpha val="40000"/>
              </a:prstClr>
            </a:outerShdw>
          </a:effectLst>
        </p:spPr>
      </p:pic>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10603" y="4149676"/>
            <a:ext cx="538664" cy="524331"/>
          </a:xfrm>
          <a:prstGeom prst="rect">
            <a:avLst/>
          </a:prstGeom>
          <a:effectLst>
            <a:outerShdw blurRad="50800" dist="38100" dir="2700000" algn="tl" rotWithShape="0">
              <a:prstClr val="black">
                <a:alpha val="40000"/>
              </a:prstClr>
            </a:outerShdw>
          </a:effectLst>
        </p:spPr>
      </p:pic>
      <p:pic>
        <p:nvPicPr>
          <p:cNvPr id="12" name="Grafi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16306" y="5229246"/>
            <a:ext cx="538664" cy="52433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26974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r>
              <a:rPr lang="de-DE" err="1" smtClean="0"/>
              <a:t>Artificial</a:t>
            </a:r>
            <a:r>
              <a:rPr lang="de-DE" smtClean="0"/>
              <a:t> </a:t>
            </a:r>
            <a:r>
              <a:rPr lang="de-DE" err="1"/>
              <a:t>I</a:t>
            </a:r>
            <a:r>
              <a:rPr lang="de-DE" err="1" smtClean="0"/>
              <a:t>ntelligence</a:t>
            </a:r>
            <a:r>
              <a:rPr lang="de-DE" smtClean="0"/>
              <a:t> </a:t>
            </a:r>
            <a:r>
              <a:rPr lang="de-DE" err="1" smtClean="0"/>
              <a:t>since</a:t>
            </a:r>
            <a:r>
              <a:rPr lang="de-DE" smtClean="0"/>
              <a:t> 2010</a:t>
            </a:r>
            <a:endParaRPr lang="de-DE"/>
          </a:p>
        </p:txBody>
      </p:sp>
      <p:sp>
        <p:nvSpPr>
          <p:cNvPr id="3" name="Textplatzhalter 2"/>
          <p:cNvSpPr>
            <a:spLocks noGrp="1"/>
          </p:cNvSpPr>
          <p:nvPr>
            <p:ph type="body" sz="quarter" idx="10"/>
          </p:nvPr>
        </p:nvSpPr>
        <p:spPr>
          <a:xfrm>
            <a:off x="469361" y="384849"/>
            <a:ext cx="847989" cy="227597"/>
          </a:xfrm>
        </p:spPr>
        <p:txBody>
          <a:bodyPr/>
          <a:lstStyle/>
          <a:p>
            <a:r>
              <a:rPr lang="de-DE" smtClean="0"/>
              <a:t>HEUFT </a:t>
            </a:r>
            <a:r>
              <a:rPr lang="de-DE" i="1" smtClean="0"/>
              <a:t>reflexx²</a:t>
            </a:r>
            <a:endParaRPr lang="de-DE" i="1"/>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387" y="1608463"/>
            <a:ext cx="11178090" cy="3726030"/>
          </a:xfrm>
          <a:prstGeom prst="rect">
            <a:avLst/>
          </a:prstGeom>
        </p:spPr>
      </p:pic>
    </p:spTree>
    <p:extLst>
      <p:ext uri="{BB962C8B-B14F-4D97-AF65-F5344CB8AC3E}">
        <p14:creationId xmlns:p14="http://schemas.microsoft.com/office/powerpoint/2010/main" val="1949947213"/>
      </p:ext>
    </p:extLst>
  </p:cSld>
  <p:clrMapOvr>
    <a:masterClrMapping/>
  </p:clrMapOvr>
  <mc:AlternateContent xmlns:mc="http://schemas.openxmlformats.org/markup-compatibility/2006" xmlns:p14="http://schemas.microsoft.com/office/powerpoint/2010/main">
    <mc:Choice Requires="p14">
      <p:transition spd="slow" p14:dur="2000" advTm="996"/>
    </mc:Choice>
    <mc:Fallback xmlns="">
      <p:transition spd="slow" advTm="996"/>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r>
              <a:rPr lang="de-DE" err="1" smtClean="0"/>
              <a:t>Everything</a:t>
            </a:r>
            <a:r>
              <a:rPr lang="de-DE" smtClean="0"/>
              <a:t> </a:t>
            </a:r>
            <a:r>
              <a:rPr lang="de-DE" err="1" smtClean="0"/>
              <a:t>from</a:t>
            </a:r>
            <a:r>
              <a:rPr lang="de-DE" smtClean="0"/>
              <a:t> </a:t>
            </a:r>
            <a:r>
              <a:rPr lang="de-DE" err="1" smtClean="0"/>
              <a:t>one</a:t>
            </a:r>
            <a:r>
              <a:rPr lang="de-DE" smtClean="0"/>
              <a:t> </a:t>
            </a:r>
            <a:r>
              <a:rPr lang="de-DE" err="1" smtClean="0"/>
              <a:t>source</a:t>
            </a:r>
            <a:r>
              <a:rPr lang="de-DE" smtClean="0"/>
              <a:t> - </a:t>
            </a:r>
            <a:r>
              <a:rPr lang="de-DE" err="1" smtClean="0"/>
              <a:t>Perfectly</a:t>
            </a:r>
            <a:r>
              <a:rPr lang="de-DE" smtClean="0"/>
              <a:t> </a:t>
            </a:r>
            <a:r>
              <a:rPr lang="de-DE" err="1"/>
              <a:t>matched</a:t>
            </a:r>
            <a:r>
              <a:rPr lang="de-DE"/>
              <a:t> </a:t>
            </a:r>
            <a:r>
              <a:rPr lang="de-DE" err="1" smtClean="0"/>
              <a:t>image</a:t>
            </a:r>
            <a:r>
              <a:rPr lang="de-DE" smtClean="0"/>
              <a:t> </a:t>
            </a:r>
            <a:r>
              <a:rPr lang="de-DE" err="1" smtClean="0"/>
              <a:t>processing</a:t>
            </a:r>
            <a:r>
              <a:rPr lang="de-DE" smtClean="0"/>
              <a:t>!</a:t>
            </a:r>
            <a:endParaRPr lang="de-DE"/>
          </a:p>
        </p:txBody>
      </p:sp>
      <p:sp>
        <p:nvSpPr>
          <p:cNvPr id="3" name="Textplatzhalter 2"/>
          <p:cNvSpPr>
            <a:spLocks noGrp="1"/>
          </p:cNvSpPr>
          <p:nvPr>
            <p:ph type="body" sz="quarter" idx="10"/>
          </p:nvPr>
        </p:nvSpPr>
        <p:spPr>
          <a:xfrm>
            <a:off x="469361" y="384849"/>
            <a:ext cx="847989" cy="227597"/>
          </a:xfrm>
        </p:spPr>
        <p:txBody>
          <a:bodyPr/>
          <a:lstStyle/>
          <a:p>
            <a:r>
              <a:rPr lang="de-DE" smtClean="0"/>
              <a:t>HEUFT</a:t>
            </a:r>
            <a:r>
              <a:rPr lang="de-DE" i="1" smtClean="0"/>
              <a:t> reflexx²</a:t>
            </a:r>
            <a:endParaRPr lang="de-DE" i="1"/>
          </a:p>
        </p:txBody>
      </p:sp>
      <p:sp>
        <p:nvSpPr>
          <p:cNvPr id="7" name="Textfeld 6"/>
          <p:cNvSpPr txBox="1"/>
          <p:nvPr/>
        </p:nvSpPr>
        <p:spPr>
          <a:xfrm>
            <a:off x="2218075" y="4677044"/>
            <a:ext cx="2959767" cy="553998"/>
          </a:xfrm>
          <a:prstGeom prst="rect">
            <a:avLst/>
          </a:prstGeom>
          <a:noFill/>
        </p:spPr>
        <p:txBody>
          <a:bodyPr wrap="square" rtlCol="0">
            <a:spAutoFit/>
          </a:bodyPr>
          <a:lstStyle/>
          <a:p>
            <a:pPr algn="ctr"/>
            <a:r>
              <a:rPr lang="de-DE" smtClean="0"/>
              <a:t>HEUFT </a:t>
            </a:r>
            <a:r>
              <a:rPr lang="de-DE" i="1" smtClean="0"/>
              <a:t>reflexx²</a:t>
            </a:r>
            <a:r>
              <a:rPr lang="de-DE" smtClean="0"/>
              <a:t> </a:t>
            </a:r>
            <a:r>
              <a:rPr lang="de-DE" err="1" smtClean="0"/>
              <a:t>camera</a:t>
            </a:r>
            <a:endParaRPr lang="de-DE" smtClean="0"/>
          </a:p>
          <a:p>
            <a:pPr algn="ctr"/>
            <a:r>
              <a:rPr lang="de-DE" sz="1200">
                <a:solidFill>
                  <a:schemeClr val="bg1">
                    <a:lumMod val="50000"/>
                  </a:schemeClr>
                </a:solidFill>
              </a:rPr>
              <a:t>(</a:t>
            </a:r>
            <a:r>
              <a:rPr lang="de-DE" sz="1200" err="1">
                <a:solidFill>
                  <a:schemeClr val="bg1">
                    <a:lumMod val="50000"/>
                  </a:schemeClr>
                </a:solidFill>
              </a:rPr>
              <a:t>complete</a:t>
            </a:r>
            <a:r>
              <a:rPr lang="de-DE" sz="1200">
                <a:solidFill>
                  <a:schemeClr val="bg1">
                    <a:lumMod val="50000"/>
                  </a:schemeClr>
                </a:solidFill>
              </a:rPr>
              <a:t> in-house </a:t>
            </a:r>
            <a:r>
              <a:rPr lang="de-DE" sz="1200" err="1">
                <a:solidFill>
                  <a:schemeClr val="bg1">
                    <a:lumMod val="50000"/>
                  </a:schemeClr>
                </a:solidFill>
              </a:rPr>
              <a:t>development</a:t>
            </a:r>
            <a:r>
              <a:rPr lang="de-DE" sz="1200">
                <a:solidFill>
                  <a:schemeClr val="bg1">
                    <a:lumMod val="50000"/>
                  </a:schemeClr>
                </a:solidFill>
              </a:rPr>
              <a:t> </a:t>
            </a:r>
            <a:r>
              <a:rPr lang="de-DE" sz="1200" err="1">
                <a:solidFill>
                  <a:schemeClr val="bg1">
                    <a:lumMod val="50000"/>
                  </a:schemeClr>
                </a:solidFill>
              </a:rPr>
              <a:t>by</a:t>
            </a:r>
            <a:r>
              <a:rPr lang="de-DE" sz="1200">
                <a:solidFill>
                  <a:schemeClr val="bg1">
                    <a:lumMod val="50000"/>
                  </a:schemeClr>
                </a:solidFill>
              </a:rPr>
              <a:t> HEUFT</a:t>
            </a:r>
            <a:r>
              <a:rPr lang="de-DE" sz="1200" smtClean="0">
                <a:solidFill>
                  <a:schemeClr val="bg1">
                    <a:lumMod val="50000"/>
                  </a:schemeClr>
                </a:solidFill>
              </a:rPr>
              <a:t>)</a:t>
            </a:r>
            <a:endParaRPr lang="de-DE" sz="1200">
              <a:solidFill>
                <a:schemeClr val="bg1">
                  <a:lumMod val="50000"/>
                </a:schemeClr>
              </a:solidFill>
            </a:endParaRPr>
          </a:p>
        </p:txBody>
      </p:sp>
      <p:sp>
        <p:nvSpPr>
          <p:cNvPr id="9" name="Textfeld 8"/>
          <p:cNvSpPr txBox="1"/>
          <p:nvPr/>
        </p:nvSpPr>
        <p:spPr>
          <a:xfrm>
            <a:off x="3585912" y="1914948"/>
            <a:ext cx="4329365" cy="553998"/>
          </a:xfrm>
          <a:prstGeom prst="rect">
            <a:avLst/>
          </a:prstGeom>
          <a:noFill/>
        </p:spPr>
        <p:txBody>
          <a:bodyPr wrap="square" rtlCol="0">
            <a:spAutoFit/>
          </a:bodyPr>
          <a:lstStyle/>
          <a:p>
            <a:pPr algn="ctr"/>
            <a:r>
              <a:rPr lang="de-DE" smtClean="0"/>
              <a:t>HEUFT </a:t>
            </a:r>
            <a:r>
              <a:rPr lang="de-DE" i="1" smtClean="0"/>
              <a:t>reflexx²</a:t>
            </a:r>
            <a:r>
              <a:rPr lang="de-DE" smtClean="0"/>
              <a:t> </a:t>
            </a:r>
            <a:r>
              <a:rPr lang="de-DE" err="1" smtClean="0"/>
              <a:t>image</a:t>
            </a:r>
            <a:r>
              <a:rPr lang="de-DE" smtClean="0"/>
              <a:t> </a:t>
            </a:r>
            <a:r>
              <a:rPr lang="de-DE" err="1" smtClean="0"/>
              <a:t>processing</a:t>
            </a:r>
            <a:r>
              <a:rPr lang="de-DE" smtClean="0"/>
              <a:t> </a:t>
            </a:r>
            <a:r>
              <a:rPr lang="de-DE" err="1" smtClean="0"/>
              <a:t>software</a:t>
            </a:r>
            <a:endParaRPr lang="de-DE" smtClean="0"/>
          </a:p>
          <a:p>
            <a:pPr algn="ctr"/>
            <a:r>
              <a:rPr lang="de-DE" sz="1200">
                <a:solidFill>
                  <a:schemeClr val="bg1">
                    <a:lumMod val="50000"/>
                  </a:schemeClr>
                </a:solidFill>
              </a:rPr>
              <a:t>(</a:t>
            </a:r>
            <a:r>
              <a:rPr lang="de-DE" sz="1200" err="1">
                <a:solidFill>
                  <a:schemeClr val="bg1">
                    <a:lumMod val="50000"/>
                  </a:schemeClr>
                </a:solidFill>
              </a:rPr>
              <a:t>complete</a:t>
            </a:r>
            <a:r>
              <a:rPr lang="de-DE" sz="1200">
                <a:solidFill>
                  <a:schemeClr val="bg1">
                    <a:lumMod val="50000"/>
                  </a:schemeClr>
                </a:solidFill>
              </a:rPr>
              <a:t> in-house </a:t>
            </a:r>
            <a:r>
              <a:rPr lang="de-DE" sz="1200" err="1">
                <a:solidFill>
                  <a:schemeClr val="bg1">
                    <a:lumMod val="50000"/>
                  </a:schemeClr>
                </a:solidFill>
              </a:rPr>
              <a:t>development</a:t>
            </a:r>
            <a:r>
              <a:rPr lang="de-DE" sz="1200">
                <a:solidFill>
                  <a:schemeClr val="bg1">
                    <a:lumMod val="50000"/>
                  </a:schemeClr>
                </a:solidFill>
              </a:rPr>
              <a:t> </a:t>
            </a:r>
            <a:r>
              <a:rPr lang="de-DE" sz="1200" err="1">
                <a:solidFill>
                  <a:schemeClr val="bg1">
                    <a:lumMod val="50000"/>
                  </a:schemeClr>
                </a:solidFill>
              </a:rPr>
              <a:t>by</a:t>
            </a:r>
            <a:r>
              <a:rPr lang="de-DE" sz="1200">
                <a:solidFill>
                  <a:schemeClr val="bg1">
                    <a:lumMod val="50000"/>
                  </a:schemeClr>
                </a:solidFill>
              </a:rPr>
              <a:t> HEUFT</a:t>
            </a:r>
            <a:r>
              <a:rPr lang="de-DE" sz="1200" smtClean="0">
                <a:solidFill>
                  <a:schemeClr val="bg1">
                    <a:lumMod val="50000"/>
                  </a:schemeClr>
                </a:solidFill>
              </a:rPr>
              <a:t>)</a:t>
            </a:r>
            <a:endParaRPr lang="de-DE" sz="1200">
              <a:solidFill>
                <a:schemeClr val="bg1">
                  <a:lumMod val="50000"/>
                </a:schemeClr>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0358" y="3030142"/>
            <a:ext cx="3774906" cy="1760092"/>
          </a:xfrm>
          <a:prstGeom prst="rect">
            <a:avLst/>
          </a:prstGeom>
        </p:spPr>
      </p:pic>
      <p:sp>
        <p:nvSpPr>
          <p:cNvPr id="8" name="Textfeld 7"/>
          <p:cNvSpPr txBox="1"/>
          <p:nvPr/>
        </p:nvSpPr>
        <p:spPr>
          <a:xfrm>
            <a:off x="6240379" y="4677044"/>
            <a:ext cx="2994861" cy="553998"/>
          </a:xfrm>
          <a:prstGeom prst="rect">
            <a:avLst/>
          </a:prstGeom>
          <a:noFill/>
        </p:spPr>
        <p:txBody>
          <a:bodyPr wrap="square" rtlCol="0">
            <a:spAutoFit/>
          </a:bodyPr>
          <a:lstStyle/>
          <a:p>
            <a:pPr algn="ctr"/>
            <a:r>
              <a:rPr lang="de-DE" smtClean="0"/>
              <a:t>HEUFT </a:t>
            </a:r>
            <a:r>
              <a:rPr lang="de-DE" i="1" smtClean="0"/>
              <a:t>reflexx²</a:t>
            </a:r>
            <a:r>
              <a:rPr lang="de-DE" smtClean="0"/>
              <a:t> </a:t>
            </a:r>
            <a:r>
              <a:rPr lang="de-DE" err="1" smtClean="0"/>
              <a:t>circuit</a:t>
            </a:r>
            <a:r>
              <a:rPr lang="de-DE" smtClean="0"/>
              <a:t> </a:t>
            </a:r>
            <a:r>
              <a:rPr lang="de-DE" err="1" smtClean="0"/>
              <a:t>board</a:t>
            </a:r>
            <a:r>
              <a:rPr lang="de-DE" smtClean="0"/>
              <a:t/>
            </a:r>
            <a:br>
              <a:rPr lang="de-DE" smtClean="0"/>
            </a:br>
            <a:r>
              <a:rPr lang="de-DE" sz="1200">
                <a:solidFill>
                  <a:schemeClr val="bg1">
                    <a:lumMod val="50000"/>
                  </a:schemeClr>
                </a:solidFill>
              </a:rPr>
              <a:t>(</a:t>
            </a:r>
            <a:r>
              <a:rPr lang="de-DE" sz="1200" err="1">
                <a:solidFill>
                  <a:schemeClr val="bg1">
                    <a:lumMod val="50000"/>
                  </a:schemeClr>
                </a:solidFill>
              </a:rPr>
              <a:t>complete</a:t>
            </a:r>
            <a:r>
              <a:rPr lang="de-DE" sz="1200">
                <a:solidFill>
                  <a:schemeClr val="bg1">
                    <a:lumMod val="50000"/>
                  </a:schemeClr>
                </a:solidFill>
              </a:rPr>
              <a:t> in-house </a:t>
            </a:r>
            <a:r>
              <a:rPr lang="de-DE" sz="1200" err="1" smtClean="0">
                <a:solidFill>
                  <a:schemeClr val="bg1">
                    <a:lumMod val="50000"/>
                  </a:schemeClr>
                </a:solidFill>
              </a:rPr>
              <a:t>development</a:t>
            </a:r>
            <a:r>
              <a:rPr lang="de-DE" sz="1200" smtClean="0">
                <a:solidFill>
                  <a:schemeClr val="bg1">
                    <a:lumMod val="50000"/>
                  </a:schemeClr>
                </a:solidFill>
              </a:rPr>
              <a:t> </a:t>
            </a:r>
            <a:r>
              <a:rPr lang="de-DE" sz="1200" err="1" smtClean="0">
                <a:solidFill>
                  <a:schemeClr val="bg1">
                    <a:lumMod val="50000"/>
                  </a:schemeClr>
                </a:solidFill>
              </a:rPr>
              <a:t>by</a:t>
            </a:r>
            <a:r>
              <a:rPr lang="de-DE" sz="1200" smtClean="0">
                <a:solidFill>
                  <a:schemeClr val="bg1">
                    <a:lumMod val="50000"/>
                  </a:schemeClr>
                </a:solidFill>
              </a:rPr>
              <a:t> HEUFT)</a:t>
            </a:r>
            <a:endParaRPr lang="de-DE" sz="1200">
              <a:solidFill>
                <a:schemeClr val="bg1">
                  <a:lumMod val="50000"/>
                </a:schemeClr>
              </a:solidFill>
            </a:endParaRPr>
          </a:p>
        </p:txBody>
      </p:sp>
      <p:cxnSp>
        <p:nvCxnSpPr>
          <p:cNvPr id="13" name="Gerade Verbindung mit Pfeil 12"/>
          <p:cNvCxnSpPr/>
          <p:nvPr/>
        </p:nvCxnSpPr>
        <p:spPr>
          <a:xfrm>
            <a:off x="1672390" y="3994484"/>
            <a:ext cx="5456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a:off x="5177842" y="3994484"/>
            <a:ext cx="5456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a:off x="9857621" y="3994484"/>
            <a:ext cx="5456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flipH="1">
            <a:off x="4572000" y="2538932"/>
            <a:ext cx="1151527" cy="49121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p:nvPr/>
        </p:nvCxnSpPr>
        <p:spPr>
          <a:xfrm>
            <a:off x="5723527" y="2538932"/>
            <a:ext cx="1151527" cy="49121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0" name="Grafik 21"/>
          <p:cNvPicPr/>
          <p:nvPr/>
        </p:nvPicPr>
        <p:blipFill>
          <a:blip r:embed="rId4"/>
          <a:stretch/>
        </p:blipFill>
        <p:spPr>
          <a:xfrm>
            <a:off x="252452" y="3525252"/>
            <a:ext cx="1159377" cy="938463"/>
          </a:xfrm>
          <a:prstGeom prst="rect">
            <a:avLst/>
          </a:prstGeom>
          <a:ln>
            <a:noFill/>
          </a:ln>
        </p:spPr>
      </p:pic>
      <p:pic>
        <p:nvPicPr>
          <p:cNvPr id="21" name="Grafik 23"/>
          <p:cNvPicPr/>
          <p:nvPr/>
        </p:nvPicPr>
        <p:blipFill>
          <a:blip r:embed="rId5"/>
          <a:stretch/>
        </p:blipFill>
        <p:spPr>
          <a:xfrm>
            <a:off x="10635663" y="3525252"/>
            <a:ext cx="1159377" cy="938463"/>
          </a:xfrm>
          <a:prstGeom prst="rect">
            <a:avLst/>
          </a:prstGeom>
          <a:ln>
            <a:noFill/>
          </a:ln>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77166" y="255741"/>
            <a:ext cx="2146855" cy="1646902"/>
          </a:xfrm>
          <a:prstGeom prst="rect">
            <a:avLst/>
          </a:prstGeom>
        </p:spPr>
      </p:pic>
      <p:pic>
        <p:nvPicPr>
          <p:cNvPr id="5"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14532" y="3374824"/>
            <a:ext cx="1753751" cy="1239318"/>
          </a:xfrm>
          <a:prstGeom prst="rect">
            <a:avLst/>
          </a:prstGeom>
        </p:spPr>
      </p:pic>
    </p:spTree>
    <p:extLst>
      <p:ext uri="{BB962C8B-B14F-4D97-AF65-F5344CB8AC3E}">
        <p14:creationId xmlns:p14="http://schemas.microsoft.com/office/powerpoint/2010/main" val="1714280237"/>
      </p:ext>
    </p:extLst>
  </p:cSld>
  <p:clrMapOvr>
    <a:masterClrMapping/>
  </p:clrMapOvr>
  <mc:AlternateContent xmlns:mc="http://schemas.openxmlformats.org/markup-compatibility/2006" xmlns:p14="http://schemas.microsoft.com/office/powerpoint/2010/main">
    <mc:Choice Requires="p14">
      <p:transition spd="slow" p14:dur="2000" advTm="816"/>
    </mc:Choice>
    <mc:Fallback xmlns="">
      <p:transition spd="slow" advTm="816"/>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r>
              <a:rPr lang="en-US"/>
              <a:t>Yes, we built our own camera!</a:t>
            </a:r>
            <a:endParaRPr lang="de-DE"/>
          </a:p>
        </p:txBody>
      </p:sp>
      <p:sp>
        <p:nvSpPr>
          <p:cNvPr id="4" name="Textplatzhalter 3"/>
          <p:cNvSpPr>
            <a:spLocks noGrp="1"/>
          </p:cNvSpPr>
          <p:nvPr>
            <p:ph type="body" sz="quarter" idx="10"/>
          </p:nvPr>
        </p:nvSpPr>
        <p:spPr>
          <a:xfrm>
            <a:off x="469361" y="384849"/>
            <a:ext cx="839974" cy="227597"/>
          </a:xfrm>
        </p:spPr>
        <p:txBody>
          <a:bodyPr/>
          <a:lstStyle/>
          <a:p>
            <a:r>
              <a:rPr lang="de-DE"/>
              <a:t>HEUFT </a:t>
            </a:r>
            <a:r>
              <a:rPr lang="de-DE" i="1" smtClean="0"/>
              <a:t>reflexx²</a:t>
            </a:r>
            <a:endParaRPr lang="de-DE" i="1"/>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4694" y="1510185"/>
            <a:ext cx="4465771" cy="3155813"/>
          </a:xfrm>
          <a:prstGeom prst="rect">
            <a:avLst/>
          </a:prstGeom>
        </p:spPr>
      </p:pic>
    </p:spTree>
    <p:extLst>
      <p:ext uri="{BB962C8B-B14F-4D97-AF65-F5344CB8AC3E}">
        <p14:creationId xmlns:p14="http://schemas.microsoft.com/office/powerpoint/2010/main" val="1811502256"/>
      </p:ext>
    </p:extLst>
  </p:cSld>
  <p:clrMapOvr>
    <a:masterClrMapping/>
  </p:clrMapOvr>
  <mc:AlternateContent xmlns:mc="http://schemas.openxmlformats.org/markup-compatibility/2006" xmlns:p14="http://schemas.microsoft.com/office/powerpoint/2010/main">
    <mc:Choice Requires="p14">
      <p:transition spd="slow" p14:dur="2000" advTm="1191"/>
    </mc:Choice>
    <mc:Fallback xmlns="">
      <p:transition spd="slow" advTm="119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pPr algn="ctr"/>
            <a:r>
              <a:rPr lang="en-US"/>
              <a:t>Modular </a:t>
            </a:r>
            <a:r>
              <a:rPr lang="en-US" smtClean="0"/>
              <a:t>system </a:t>
            </a:r>
            <a:r>
              <a:rPr lang="en-US"/>
              <a:t>of classical and intelligent image processing </a:t>
            </a:r>
            <a:r>
              <a:rPr lang="en-US" smtClean="0"/>
              <a:t>techniques</a:t>
            </a:r>
            <a:br>
              <a:rPr lang="en-US" smtClean="0"/>
            </a:br>
            <a:r>
              <a:rPr lang="en-US" sz="1800" smtClean="0"/>
              <a:t>Only </a:t>
            </a:r>
            <a:r>
              <a:rPr lang="en-US" sz="1800"/>
              <a:t>a small excerpt of the possibilities is shown here</a:t>
            </a:r>
            <a:endParaRPr lang="de-DE" sz="1800"/>
          </a:p>
        </p:txBody>
      </p:sp>
      <p:sp>
        <p:nvSpPr>
          <p:cNvPr id="3" name="Textplatzhalter 2"/>
          <p:cNvSpPr>
            <a:spLocks noGrp="1"/>
          </p:cNvSpPr>
          <p:nvPr>
            <p:ph type="body" sz="quarter" idx="10"/>
          </p:nvPr>
        </p:nvSpPr>
        <p:spPr>
          <a:xfrm>
            <a:off x="469361" y="384849"/>
            <a:ext cx="839974" cy="227597"/>
          </a:xfrm>
        </p:spPr>
        <p:txBody>
          <a:bodyPr/>
          <a:lstStyle/>
          <a:p>
            <a:r>
              <a:rPr lang="de-DE"/>
              <a:t>HEUFT </a:t>
            </a:r>
            <a:r>
              <a:rPr lang="de-DE" i="1" smtClean="0"/>
              <a:t>reflexx²</a:t>
            </a:r>
            <a:endParaRPr lang="de-DE" i="1"/>
          </a:p>
        </p:txBody>
      </p:sp>
      <p:sp>
        <p:nvSpPr>
          <p:cNvPr id="4" name="Textfeld 3"/>
          <p:cNvSpPr txBox="1"/>
          <p:nvPr/>
        </p:nvSpPr>
        <p:spPr>
          <a:xfrm>
            <a:off x="1272650" y="1564105"/>
            <a:ext cx="1413971" cy="369332"/>
          </a:xfrm>
          <a:prstGeom prst="rect">
            <a:avLst/>
          </a:prstGeom>
          <a:noFill/>
        </p:spPr>
        <p:txBody>
          <a:bodyPr wrap="square" rtlCol="0">
            <a:spAutoFit/>
          </a:bodyPr>
          <a:lstStyle/>
          <a:p>
            <a:r>
              <a:rPr lang="de-DE" err="1"/>
              <a:t>Thresholding</a:t>
            </a:r>
            <a:endParaRPr lang="de-DE"/>
          </a:p>
        </p:txBody>
      </p:sp>
      <p:sp>
        <p:nvSpPr>
          <p:cNvPr id="5" name="Textfeld 4"/>
          <p:cNvSpPr txBox="1"/>
          <p:nvPr/>
        </p:nvSpPr>
        <p:spPr>
          <a:xfrm>
            <a:off x="4538645" y="1564105"/>
            <a:ext cx="2709111" cy="369332"/>
          </a:xfrm>
          <a:prstGeom prst="rect">
            <a:avLst/>
          </a:prstGeom>
          <a:noFill/>
        </p:spPr>
        <p:txBody>
          <a:bodyPr wrap="square" rtlCol="0">
            <a:spAutoFit/>
          </a:bodyPr>
          <a:lstStyle/>
          <a:p>
            <a:r>
              <a:rPr lang="de-DE" err="1" smtClean="0"/>
              <a:t>Machine</a:t>
            </a:r>
            <a:r>
              <a:rPr lang="de-DE" smtClean="0"/>
              <a:t> Learning </a:t>
            </a:r>
            <a:r>
              <a:rPr lang="de-DE" err="1" smtClean="0"/>
              <a:t>classifier</a:t>
            </a:r>
            <a:endParaRPr lang="de-DE"/>
          </a:p>
        </p:txBody>
      </p:sp>
      <p:sp>
        <p:nvSpPr>
          <p:cNvPr id="6" name="Textfeld 5"/>
          <p:cNvSpPr txBox="1"/>
          <p:nvPr/>
        </p:nvSpPr>
        <p:spPr>
          <a:xfrm>
            <a:off x="8927303" y="1564105"/>
            <a:ext cx="2133730" cy="369332"/>
          </a:xfrm>
          <a:prstGeom prst="rect">
            <a:avLst/>
          </a:prstGeom>
          <a:noFill/>
        </p:spPr>
        <p:txBody>
          <a:bodyPr wrap="square" rtlCol="0">
            <a:spAutoFit/>
          </a:bodyPr>
          <a:lstStyle/>
          <a:p>
            <a:r>
              <a:rPr lang="de-DE" err="1" smtClean="0"/>
              <a:t>Deep</a:t>
            </a:r>
            <a:r>
              <a:rPr lang="de-DE" smtClean="0"/>
              <a:t> Learning</a:t>
            </a:r>
            <a:endParaRPr lang="de-DE"/>
          </a:p>
        </p:txBody>
      </p:sp>
      <p:pic>
        <p:nvPicPr>
          <p:cNvPr id="10" name="Grafik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628" y="2436561"/>
            <a:ext cx="3066017" cy="2293524"/>
          </a:xfrm>
          <a:prstGeom prst="rect">
            <a:avLst/>
          </a:prstGeom>
        </p:spPr>
      </p:pic>
      <p:pic>
        <p:nvPicPr>
          <p:cNvPr id="11" name="Grafik 10"/>
          <p:cNvPicPr>
            <a:picLocks noChangeAspect="1"/>
          </p:cNvPicPr>
          <p:nvPr/>
        </p:nvPicPr>
        <p:blipFill rotWithShape="1">
          <a:blip r:embed="rId4">
            <a:extLst>
              <a:ext uri="{28A0092B-C50C-407E-A947-70E740481C1C}">
                <a14:useLocalDpi xmlns:a14="http://schemas.microsoft.com/office/drawing/2010/main" val="0"/>
              </a:ext>
            </a:extLst>
          </a:blip>
          <a:srcRect l="8837" r="13959" b="39749"/>
          <a:stretch/>
        </p:blipFill>
        <p:spPr>
          <a:xfrm>
            <a:off x="4343401" y="2415856"/>
            <a:ext cx="3092116" cy="2337965"/>
          </a:xfrm>
          <a:prstGeom prst="rect">
            <a:avLst/>
          </a:prstGeom>
        </p:spPr>
      </p:pic>
      <p:pic>
        <p:nvPicPr>
          <p:cNvPr id="8" name="Grafik 7"/>
          <p:cNvPicPr>
            <a:picLocks noChangeAspect="1"/>
          </p:cNvPicPr>
          <p:nvPr/>
        </p:nvPicPr>
        <p:blipFill>
          <a:blip r:embed="rId5"/>
          <a:stretch>
            <a:fillRect/>
          </a:stretch>
        </p:blipFill>
        <p:spPr>
          <a:xfrm>
            <a:off x="8012576" y="2436561"/>
            <a:ext cx="1719029" cy="2293524"/>
          </a:xfrm>
          <a:prstGeom prst="rect">
            <a:avLst/>
          </a:prstGeom>
        </p:spPr>
      </p:pic>
      <p:pic>
        <p:nvPicPr>
          <p:cNvPr id="9" name="Grafik 8"/>
          <p:cNvPicPr>
            <a:picLocks noChangeAspect="1"/>
          </p:cNvPicPr>
          <p:nvPr/>
        </p:nvPicPr>
        <p:blipFill>
          <a:blip r:embed="rId6"/>
          <a:stretch>
            <a:fillRect/>
          </a:stretch>
        </p:blipFill>
        <p:spPr>
          <a:xfrm>
            <a:off x="9731605" y="2436561"/>
            <a:ext cx="1719029" cy="2293523"/>
          </a:xfrm>
          <a:prstGeom prst="rect">
            <a:avLst/>
          </a:prstGeom>
        </p:spPr>
      </p:pic>
    </p:spTree>
    <p:extLst>
      <p:ext uri="{BB962C8B-B14F-4D97-AF65-F5344CB8AC3E}">
        <p14:creationId xmlns:p14="http://schemas.microsoft.com/office/powerpoint/2010/main" val="898412296"/>
      </p:ext>
    </p:extLst>
  </p:cSld>
  <p:clrMapOvr>
    <a:masterClrMapping/>
  </p:clrMapOvr>
  <mc:AlternateContent xmlns:mc="http://schemas.openxmlformats.org/markup-compatibility/2006" xmlns:p14="http://schemas.microsoft.com/office/powerpoint/2010/main">
    <mc:Choice Requires="p14">
      <p:transition spd="slow" p14:dur="2000" advTm="1232"/>
    </mc:Choice>
    <mc:Fallback xmlns="">
      <p:transition spd="slow" advTm="1232"/>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pPr algn="ctr"/>
            <a:r>
              <a:rPr lang="en-US"/>
              <a:t>Continuous further development of highly efficient technologies</a:t>
            </a:r>
            <a:r>
              <a:rPr lang="de-DE" smtClean="0"/>
              <a:t/>
            </a:r>
            <a:br>
              <a:rPr lang="de-DE" smtClean="0"/>
            </a:br>
            <a:r>
              <a:rPr lang="de-DE" sz="2000" smtClean="0"/>
              <a:t>(</a:t>
            </a:r>
            <a:r>
              <a:rPr lang="de-DE" sz="2000" err="1" smtClean="0"/>
              <a:t>Example</a:t>
            </a:r>
            <a:r>
              <a:rPr lang="de-DE" sz="2000" smtClean="0"/>
              <a:t>: </a:t>
            </a:r>
            <a:r>
              <a:rPr lang="de-DE" sz="2000" err="1" smtClean="0"/>
              <a:t>Patented</a:t>
            </a:r>
            <a:r>
              <a:rPr lang="de-DE" sz="2000" smtClean="0"/>
              <a:t> HEUFT </a:t>
            </a:r>
            <a:r>
              <a:rPr lang="de-DE" sz="2000" err="1" smtClean="0"/>
              <a:t>rainbow</a:t>
            </a:r>
            <a:r>
              <a:rPr lang="de-DE" sz="2000" smtClean="0"/>
              <a:t> </a:t>
            </a:r>
            <a:r>
              <a:rPr lang="de-DE" sz="2000" err="1" smtClean="0"/>
              <a:t>illumination</a:t>
            </a:r>
            <a:r>
              <a:rPr lang="de-DE" sz="2000" smtClean="0"/>
              <a:t>)</a:t>
            </a:r>
            <a:endParaRPr lang="de-DE" sz="2000"/>
          </a:p>
        </p:txBody>
      </p:sp>
      <p:sp>
        <p:nvSpPr>
          <p:cNvPr id="3" name="Textplatzhalter 2"/>
          <p:cNvSpPr>
            <a:spLocks noGrp="1"/>
          </p:cNvSpPr>
          <p:nvPr>
            <p:ph type="body" sz="quarter" idx="10"/>
          </p:nvPr>
        </p:nvSpPr>
        <p:spPr>
          <a:xfrm>
            <a:off x="469361" y="384849"/>
            <a:ext cx="839974" cy="227597"/>
          </a:xfrm>
        </p:spPr>
        <p:txBody>
          <a:bodyPr/>
          <a:lstStyle/>
          <a:p>
            <a:r>
              <a:rPr lang="de-DE"/>
              <a:t>HEUFT </a:t>
            </a:r>
            <a:r>
              <a:rPr lang="de-DE" i="1" smtClean="0"/>
              <a:t>reflexx²</a:t>
            </a:r>
            <a:endParaRPr lang="de-DE" i="1"/>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5300" y="1297392"/>
            <a:ext cx="3581400" cy="3581400"/>
          </a:xfrm>
          <a:prstGeom prst="rect">
            <a:avLst/>
          </a:prstGeom>
        </p:spPr>
      </p:pic>
    </p:spTree>
    <p:extLst>
      <p:ext uri="{BB962C8B-B14F-4D97-AF65-F5344CB8AC3E}">
        <p14:creationId xmlns:p14="http://schemas.microsoft.com/office/powerpoint/2010/main" val="878348101"/>
      </p:ext>
    </p:extLst>
  </p:cSld>
  <p:clrMapOvr>
    <a:masterClrMapping/>
  </p:clrMapOvr>
  <mc:AlternateContent xmlns:mc="http://schemas.openxmlformats.org/markup-compatibility/2006" xmlns:p14="http://schemas.microsoft.com/office/powerpoint/2010/main">
    <mc:Choice Requires="p14">
      <p:transition spd="slow" p14:dur="2000" advTm="1044"/>
    </mc:Choice>
    <mc:Fallback xmlns="">
      <p:transition spd="slow" advTm="1044"/>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1"/>
          </p:nvPr>
        </p:nvSpPr>
        <p:spPr/>
        <p:txBody>
          <a:bodyPr/>
          <a:lstStyle/>
          <a:p>
            <a:r>
              <a:rPr lang="de-DE" smtClean="0"/>
              <a:t>High traceability</a:t>
            </a:r>
            <a:endParaRPr lang="de-DE"/>
          </a:p>
        </p:txBody>
      </p:sp>
      <p:sp>
        <p:nvSpPr>
          <p:cNvPr id="4" name="Textplatzhalter 3"/>
          <p:cNvSpPr>
            <a:spLocks noGrp="1"/>
          </p:cNvSpPr>
          <p:nvPr>
            <p:ph type="body" sz="quarter" idx="10"/>
          </p:nvPr>
        </p:nvSpPr>
        <p:spPr>
          <a:xfrm>
            <a:off x="469361" y="384849"/>
            <a:ext cx="839974" cy="227597"/>
          </a:xfrm>
        </p:spPr>
        <p:txBody>
          <a:bodyPr/>
          <a:lstStyle/>
          <a:p>
            <a:r>
              <a:rPr lang="de-DE"/>
              <a:t>HEUFT </a:t>
            </a:r>
            <a:r>
              <a:rPr lang="de-DE" i="1" smtClean="0"/>
              <a:t>reflexx²</a:t>
            </a:r>
            <a:endParaRPr lang="de-DE"/>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3772" y="811769"/>
            <a:ext cx="5445138" cy="4177090"/>
          </a:xfrm>
          <a:prstGeom prst="rect">
            <a:avLst/>
          </a:prstGeom>
        </p:spPr>
      </p:pic>
    </p:spTree>
    <p:extLst>
      <p:ext uri="{BB962C8B-B14F-4D97-AF65-F5344CB8AC3E}">
        <p14:creationId xmlns:p14="http://schemas.microsoft.com/office/powerpoint/2010/main" val="438988020"/>
      </p:ext>
    </p:extLst>
  </p:cSld>
  <p:clrMapOvr>
    <a:masterClrMapping/>
  </p:clrMapOvr>
  <mc:AlternateContent xmlns:mc="http://schemas.openxmlformats.org/markup-compatibility/2006" xmlns:p14="http://schemas.microsoft.com/office/powerpoint/2010/main">
    <mc:Choice Requires="p14">
      <p:transition spd="slow" p14:dur="2000" advTm="8572"/>
    </mc:Choice>
    <mc:Fallback xmlns="">
      <p:transition spd="slow" advTm="8572"/>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0"/>
          </p:nvPr>
        </p:nvSpPr>
        <p:spPr>
          <a:xfrm>
            <a:off x="469361" y="384849"/>
            <a:ext cx="1399422" cy="227597"/>
          </a:xfrm>
        </p:spPr>
        <p:txBody>
          <a:bodyPr/>
          <a:lstStyle/>
          <a:p>
            <a:r>
              <a:rPr lang="de-DE" dirty="0" smtClean="0"/>
              <a:t>PERFORMANCE RECORD</a:t>
            </a:r>
            <a:endParaRPr lang="de-DE" dirty="0"/>
          </a:p>
        </p:txBody>
      </p:sp>
      <p:sp>
        <p:nvSpPr>
          <p:cNvPr id="3" name="Textplatzhalter 2"/>
          <p:cNvSpPr>
            <a:spLocks noGrp="1"/>
          </p:cNvSpPr>
          <p:nvPr>
            <p:ph type="body" sz="quarter" idx="11"/>
          </p:nvPr>
        </p:nvSpPr>
        <p:spPr/>
        <p:txBody>
          <a:bodyPr/>
          <a:lstStyle/>
          <a:p>
            <a:pPr algn="r"/>
            <a:r>
              <a:rPr lang="en-US" dirty="0"/>
              <a:t>Independent performance record by the VLB Berlin</a:t>
            </a:r>
            <a:endParaRPr lang="de-DE"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711" y="1321703"/>
            <a:ext cx="2816095" cy="398447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RightFacing"/>
            <a:lightRig rig="soft" dir="t"/>
          </a:scene3d>
          <a:sp3d contourW="12700" prstMaterial="matte">
            <a:contourClr>
              <a:srgbClr val="C0C0C0"/>
            </a:contourClr>
          </a:sp3d>
        </p:spPr>
      </p:pic>
      <p:pic>
        <p:nvPicPr>
          <p:cNvPr id="8" name="Grafik 7"/>
          <p:cNvPicPr>
            <a:picLocks noChangeAspect="1"/>
          </p:cNvPicPr>
          <p:nvPr/>
        </p:nvPicPr>
        <p:blipFill rotWithShape="1">
          <a:blip r:embed="rId4" cstate="print">
            <a:extLst>
              <a:ext uri="{28A0092B-C50C-407E-A947-70E740481C1C}">
                <a14:useLocalDpi xmlns:a14="http://schemas.microsoft.com/office/drawing/2010/main" val="0"/>
              </a:ext>
            </a:extLst>
          </a:blip>
          <a:srcRect l="3805" t="11250" r="5960" b="12361"/>
          <a:stretch/>
        </p:blipFill>
        <p:spPr>
          <a:xfrm>
            <a:off x="7243399" y="1953377"/>
            <a:ext cx="3593302" cy="2949725"/>
          </a:xfrm>
          <a:prstGeom prst="rect">
            <a:avLst/>
          </a:prstGeom>
        </p:spPr>
      </p:pic>
      <p:pic>
        <p:nvPicPr>
          <p:cNvPr id="13" name="Grafik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0662" y="3048000"/>
            <a:ext cx="2108746" cy="205263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78118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1"/>
          </p:nvPr>
        </p:nvSpPr>
        <p:spPr/>
        <p:txBody>
          <a:bodyPr/>
          <a:lstStyle/>
          <a:p>
            <a:pPr algn="r"/>
            <a:r>
              <a:rPr lang="en-US" dirty="0"/>
              <a:t>Test results – HEUFT is the technology leader!</a:t>
            </a:r>
            <a:endParaRPr lang="de-DE" dirty="0"/>
          </a:p>
        </p:txBody>
      </p:sp>
      <p:sp>
        <p:nvSpPr>
          <p:cNvPr id="2" name="Textplatzhalter 1"/>
          <p:cNvSpPr>
            <a:spLocks noGrp="1"/>
          </p:cNvSpPr>
          <p:nvPr>
            <p:ph type="body" sz="quarter" idx="10"/>
          </p:nvPr>
        </p:nvSpPr>
        <p:spPr>
          <a:xfrm>
            <a:off x="469361" y="384849"/>
            <a:ext cx="1399422" cy="227597"/>
          </a:xfrm>
        </p:spPr>
        <p:txBody>
          <a:bodyPr/>
          <a:lstStyle/>
          <a:p>
            <a:r>
              <a:rPr lang="de-DE" dirty="0"/>
              <a:t>PERFORMANCE </a:t>
            </a:r>
            <a:r>
              <a:rPr lang="de-DE" dirty="0" smtClean="0"/>
              <a:t>RECORD</a:t>
            </a:r>
            <a:endParaRPr lang="de-DE" dirty="0"/>
          </a:p>
        </p:txBody>
      </p:sp>
      <p:pic>
        <p:nvPicPr>
          <p:cNvPr id="11" name="Grafik 10"/>
          <p:cNvPicPr>
            <a:picLocks noChangeAspect="1"/>
          </p:cNvPicPr>
          <p:nvPr/>
        </p:nvPicPr>
        <p:blipFill rotWithShape="1">
          <a:blip r:embed="rId3">
            <a:extLst>
              <a:ext uri="{28A0092B-C50C-407E-A947-70E740481C1C}">
                <a14:useLocalDpi xmlns:a14="http://schemas.microsoft.com/office/drawing/2010/main" val="0"/>
              </a:ext>
            </a:extLst>
          </a:blip>
          <a:srcRect l="44327" r="11719" b="63681"/>
          <a:stretch/>
        </p:blipFill>
        <p:spPr>
          <a:xfrm>
            <a:off x="8846288" y="1140429"/>
            <a:ext cx="1194903" cy="987313"/>
          </a:xfrm>
          <a:prstGeom prst="rect">
            <a:avLst/>
          </a:prstGeom>
        </p:spPr>
      </p:pic>
      <p:sp>
        <p:nvSpPr>
          <p:cNvPr id="14" name="Ellipse 13"/>
          <p:cNvSpPr/>
          <p:nvPr/>
        </p:nvSpPr>
        <p:spPr>
          <a:xfrm>
            <a:off x="792892" y="3423428"/>
            <a:ext cx="671531" cy="6715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cxnSp>
        <p:nvCxnSpPr>
          <p:cNvPr id="22" name="Gerader Verbinder 21"/>
          <p:cNvCxnSpPr/>
          <p:nvPr/>
        </p:nvCxnSpPr>
        <p:spPr>
          <a:xfrm>
            <a:off x="1457872" y="3433476"/>
            <a:ext cx="1651123"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34" name="Textfeld 33"/>
          <p:cNvSpPr txBox="1"/>
          <p:nvPr/>
        </p:nvSpPr>
        <p:spPr>
          <a:xfrm>
            <a:off x="1719350" y="2925258"/>
            <a:ext cx="1498363" cy="523220"/>
          </a:xfrm>
          <a:prstGeom prst="rect">
            <a:avLst/>
          </a:prstGeom>
          <a:noFill/>
        </p:spPr>
        <p:txBody>
          <a:bodyPr wrap="square" rtlCol="0">
            <a:spAutoFit/>
          </a:bodyPr>
          <a:lstStyle/>
          <a:p>
            <a:pPr algn="r"/>
            <a:r>
              <a:rPr lang="de-DE" sz="1400" dirty="0" err="1"/>
              <a:t>Detection</a:t>
            </a:r>
            <a:r>
              <a:rPr lang="de-DE" sz="1400" dirty="0"/>
              <a:t> rate relevant </a:t>
            </a:r>
            <a:r>
              <a:rPr lang="de-DE" sz="1400" dirty="0" err="1"/>
              <a:t>faults</a:t>
            </a:r>
            <a:endParaRPr lang="de-DE" sz="1400" dirty="0"/>
          </a:p>
        </p:txBody>
      </p:sp>
      <p:sp>
        <p:nvSpPr>
          <p:cNvPr id="38" name="Textfeld 37"/>
          <p:cNvSpPr txBox="1"/>
          <p:nvPr/>
        </p:nvSpPr>
        <p:spPr>
          <a:xfrm>
            <a:off x="803525" y="3605304"/>
            <a:ext cx="631189" cy="307777"/>
          </a:xfrm>
          <a:prstGeom prst="rect">
            <a:avLst/>
          </a:prstGeom>
          <a:noFill/>
        </p:spPr>
        <p:txBody>
          <a:bodyPr wrap="square" rtlCol="0">
            <a:spAutoFit/>
          </a:bodyPr>
          <a:lstStyle/>
          <a:p>
            <a:pPr algn="ctr"/>
            <a:r>
              <a:rPr lang="de-DE" sz="1400" b="1" dirty="0" smtClean="0">
                <a:solidFill>
                  <a:schemeClr val="bg1"/>
                </a:solidFill>
              </a:rPr>
              <a:t>100%</a:t>
            </a:r>
            <a:endParaRPr lang="de-DE" sz="1400" b="1" dirty="0">
              <a:solidFill>
                <a:schemeClr val="bg1"/>
              </a:solidFill>
            </a:endParaRPr>
          </a:p>
        </p:txBody>
      </p:sp>
      <p:cxnSp>
        <p:nvCxnSpPr>
          <p:cNvPr id="39" name="Gerader Verbinder 38"/>
          <p:cNvCxnSpPr>
            <a:stCxn id="14" idx="7"/>
          </p:cNvCxnSpPr>
          <p:nvPr/>
        </p:nvCxnSpPr>
        <p:spPr>
          <a:xfrm flipV="1">
            <a:off x="1366080" y="3437415"/>
            <a:ext cx="98343" cy="84356"/>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40" name="Ellipse 39"/>
          <p:cNvSpPr/>
          <p:nvPr/>
        </p:nvSpPr>
        <p:spPr>
          <a:xfrm>
            <a:off x="797916" y="5228056"/>
            <a:ext cx="671531" cy="6715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cxnSp>
        <p:nvCxnSpPr>
          <p:cNvPr id="41" name="Gerader Verbinder 40"/>
          <p:cNvCxnSpPr/>
          <p:nvPr/>
        </p:nvCxnSpPr>
        <p:spPr>
          <a:xfrm>
            <a:off x="1462896" y="5238104"/>
            <a:ext cx="1651123"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42" name="Textfeld 41"/>
          <p:cNvSpPr txBox="1"/>
          <p:nvPr/>
        </p:nvSpPr>
        <p:spPr>
          <a:xfrm>
            <a:off x="1556216" y="4974023"/>
            <a:ext cx="1666522" cy="307777"/>
          </a:xfrm>
          <a:prstGeom prst="rect">
            <a:avLst/>
          </a:prstGeom>
          <a:noFill/>
        </p:spPr>
        <p:txBody>
          <a:bodyPr wrap="square" rtlCol="0">
            <a:spAutoFit/>
          </a:bodyPr>
          <a:lstStyle/>
          <a:p>
            <a:pPr algn="r"/>
            <a:r>
              <a:rPr lang="de-DE" sz="1400" dirty="0" err="1"/>
              <a:t>False</a:t>
            </a:r>
            <a:r>
              <a:rPr lang="de-DE" sz="1400" dirty="0"/>
              <a:t> </a:t>
            </a:r>
            <a:r>
              <a:rPr lang="de-DE" sz="1400" dirty="0" err="1"/>
              <a:t>rejection</a:t>
            </a:r>
            <a:r>
              <a:rPr lang="de-DE" sz="1400" dirty="0"/>
              <a:t> rate</a:t>
            </a:r>
          </a:p>
        </p:txBody>
      </p:sp>
      <p:sp>
        <p:nvSpPr>
          <p:cNvPr id="43" name="Textfeld 42"/>
          <p:cNvSpPr txBox="1"/>
          <p:nvPr/>
        </p:nvSpPr>
        <p:spPr>
          <a:xfrm>
            <a:off x="808549" y="5409932"/>
            <a:ext cx="631189" cy="307777"/>
          </a:xfrm>
          <a:prstGeom prst="rect">
            <a:avLst/>
          </a:prstGeom>
          <a:noFill/>
        </p:spPr>
        <p:txBody>
          <a:bodyPr wrap="square" rtlCol="0">
            <a:spAutoFit/>
          </a:bodyPr>
          <a:lstStyle/>
          <a:p>
            <a:pPr algn="ctr"/>
            <a:r>
              <a:rPr lang="de-DE" sz="1400" b="1" dirty="0" smtClean="0">
                <a:solidFill>
                  <a:schemeClr val="bg1"/>
                </a:solidFill>
              </a:rPr>
              <a:t>0%</a:t>
            </a:r>
            <a:endParaRPr lang="de-DE" sz="1400" b="1" dirty="0">
              <a:solidFill>
                <a:schemeClr val="bg1"/>
              </a:solidFill>
            </a:endParaRPr>
          </a:p>
        </p:txBody>
      </p:sp>
      <p:cxnSp>
        <p:nvCxnSpPr>
          <p:cNvPr id="44" name="Gerader Verbinder 43"/>
          <p:cNvCxnSpPr>
            <a:stCxn id="40" idx="7"/>
          </p:cNvCxnSpPr>
          <p:nvPr/>
        </p:nvCxnSpPr>
        <p:spPr>
          <a:xfrm flipV="1">
            <a:off x="1371104" y="5242043"/>
            <a:ext cx="98343" cy="84356"/>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45" name="Ellipse 44"/>
          <p:cNvSpPr/>
          <p:nvPr/>
        </p:nvSpPr>
        <p:spPr>
          <a:xfrm>
            <a:off x="8273100" y="3392313"/>
            <a:ext cx="671531" cy="6715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cxnSp>
        <p:nvCxnSpPr>
          <p:cNvPr id="46" name="Gerader Verbinder 45"/>
          <p:cNvCxnSpPr/>
          <p:nvPr/>
        </p:nvCxnSpPr>
        <p:spPr>
          <a:xfrm>
            <a:off x="8938080" y="3402361"/>
            <a:ext cx="165112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Textfeld 46"/>
          <p:cNvSpPr txBox="1"/>
          <p:nvPr/>
        </p:nvSpPr>
        <p:spPr>
          <a:xfrm>
            <a:off x="8730114" y="2925258"/>
            <a:ext cx="1967807" cy="523220"/>
          </a:xfrm>
          <a:prstGeom prst="rect">
            <a:avLst/>
          </a:prstGeom>
          <a:noFill/>
        </p:spPr>
        <p:txBody>
          <a:bodyPr wrap="square" rtlCol="0">
            <a:spAutoFit/>
          </a:bodyPr>
          <a:lstStyle/>
          <a:p>
            <a:pPr algn="r"/>
            <a:r>
              <a:rPr lang="en-US" sz="1400" dirty="0"/>
              <a:t>Increase of the detection rate up to</a:t>
            </a:r>
            <a:endParaRPr lang="de-DE" sz="1400" dirty="0"/>
          </a:p>
        </p:txBody>
      </p:sp>
      <p:sp>
        <p:nvSpPr>
          <p:cNvPr id="48" name="Textfeld 47"/>
          <p:cNvSpPr txBox="1"/>
          <p:nvPr/>
        </p:nvSpPr>
        <p:spPr>
          <a:xfrm>
            <a:off x="8283733" y="3574189"/>
            <a:ext cx="631189" cy="307777"/>
          </a:xfrm>
          <a:prstGeom prst="rect">
            <a:avLst/>
          </a:prstGeom>
          <a:noFill/>
        </p:spPr>
        <p:txBody>
          <a:bodyPr wrap="square" rtlCol="0">
            <a:spAutoFit/>
          </a:bodyPr>
          <a:lstStyle/>
          <a:p>
            <a:pPr algn="ctr"/>
            <a:r>
              <a:rPr lang="de-DE" sz="1400" b="1" dirty="0" smtClean="0">
                <a:solidFill>
                  <a:schemeClr val="bg1"/>
                </a:solidFill>
              </a:rPr>
              <a:t>+29%</a:t>
            </a:r>
            <a:endParaRPr lang="de-DE" sz="1400" b="1" dirty="0">
              <a:solidFill>
                <a:schemeClr val="bg1"/>
              </a:solidFill>
            </a:endParaRPr>
          </a:p>
        </p:txBody>
      </p:sp>
      <p:cxnSp>
        <p:nvCxnSpPr>
          <p:cNvPr id="49" name="Gerader Verbinder 48"/>
          <p:cNvCxnSpPr>
            <a:stCxn id="45" idx="7"/>
          </p:cNvCxnSpPr>
          <p:nvPr/>
        </p:nvCxnSpPr>
        <p:spPr>
          <a:xfrm flipV="1">
            <a:off x="8846288" y="3406300"/>
            <a:ext cx="98343" cy="8435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0" name="Ellipse 49"/>
          <p:cNvSpPr/>
          <p:nvPr/>
        </p:nvSpPr>
        <p:spPr>
          <a:xfrm>
            <a:off x="8278124" y="4247521"/>
            <a:ext cx="671531" cy="67153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cxnSp>
        <p:nvCxnSpPr>
          <p:cNvPr id="51" name="Gerader Verbinder 50"/>
          <p:cNvCxnSpPr/>
          <p:nvPr/>
        </p:nvCxnSpPr>
        <p:spPr>
          <a:xfrm>
            <a:off x="8943104" y="4257569"/>
            <a:ext cx="165112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2" name="Textfeld 51"/>
          <p:cNvSpPr txBox="1"/>
          <p:nvPr/>
        </p:nvSpPr>
        <p:spPr>
          <a:xfrm>
            <a:off x="9051000" y="3993488"/>
            <a:ext cx="1651946" cy="307777"/>
          </a:xfrm>
          <a:prstGeom prst="rect">
            <a:avLst/>
          </a:prstGeom>
          <a:noFill/>
        </p:spPr>
        <p:txBody>
          <a:bodyPr wrap="square" rtlCol="0">
            <a:spAutoFit/>
          </a:bodyPr>
          <a:lstStyle/>
          <a:p>
            <a:pPr algn="r"/>
            <a:r>
              <a:rPr lang="de-DE" sz="1400" dirty="0" err="1"/>
              <a:t>False</a:t>
            </a:r>
            <a:r>
              <a:rPr lang="de-DE" sz="1400" dirty="0"/>
              <a:t> </a:t>
            </a:r>
            <a:r>
              <a:rPr lang="de-DE" sz="1400" dirty="0" err="1"/>
              <a:t>rejection</a:t>
            </a:r>
            <a:r>
              <a:rPr lang="de-DE" sz="1400" dirty="0"/>
              <a:t> rate</a:t>
            </a:r>
          </a:p>
        </p:txBody>
      </p:sp>
      <p:sp>
        <p:nvSpPr>
          <p:cNvPr id="53" name="Textfeld 52"/>
          <p:cNvSpPr txBox="1"/>
          <p:nvPr/>
        </p:nvSpPr>
        <p:spPr>
          <a:xfrm>
            <a:off x="8288757" y="4429397"/>
            <a:ext cx="631189" cy="307777"/>
          </a:xfrm>
          <a:prstGeom prst="rect">
            <a:avLst/>
          </a:prstGeom>
          <a:noFill/>
        </p:spPr>
        <p:txBody>
          <a:bodyPr wrap="square" rtlCol="0">
            <a:spAutoFit/>
          </a:bodyPr>
          <a:lstStyle/>
          <a:p>
            <a:pPr algn="ctr"/>
            <a:r>
              <a:rPr lang="de-DE" sz="1400" b="1" dirty="0" smtClean="0">
                <a:solidFill>
                  <a:schemeClr val="bg1"/>
                </a:solidFill>
              </a:rPr>
              <a:t>0%</a:t>
            </a:r>
            <a:endParaRPr lang="de-DE" sz="1400" b="1" dirty="0">
              <a:solidFill>
                <a:schemeClr val="bg1"/>
              </a:solidFill>
            </a:endParaRPr>
          </a:p>
        </p:txBody>
      </p:sp>
      <p:cxnSp>
        <p:nvCxnSpPr>
          <p:cNvPr id="54" name="Gerader Verbinder 53"/>
          <p:cNvCxnSpPr>
            <a:stCxn id="50" idx="7"/>
          </p:cNvCxnSpPr>
          <p:nvPr/>
        </p:nvCxnSpPr>
        <p:spPr>
          <a:xfrm flipV="1">
            <a:off x="8851312" y="4261508"/>
            <a:ext cx="98343" cy="84356"/>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Ellipse 26"/>
          <p:cNvSpPr/>
          <p:nvPr/>
        </p:nvSpPr>
        <p:spPr>
          <a:xfrm>
            <a:off x="792892" y="4328170"/>
            <a:ext cx="671531" cy="67153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cxnSp>
        <p:nvCxnSpPr>
          <p:cNvPr id="28" name="Gerader Verbinder 27"/>
          <p:cNvCxnSpPr/>
          <p:nvPr/>
        </p:nvCxnSpPr>
        <p:spPr>
          <a:xfrm>
            <a:off x="1457872" y="4338218"/>
            <a:ext cx="165112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1730925" y="3842849"/>
            <a:ext cx="1498363" cy="523220"/>
          </a:xfrm>
          <a:prstGeom prst="rect">
            <a:avLst/>
          </a:prstGeom>
          <a:noFill/>
        </p:spPr>
        <p:txBody>
          <a:bodyPr wrap="square" rtlCol="0">
            <a:spAutoFit/>
          </a:bodyPr>
          <a:lstStyle/>
          <a:p>
            <a:pPr algn="r"/>
            <a:r>
              <a:rPr lang="de-DE" sz="1400" dirty="0" err="1"/>
              <a:t>Detection</a:t>
            </a:r>
            <a:r>
              <a:rPr lang="de-DE" sz="1400" dirty="0"/>
              <a:t> </a:t>
            </a:r>
            <a:r>
              <a:rPr lang="de-DE" sz="1400" dirty="0" smtClean="0"/>
              <a:t>rate</a:t>
            </a:r>
          </a:p>
          <a:p>
            <a:pPr algn="r"/>
            <a:r>
              <a:rPr lang="de-DE" sz="1400" dirty="0" smtClean="0"/>
              <a:t>all </a:t>
            </a:r>
            <a:r>
              <a:rPr lang="de-DE" sz="1400" dirty="0" err="1"/>
              <a:t>faults</a:t>
            </a:r>
            <a:endParaRPr lang="de-DE" sz="1400" dirty="0"/>
          </a:p>
        </p:txBody>
      </p:sp>
      <p:sp>
        <p:nvSpPr>
          <p:cNvPr id="30" name="Textfeld 29"/>
          <p:cNvSpPr txBox="1"/>
          <p:nvPr/>
        </p:nvSpPr>
        <p:spPr>
          <a:xfrm>
            <a:off x="803525" y="4510046"/>
            <a:ext cx="631189" cy="307777"/>
          </a:xfrm>
          <a:prstGeom prst="rect">
            <a:avLst/>
          </a:prstGeom>
          <a:noFill/>
        </p:spPr>
        <p:txBody>
          <a:bodyPr wrap="square" rtlCol="0">
            <a:spAutoFit/>
          </a:bodyPr>
          <a:lstStyle/>
          <a:p>
            <a:pPr algn="ctr"/>
            <a:r>
              <a:rPr lang="de-DE" sz="1400" b="1" dirty="0" smtClean="0">
                <a:solidFill>
                  <a:schemeClr val="bg1"/>
                </a:solidFill>
              </a:rPr>
              <a:t>100%</a:t>
            </a:r>
            <a:endParaRPr lang="de-DE" sz="1400" b="1" dirty="0">
              <a:solidFill>
                <a:schemeClr val="bg1"/>
              </a:solidFill>
            </a:endParaRPr>
          </a:p>
        </p:txBody>
      </p:sp>
      <p:cxnSp>
        <p:nvCxnSpPr>
          <p:cNvPr id="31" name="Gerader Verbinder 30"/>
          <p:cNvCxnSpPr>
            <a:stCxn id="27" idx="7"/>
          </p:cNvCxnSpPr>
          <p:nvPr/>
        </p:nvCxnSpPr>
        <p:spPr>
          <a:xfrm flipV="1">
            <a:off x="1366080" y="4342157"/>
            <a:ext cx="98343" cy="8435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5" name="Ellipse 64"/>
          <p:cNvSpPr/>
          <p:nvPr/>
        </p:nvSpPr>
        <p:spPr>
          <a:xfrm>
            <a:off x="4478767" y="3425773"/>
            <a:ext cx="671531" cy="6715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cxnSp>
        <p:nvCxnSpPr>
          <p:cNvPr id="66" name="Gerader Verbinder 65"/>
          <p:cNvCxnSpPr/>
          <p:nvPr/>
        </p:nvCxnSpPr>
        <p:spPr>
          <a:xfrm>
            <a:off x="5143747" y="3435821"/>
            <a:ext cx="1651123"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7" name="Textfeld 66"/>
          <p:cNvSpPr txBox="1"/>
          <p:nvPr/>
        </p:nvSpPr>
        <p:spPr>
          <a:xfrm>
            <a:off x="5405225" y="2927603"/>
            <a:ext cx="1498363" cy="523220"/>
          </a:xfrm>
          <a:prstGeom prst="rect">
            <a:avLst/>
          </a:prstGeom>
          <a:noFill/>
        </p:spPr>
        <p:txBody>
          <a:bodyPr wrap="square" rtlCol="0">
            <a:spAutoFit/>
          </a:bodyPr>
          <a:lstStyle/>
          <a:p>
            <a:pPr algn="r"/>
            <a:r>
              <a:rPr lang="de-DE" sz="1400" dirty="0" err="1"/>
              <a:t>Detection</a:t>
            </a:r>
            <a:r>
              <a:rPr lang="de-DE" sz="1400" dirty="0"/>
              <a:t> rate relevant </a:t>
            </a:r>
            <a:r>
              <a:rPr lang="de-DE" sz="1400" dirty="0" err="1"/>
              <a:t>faults</a:t>
            </a:r>
            <a:endParaRPr lang="de-DE" sz="1400" dirty="0"/>
          </a:p>
        </p:txBody>
      </p:sp>
      <p:sp>
        <p:nvSpPr>
          <p:cNvPr id="68" name="Textfeld 67"/>
          <p:cNvSpPr txBox="1"/>
          <p:nvPr/>
        </p:nvSpPr>
        <p:spPr>
          <a:xfrm>
            <a:off x="4489400" y="3607649"/>
            <a:ext cx="631189" cy="307777"/>
          </a:xfrm>
          <a:prstGeom prst="rect">
            <a:avLst/>
          </a:prstGeom>
          <a:noFill/>
        </p:spPr>
        <p:txBody>
          <a:bodyPr wrap="square" rtlCol="0">
            <a:spAutoFit/>
          </a:bodyPr>
          <a:lstStyle/>
          <a:p>
            <a:pPr algn="ctr"/>
            <a:r>
              <a:rPr lang="de-DE" sz="1400" b="1" dirty="0" smtClean="0">
                <a:solidFill>
                  <a:schemeClr val="bg1"/>
                </a:solidFill>
              </a:rPr>
              <a:t>100%</a:t>
            </a:r>
            <a:endParaRPr lang="de-DE" sz="1400" b="1" dirty="0">
              <a:solidFill>
                <a:schemeClr val="bg1"/>
              </a:solidFill>
            </a:endParaRPr>
          </a:p>
        </p:txBody>
      </p:sp>
      <p:cxnSp>
        <p:nvCxnSpPr>
          <p:cNvPr id="69" name="Gerader Verbinder 68"/>
          <p:cNvCxnSpPr>
            <a:stCxn id="65" idx="7"/>
          </p:cNvCxnSpPr>
          <p:nvPr/>
        </p:nvCxnSpPr>
        <p:spPr>
          <a:xfrm flipV="1">
            <a:off x="5051955" y="3439760"/>
            <a:ext cx="98343" cy="84356"/>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70" name="Ellipse 69"/>
          <p:cNvSpPr/>
          <p:nvPr/>
        </p:nvSpPr>
        <p:spPr>
          <a:xfrm>
            <a:off x="4483791" y="5230401"/>
            <a:ext cx="671531" cy="6715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cxnSp>
        <p:nvCxnSpPr>
          <p:cNvPr id="71" name="Gerader Verbinder 70"/>
          <p:cNvCxnSpPr/>
          <p:nvPr/>
        </p:nvCxnSpPr>
        <p:spPr>
          <a:xfrm>
            <a:off x="5148771" y="5240449"/>
            <a:ext cx="1651123"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72" name="Textfeld 71"/>
          <p:cNvSpPr txBox="1"/>
          <p:nvPr/>
        </p:nvSpPr>
        <p:spPr>
          <a:xfrm>
            <a:off x="5242091" y="4976368"/>
            <a:ext cx="1666522" cy="307777"/>
          </a:xfrm>
          <a:prstGeom prst="rect">
            <a:avLst/>
          </a:prstGeom>
          <a:noFill/>
        </p:spPr>
        <p:txBody>
          <a:bodyPr wrap="square" rtlCol="0">
            <a:spAutoFit/>
          </a:bodyPr>
          <a:lstStyle/>
          <a:p>
            <a:pPr algn="r"/>
            <a:r>
              <a:rPr lang="de-DE" sz="1400" dirty="0" err="1"/>
              <a:t>False</a:t>
            </a:r>
            <a:r>
              <a:rPr lang="de-DE" sz="1400" dirty="0"/>
              <a:t> </a:t>
            </a:r>
            <a:r>
              <a:rPr lang="de-DE" sz="1400" dirty="0" err="1"/>
              <a:t>rejection</a:t>
            </a:r>
            <a:r>
              <a:rPr lang="de-DE" sz="1400" dirty="0"/>
              <a:t> rate</a:t>
            </a:r>
          </a:p>
        </p:txBody>
      </p:sp>
      <p:sp>
        <p:nvSpPr>
          <p:cNvPr id="73" name="Textfeld 72"/>
          <p:cNvSpPr txBox="1"/>
          <p:nvPr/>
        </p:nvSpPr>
        <p:spPr>
          <a:xfrm>
            <a:off x="4494424" y="5412277"/>
            <a:ext cx="631189" cy="307777"/>
          </a:xfrm>
          <a:prstGeom prst="rect">
            <a:avLst/>
          </a:prstGeom>
          <a:noFill/>
        </p:spPr>
        <p:txBody>
          <a:bodyPr wrap="square" rtlCol="0">
            <a:spAutoFit/>
          </a:bodyPr>
          <a:lstStyle/>
          <a:p>
            <a:pPr algn="ctr"/>
            <a:r>
              <a:rPr lang="de-DE" sz="1400" b="1" dirty="0" smtClean="0">
                <a:solidFill>
                  <a:schemeClr val="bg1"/>
                </a:solidFill>
              </a:rPr>
              <a:t>0%</a:t>
            </a:r>
            <a:endParaRPr lang="de-DE" sz="1400" b="1" dirty="0">
              <a:solidFill>
                <a:schemeClr val="bg1"/>
              </a:solidFill>
            </a:endParaRPr>
          </a:p>
        </p:txBody>
      </p:sp>
      <p:cxnSp>
        <p:nvCxnSpPr>
          <p:cNvPr id="74" name="Gerader Verbinder 73"/>
          <p:cNvCxnSpPr>
            <a:stCxn id="70" idx="7"/>
          </p:cNvCxnSpPr>
          <p:nvPr/>
        </p:nvCxnSpPr>
        <p:spPr>
          <a:xfrm flipV="1">
            <a:off x="5056979" y="5244388"/>
            <a:ext cx="98343" cy="84356"/>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75" name="Ellipse 74"/>
          <p:cNvSpPr/>
          <p:nvPr/>
        </p:nvSpPr>
        <p:spPr>
          <a:xfrm>
            <a:off x="4478767" y="4330515"/>
            <a:ext cx="671531" cy="671531"/>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cxnSp>
        <p:nvCxnSpPr>
          <p:cNvPr id="76" name="Gerader Verbinder 75"/>
          <p:cNvCxnSpPr/>
          <p:nvPr/>
        </p:nvCxnSpPr>
        <p:spPr>
          <a:xfrm>
            <a:off x="5143747" y="4340563"/>
            <a:ext cx="165112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7" name="Textfeld 76"/>
          <p:cNvSpPr txBox="1"/>
          <p:nvPr/>
        </p:nvSpPr>
        <p:spPr>
          <a:xfrm>
            <a:off x="5405225" y="3845194"/>
            <a:ext cx="1498363" cy="523220"/>
          </a:xfrm>
          <a:prstGeom prst="rect">
            <a:avLst/>
          </a:prstGeom>
          <a:noFill/>
        </p:spPr>
        <p:txBody>
          <a:bodyPr wrap="square" rtlCol="0">
            <a:spAutoFit/>
          </a:bodyPr>
          <a:lstStyle/>
          <a:p>
            <a:pPr algn="r"/>
            <a:r>
              <a:rPr lang="de-DE" sz="1400" dirty="0" err="1"/>
              <a:t>Detection</a:t>
            </a:r>
            <a:r>
              <a:rPr lang="de-DE" sz="1400" dirty="0"/>
              <a:t> </a:t>
            </a:r>
            <a:r>
              <a:rPr lang="de-DE" sz="1400" dirty="0" smtClean="0"/>
              <a:t>rate</a:t>
            </a:r>
          </a:p>
          <a:p>
            <a:pPr algn="r"/>
            <a:r>
              <a:rPr lang="de-DE" sz="1400" dirty="0" smtClean="0"/>
              <a:t>all </a:t>
            </a:r>
            <a:r>
              <a:rPr lang="de-DE" sz="1400" dirty="0" err="1"/>
              <a:t>faults</a:t>
            </a:r>
            <a:r>
              <a:rPr lang="de-DE" sz="1400" dirty="0"/>
              <a:t>*</a:t>
            </a:r>
          </a:p>
        </p:txBody>
      </p:sp>
      <p:sp>
        <p:nvSpPr>
          <p:cNvPr id="78" name="Textfeld 77"/>
          <p:cNvSpPr txBox="1"/>
          <p:nvPr/>
        </p:nvSpPr>
        <p:spPr>
          <a:xfrm>
            <a:off x="4489400" y="4512391"/>
            <a:ext cx="631189" cy="307777"/>
          </a:xfrm>
          <a:prstGeom prst="rect">
            <a:avLst/>
          </a:prstGeom>
          <a:noFill/>
        </p:spPr>
        <p:txBody>
          <a:bodyPr wrap="square" rtlCol="0">
            <a:spAutoFit/>
          </a:bodyPr>
          <a:lstStyle/>
          <a:p>
            <a:pPr algn="ctr"/>
            <a:r>
              <a:rPr lang="de-DE" sz="1400" b="1" dirty="0" smtClean="0">
                <a:solidFill>
                  <a:schemeClr val="bg1"/>
                </a:solidFill>
              </a:rPr>
              <a:t>98%</a:t>
            </a:r>
            <a:endParaRPr lang="de-DE" sz="1400" b="1" dirty="0">
              <a:solidFill>
                <a:schemeClr val="bg1"/>
              </a:solidFill>
            </a:endParaRPr>
          </a:p>
        </p:txBody>
      </p:sp>
      <p:cxnSp>
        <p:nvCxnSpPr>
          <p:cNvPr id="79" name="Gerader Verbinder 78"/>
          <p:cNvCxnSpPr>
            <a:stCxn id="75" idx="7"/>
          </p:cNvCxnSpPr>
          <p:nvPr/>
        </p:nvCxnSpPr>
        <p:spPr>
          <a:xfrm flipV="1">
            <a:off x="5051955" y="4344502"/>
            <a:ext cx="98343" cy="8435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5" name="Grafik 4"/>
          <p:cNvPicPr>
            <a:picLocks noChangeAspect="1"/>
          </p:cNvPicPr>
          <p:nvPr/>
        </p:nvPicPr>
        <p:blipFill rotWithShape="1">
          <a:blip r:embed="rId4">
            <a:extLst>
              <a:ext uri="{28A0092B-C50C-407E-A947-70E740481C1C}">
                <a14:useLocalDpi xmlns:a14="http://schemas.microsoft.com/office/drawing/2010/main" val="0"/>
              </a:ext>
            </a:extLst>
          </a:blip>
          <a:srcRect l="10895" t="10613" r="65092" b="4680"/>
          <a:stretch/>
        </p:blipFill>
        <p:spPr>
          <a:xfrm>
            <a:off x="1474471" y="1180866"/>
            <a:ext cx="1238491" cy="879676"/>
          </a:xfrm>
          <a:prstGeom prst="rect">
            <a:avLst/>
          </a:prstGeom>
        </p:spPr>
      </p:pic>
      <p:sp>
        <p:nvSpPr>
          <p:cNvPr id="7" name="Textfeld 6"/>
          <p:cNvSpPr txBox="1"/>
          <p:nvPr/>
        </p:nvSpPr>
        <p:spPr>
          <a:xfrm>
            <a:off x="-13652" y="5909315"/>
            <a:ext cx="11729493" cy="215444"/>
          </a:xfrm>
          <a:prstGeom prst="rect">
            <a:avLst/>
          </a:prstGeom>
          <a:noFill/>
        </p:spPr>
        <p:txBody>
          <a:bodyPr wrap="none" rtlCol="0">
            <a:spAutoFit/>
          </a:bodyPr>
          <a:lstStyle/>
          <a:p>
            <a:r>
              <a:rPr lang="en-US" sz="800" dirty="0">
                <a:solidFill>
                  <a:schemeClr val="bg1">
                    <a:lumMod val="65000"/>
                  </a:schemeClr>
                </a:solidFill>
              </a:rPr>
              <a:t>* It should be noted with regard to the test bottles with "sidewall chip outside" which were not detected that the damage was in the area of the scuffing rings.  Rejecting bottles with damage in this area is not necessarily wanted – especially regarding operating settings.</a:t>
            </a:r>
            <a:endParaRPr lang="de-DE" sz="800" dirty="0">
              <a:solidFill>
                <a:schemeClr val="bg1">
                  <a:lumMod val="65000"/>
                </a:schemeClr>
              </a:solidFill>
            </a:endParaRPr>
          </a:p>
        </p:txBody>
      </p:sp>
      <p:cxnSp>
        <p:nvCxnSpPr>
          <p:cNvPr id="55" name="Gerader Verbinder 54"/>
          <p:cNvCxnSpPr/>
          <p:nvPr/>
        </p:nvCxnSpPr>
        <p:spPr>
          <a:xfrm>
            <a:off x="7411451" y="1108424"/>
            <a:ext cx="0" cy="464900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6" name="Grafik 55"/>
          <p:cNvPicPr>
            <a:picLocks noChangeAspect="1"/>
          </p:cNvPicPr>
          <p:nvPr/>
        </p:nvPicPr>
        <p:blipFill rotWithShape="1">
          <a:blip r:embed="rId4">
            <a:extLst>
              <a:ext uri="{28A0092B-C50C-407E-A947-70E740481C1C}">
                <a14:useLocalDpi xmlns:a14="http://schemas.microsoft.com/office/drawing/2010/main" val="0"/>
              </a:ext>
            </a:extLst>
          </a:blip>
          <a:srcRect l="66423" t="10613" r="9316" b="4680"/>
          <a:stretch/>
        </p:blipFill>
        <p:spPr>
          <a:xfrm>
            <a:off x="5161549" y="1160029"/>
            <a:ext cx="1251285" cy="879676"/>
          </a:xfrm>
          <a:prstGeom prst="rect">
            <a:avLst/>
          </a:prstGeom>
        </p:spPr>
      </p:pic>
      <p:sp>
        <p:nvSpPr>
          <p:cNvPr id="57" name="Textfeld 56"/>
          <p:cNvSpPr txBox="1"/>
          <p:nvPr/>
        </p:nvSpPr>
        <p:spPr>
          <a:xfrm>
            <a:off x="1340785" y="2107786"/>
            <a:ext cx="1505861" cy="369332"/>
          </a:xfrm>
          <a:prstGeom prst="rect">
            <a:avLst/>
          </a:prstGeom>
          <a:noFill/>
        </p:spPr>
        <p:txBody>
          <a:bodyPr wrap="none" rtlCol="0">
            <a:spAutoFit/>
          </a:bodyPr>
          <a:lstStyle/>
          <a:p>
            <a:r>
              <a:rPr lang="en-GB" dirty="0"/>
              <a:t>Sharp settings</a:t>
            </a:r>
          </a:p>
        </p:txBody>
      </p:sp>
      <p:sp>
        <p:nvSpPr>
          <p:cNvPr id="58" name="Textfeld 57"/>
          <p:cNvSpPr txBox="1"/>
          <p:nvPr/>
        </p:nvSpPr>
        <p:spPr>
          <a:xfrm>
            <a:off x="4837315" y="2107786"/>
            <a:ext cx="1899751" cy="369332"/>
          </a:xfrm>
          <a:prstGeom prst="rect">
            <a:avLst/>
          </a:prstGeom>
          <a:noFill/>
        </p:spPr>
        <p:txBody>
          <a:bodyPr wrap="none" rtlCol="0">
            <a:spAutoFit/>
          </a:bodyPr>
          <a:lstStyle/>
          <a:p>
            <a:r>
              <a:rPr lang="en-GB" dirty="0"/>
              <a:t>Operating settings</a:t>
            </a:r>
          </a:p>
        </p:txBody>
      </p:sp>
      <p:sp>
        <p:nvSpPr>
          <p:cNvPr id="59" name="Textfeld 58"/>
          <p:cNvSpPr txBox="1"/>
          <p:nvPr/>
        </p:nvSpPr>
        <p:spPr>
          <a:xfrm>
            <a:off x="8275882" y="2108372"/>
            <a:ext cx="2852640" cy="369332"/>
          </a:xfrm>
          <a:prstGeom prst="rect">
            <a:avLst/>
          </a:prstGeom>
          <a:noFill/>
        </p:spPr>
        <p:txBody>
          <a:bodyPr wrap="none" rtlCol="0">
            <a:spAutoFit/>
          </a:bodyPr>
          <a:lstStyle/>
          <a:p>
            <a:r>
              <a:rPr lang="en-GB" dirty="0"/>
              <a:t>HEUFT X-ray base inspection</a:t>
            </a:r>
          </a:p>
        </p:txBody>
      </p:sp>
    </p:spTree>
    <p:extLst>
      <p:ext uri="{BB962C8B-B14F-4D97-AF65-F5344CB8AC3E}">
        <p14:creationId xmlns:p14="http://schemas.microsoft.com/office/powerpoint/2010/main" val="1018528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HEUFT Standard">
  <a:themeElements>
    <a:clrScheme name="HEUFT Standard">
      <a:dk1>
        <a:srgbClr val="000000"/>
      </a:dk1>
      <a:lt1>
        <a:sysClr val="window" lastClr="FFFFFF"/>
      </a:lt1>
      <a:dk2>
        <a:srgbClr val="000000"/>
      </a:dk2>
      <a:lt2>
        <a:srgbClr val="FFFFFF"/>
      </a:lt2>
      <a:accent1>
        <a:srgbClr val="FF6600"/>
      </a:accent1>
      <a:accent2>
        <a:srgbClr val="FF6600"/>
      </a:accent2>
      <a:accent3>
        <a:srgbClr val="009BDE"/>
      </a:accent3>
      <a:accent4>
        <a:srgbClr val="62BB47"/>
      </a:accent4>
      <a:accent5>
        <a:srgbClr val="A2238E"/>
      </a:accent5>
      <a:accent6>
        <a:srgbClr val="FFC000"/>
      </a:accent6>
      <a:hlink>
        <a:srgbClr val="FF6600"/>
      </a:hlink>
      <a:folHlink>
        <a:srgbClr val="FF66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ktpräsentation_D2016.potx" id="{ECC61DB6-4613-40F2-803F-2C779588FB93}" vid="{44AC939E-4E24-4DBE-ABEF-08551333E6E5}"/>
    </a:ext>
  </a:extLst>
</a:theme>
</file>

<file path=ppt/theme/theme2.xml><?xml version="1.0" encoding="utf-8"?>
<a:theme xmlns:a="http://schemas.openxmlformats.org/drawingml/2006/main" name="HEUFT Beverage">
  <a:themeElements>
    <a:clrScheme name="HEUFT Beverage">
      <a:dk1>
        <a:srgbClr val="000000"/>
      </a:dk1>
      <a:lt1>
        <a:sysClr val="window" lastClr="FFFFFF"/>
      </a:lt1>
      <a:dk2>
        <a:srgbClr val="000000"/>
      </a:dk2>
      <a:lt2>
        <a:srgbClr val="FFFFFF"/>
      </a:lt2>
      <a:accent1>
        <a:srgbClr val="009BDE"/>
      </a:accent1>
      <a:accent2>
        <a:srgbClr val="FF6600"/>
      </a:accent2>
      <a:accent3>
        <a:srgbClr val="009BDE"/>
      </a:accent3>
      <a:accent4>
        <a:srgbClr val="62BB47"/>
      </a:accent4>
      <a:accent5>
        <a:srgbClr val="A2238E"/>
      </a:accent5>
      <a:accent6>
        <a:srgbClr val="FFC000"/>
      </a:accent6>
      <a:hlink>
        <a:srgbClr val="009BDE"/>
      </a:hlink>
      <a:folHlink>
        <a:srgbClr val="009B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ktpräsentation_D2016.potx" id="{ECC61DB6-4613-40F2-803F-2C779588FB93}" vid="{52842CF1-28C0-4088-919E-91ED41C9F327}"/>
    </a:ext>
  </a:extLst>
</a:theme>
</file>

<file path=ppt/theme/theme3.xml><?xml version="1.0" encoding="utf-8"?>
<a:theme xmlns:a="http://schemas.openxmlformats.org/drawingml/2006/main" name="HEUFT Food">
  <a:themeElements>
    <a:clrScheme name="HEUFT Food">
      <a:dk1>
        <a:srgbClr val="000000"/>
      </a:dk1>
      <a:lt1>
        <a:sysClr val="window" lastClr="FFFFFF"/>
      </a:lt1>
      <a:dk2>
        <a:srgbClr val="000000"/>
      </a:dk2>
      <a:lt2>
        <a:srgbClr val="FFFFFF"/>
      </a:lt2>
      <a:accent1>
        <a:srgbClr val="62BB47"/>
      </a:accent1>
      <a:accent2>
        <a:srgbClr val="FF6600"/>
      </a:accent2>
      <a:accent3>
        <a:srgbClr val="009BDE"/>
      </a:accent3>
      <a:accent4>
        <a:srgbClr val="62BB47"/>
      </a:accent4>
      <a:accent5>
        <a:srgbClr val="A2238E"/>
      </a:accent5>
      <a:accent6>
        <a:srgbClr val="FFC000"/>
      </a:accent6>
      <a:hlink>
        <a:srgbClr val="62BB47"/>
      </a:hlink>
      <a:folHlink>
        <a:srgbClr val="62BB4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ktpräsentation_D2016.potx" id="{ECC61DB6-4613-40F2-803F-2C779588FB93}" vid="{7DF88463-1636-4EFA-A225-C3D10F6641F9}"/>
    </a:ext>
  </a:extLst>
</a:theme>
</file>

<file path=ppt/theme/theme4.xml><?xml version="1.0" encoding="utf-8"?>
<a:theme xmlns:a="http://schemas.openxmlformats.org/drawingml/2006/main" name="HEUFT Pharma">
  <a:themeElements>
    <a:clrScheme name="HEUFT Pharma">
      <a:dk1>
        <a:srgbClr val="000000"/>
      </a:dk1>
      <a:lt1>
        <a:sysClr val="window" lastClr="FFFFFF"/>
      </a:lt1>
      <a:dk2>
        <a:srgbClr val="000000"/>
      </a:dk2>
      <a:lt2>
        <a:srgbClr val="FFFFFF"/>
      </a:lt2>
      <a:accent1>
        <a:srgbClr val="A2238E"/>
      </a:accent1>
      <a:accent2>
        <a:srgbClr val="FF6600"/>
      </a:accent2>
      <a:accent3>
        <a:srgbClr val="009BDE"/>
      </a:accent3>
      <a:accent4>
        <a:srgbClr val="62BB47"/>
      </a:accent4>
      <a:accent5>
        <a:srgbClr val="A2238E"/>
      </a:accent5>
      <a:accent6>
        <a:srgbClr val="FFC000"/>
      </a:accent6>
      <a:hlink>
        <a:srgbClr val="A2238E"/>
      </a:hlink>
      <a:folHlink>
        <a:srgbClr val="A223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uktpräsentation_D2016.potx" id="{ECC61DB6-4613-40F2-803F-2C779588FB93}" vid="{53ABF347-D501-4B57-B9E5-8D0D7AFA25D2}"/>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Produktpräsentation_D2016</Template>
  <TotalTime>0</TotalTime>
  <Words>1320</Words>
  <Application>Microsoft Office PowerPoint</Application>
  <PresentationFormat>Breitbild</PresentationFormat>
  <Paragraphs>77</Paragraphs>
  <Slides>10</Slides>
  <Notes>9</Notes>
  <HiddenSlides>0</HiddenSlides>
  <MMClips>0</MMClips>
  <ScaleCrop>false</ScaleCrop>
  <HeadingPairs>
    <vt:vector size="6" baseType="variant">
      <vt:variant>
        <vt:lpstr>Verwendete Schriftarten</vt:lpstr>
      </vt:variant>
      <vt:variant>
        <vt:i4>3</vt:i4>
      </vt:variant>
      <vt:variant>
        <vt:lpstr>Design</vt:lpstr>
      </vt:variant>
      <vt:variant>
        <vt:i4>4</vt:i4>
      </vt:variant>
      <vt:variant>
        <vt:lpstr>Folientitel</vt:lpstr>
      </vt:variant>
      <vt:variant>
        <vt:i4>10</vt:i4>
      </vt:variant>
    </vt:vector>
  </HeadingPairs>
  <TitlesOfParts>
    <vt:vector size="17" baseType="lpstr">
      <vt:lpstr>Arial</vt:lpstr>
      <vt:lpstr>Calibri</vt:lpstr>
      <vt:lpstr>Calibri Light</vt:lpstr>
      <vt:lpstr>HEUFT Standard</vt:lpstr>
      <vt:lpstr>HEUFT Beverage</vt:lpstr>
      <vt:lpstr>HEUFT Food</vt:lpstr>
      <vt:lpstr>HEUFT Pharma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jge</dc:creator>
  <cp:lastModifiedBy>jge</cp:lastModifiedBy>
  <cp:revision>325</cp:revision>
  <dcterms:created xsi:type="dcterms:W3CDTF">2018-03-15T15:20:31Z</dcterms:created>
  <dcterms:modified xsi:type="dcterms:W3CDTF">2021-08-04T08:04:11Z</dcterms:modified>
</cp:coreProperties>
</file>