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798" r:id="rId2"/>
    <p:sldMasterId id="2147483805" r:id="rId3"/>
    <p:sldMasterId id="2147483812" r:id="rId4"/>
  </p:sldMasterIdLst>
  <p:notesMasterIdLst>
    <p:notesMasterId r:id="rId11"/>
  </p:notesMasterIdLst>
  <p:sldIdLst>
    <p:sldId id="316" r:id="rId5"/>
    <p:sldId id="313" r:id="rId6"/>
    <p:sldId id="314" r:id="rId7"/>
    <p:sldId id="318" r:id="rId8"/>
    <p:sldId id="319" r:id="rId9"/>
    <p:sldId id="315"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rtificial Intelligence" id="{B98CF022-5C81-4A71-B8AE-EF1AB723FFE4}">
          <p14:sldIdLst>
            <p14:sldId id="316"/>
            <p14:sldId id="313"/>
            <p14:sldId id="314"/>
            <p14:sldId id="318"/>
            <p14:sldId id="319"/>
            <p14:sldId id="31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77262" autoAdjust="0"/>
  </p:normalViewPr>
  <p:slideViewPr>
    <p:cSldViewPr snapToGrid="0" showGuides="1">
      <p:cViewPr varScale="1">
        <p:scale>
          <a:sx n="60" d="100"/>
          <a:sy n="60" d="100"/>
        </p:scale>
        <p:origin x="726" y="66"/>
      </p:cViewPr>
      <p:guideLst>
        <p:guide orient="horz" pos="2160"/>
        <p:guide pos="3840"/>
      </p:guideLst>
    </p:cSldViewPr>
  </p:slideViewPr>
  <p:outlineViewPr>
    <p:cViewPr>
      <p:scale>
        <a:sx n="33" d="100"/>
        <a:sy n="33" d="100"/>
      </p:scale>
      <p:origin x="0" y="-792"/>
    </p:cViewPr>
  </p:outlineViewPr>
  <p:notesTextViewPr>
    <p:cViewPr>
      <p:scale>
        <a:sx n="1" d="1"/>
        <a:sy n="1" d="1"/>
      </p:scale>
      <p:origin x="0" y="0"/>
    </p:cViewPr>
  </p:notesTextViewPr>
  <p:sorterViewPr>
    <p:cViewPr>
      <p:scale>
        <a:sx n="100" d="100"/>
        <a:sy n="100" d="100"/>
      </p:scale>
      <p:origin x="0" y="-2760"/>
    </p:cViewPr>
  </p:sorterViewPr>
  <p:notesViewPr>
    <p:cSldViewPr snapToGrid="0">
      <p:cViewPr varScale="1">
        <p:scale>
          <a:sx n="83" d="100"/>
          <a:sy n="83" d="100"/>
        </p:scale>
        <p:origin x="313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60E5165-90E6-4075-8EA3-BE41231911E9}" type="datetimeFigureOut">
              <a:rPr lang="de-DE" smtClean="0"/>
              <a:t>04.08.2021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5C55A7-2B01-4C3A-B683-9A15AA7F4976}" type="slidenum">
              <a:rPr lang="de-DE" smtClean="0"/>
              <a:t>‹Nr.›</a:t>
            </a:fld>
            <a:endParaRPr lang="de-DE"/>
          </a:p>
        </p:txBody>
      </p:sp>
    </p:spTree>
    <p:extLst>
      <p:ext uri="{BB962C8B-B14F-4D97-AF65-F5344CB8AC3E}">
        <p14:creationId xmlns:p14="http://schemas.microsoft.com/office/powerpoint/2010/main" val="1644168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1</a:t>
            </a:fld>
            <a:endParaRPr lang="de-DE"/>
          </a:p>
        </p:txBody>
      </p:sp>
    </p:spTree>
    <p:extLst>
      <p:ext uri="{BB962C8B-B14F-4D97-AF65-F5344CB8AC3E}">
        <p14:creationId xmlns:p14="http://schemas.microsoft.com/office/powerpoint/2010/main" val="2086194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The new HEUFT relfexx A.I. circuit board can be retrofitted in</a:t>
            </a:r>
            <a:r>
              <a:rPr lang="de-DE" baseline="0" smtClean="0"/>
              <a:t> all eXaminer devices with the flat panel x-ray image receiver. It will be plugged in between the image receiver and HEUFT reflexx² circuit board. </a:t>
            </a:r>
            <a:r>
              <a:rPr lang="en-US" baseline="0" smtClean="0"/>
              <a:t>In this way, we circumvent the problems of the black box problem in neural networks. More detailed information on this topic can be found in the presentation "An overview of artificial intelligence". In contrast to the simple implementation of the competition, the classification of the found objects still takes place in our classifier, which has been developed and tested for over 10 years. As described in the reflexx² presentation, it is possible to understand how objects are classified and, if necessary, the classifier can be adapted quickly and safely. This is not easily possible with neural networks and is a real problem in live operation.</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2</a:t>
            </a:fld>
            <a:endParaRPr lang="de-DE"/>
          </a:p>
        </p:txBody>
      </p:sp>
    </p:spTree>
    <p:extLst>
      <p:ext uri="{BB962C8B-B14F-4D97-AF65-F5344CB8AC3E}">
        <p14:creationId xmlns:p14="http://schemas.microsoft.com/office/powerpoint/2010/main" val="2345809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The first serial application ready for production is</a:t>
            </a:r>
            <a:r>
              <a:rPr lang="en-US" baseline="0" smtClean="0"/>
              <a:t> the</a:t>
            </a:r>
            <a:r>
              <a:rPr lang="en-US" smtClean="0"/>
              <a:t> denoising of x-ray images.</a:t>
            </a:r>
            <a:r>
              <a:rPr lang="en-US" baseline="0" smtClean="0"/>
              <a:t> As you can see in the images this new technology means a giant step. The classifier can work on a way clearer image and thus work even more reliable.</a:t>
            </a:r>
            <a:endParaRPr lang="en-US" smtClean="0"/>
          </a:p>
          <a:p>
            <a:r>
              <a:rPr lang="en-US" smtClean="0"/>
              <a:t>This application is already implemented on an eXaminer II XOS at Gerolsteiner (the largest mineral water bottling</a:t>
            </a:r>
            <a:r>
              <a:rPr lang="en-US" baseline="0" smtClean="0"/>
              <a:t> company in Germany)</a:t>
            </a:r>
            <a:r>
              <a:rPr lang="en-US" smtClean="0"/>
              <a:t> since 2019 to denoise x-ray inspection images. Tests have shown that, depending on the fault, detection reliability can be increased by up to 10% through the use of AI</a:t>
            </a:r>
            <a:r>
              <a:rPr lang="en-US" baseline="0" smtClean="0"/>
              <a:t> for denoising. The false rejection rate stayed on the same very low level as before.</a:t>
            </a:r>
            <a:endParaRPr lang="de-DE" baseline="0" smtClean="0"/>
          </a:p>
        </p:txBody>
      </p:sp>
      <p:sp>
        <p:nvSpPr>
          <p:cNvPr id="4" name="Foliennummernplatzhalter 3"/>
          <p:cNvSpPr>
            <a:spLocks noGrp="1"/>
          </p:cNvSpPr>
          <p:nvPr>
            <p:ph type="sldNum" sz="quarter" idx="10"/>
          </p:nvPr>
        </p:nvSpPr>
        <p:spPr/>
        <p:txBody>
          <a:bodyPr/>
          <a:lstStyle/>
          <a:p>
            <a:fld id="{255C55A7-2B01-4C3A-B683-9A15AA7F4976}" type="slidenum">
              <a:rPr lang="de-DE" smtClean="0"/>
              <a:t>3</a:t>
            </a:fld>
            <a:endParaRPr lang="de-DE"/>
          </a:p>
        </p:txBody>
      </p:sp>
    </p:spTree>
    <p:extLst>
      <p:ext uri="{BB962C8B-B14F-4D97-AF65-F5344CB8AC3E}">
        <p14:creationId xmlns:p14="http://schemas.microsoft.com/office/powerpoint/2010/main" val="209115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smtClean="0"/>
          </a:p>
        </p:txBody>
      </p:sp>
      <p:sp>
        <p:nvSpPr>
          <p:cNvPr id="4" name="Foliennummernplatzhalter 3"/>
          <p:cNvSpPr>
            <a:spLocks noGrp="1"/>
          </p:cNvSpPr>
          <p:nvPr>
            <p:ph type="sldNum" sz="quarter" idx="10"/>
          </p:nvPr>
        </p:nvSpPr>
        <p:spPr/>
        <p:txBody>
          <a:bodyPr/>
          <a:lstStyle/>
          <a:p>
            <a:fld id="{255C55A7-2B01-4C3A-B683-9A15AA7F4976}" type="slidenum">
              <a:rPr lang="de-DE" smtClean="0"/>
              <a:t>4</a:t>
            </a:fld>
            <a:endParaRPr lang="de-DE"/>
          </a:p>
        </p:txBody>
      </p:sp>
    </p:spTree>
    <p:extLst>
      <p:ext uri="{BB962C8B-B14F-4D97-AF65-F5344CB8AC3E}">
        <p14:creationId xmlns:p14="http://schemas.microsoft.com/office/powerpoint/2010/main" val="1014893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smtClean="0"/>
          </a:p>
        </p:txBody>
      </p:sp>
      <p:sp>
        <p:nvSpPr>
          <p:cNvPr id="4" name="Foliennummernplatzhalter 3"/>
          <p:cNvSpPr>
            <a:spLocks noGrp="1"/>
          </p:cNvSpPr>
          <p:nvPr>
            <p:ph type="sldNum" sz="quarter" idx="10"/>
          </p:nvPr>
        </p:nvSpPr>
        <p:spPr/>
        <p:txBody>
          <a:bodyPr/>
          <a:lstStyle/>
          <a:p>
            <a:fld id="{255C55A7-2B01-4C3A-B683-9A15AA7F4976}" type="slidenum">
              <a:rPr lang="de-DE" smtClean="0"/>
              <a:t>5</a:t>
            </a:fld>
            <a:endParaRPr lang="de-DE"/>
          </a:p>
        </p:txBody>
      </p:sp>
    </p:spTree>
    <p:extLst>
      <p:ext uri="{BB962C8B-B14F-4D97-AF65-F5344CB8AC3E}">
        <p14:creationId xmlns:p14="http://schemas.microsoft.com/office/powerpoint/2010/main" val="253617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The next upcoming serial application will be a real game changer in food inpection. In the case of heterogeneous structures in the image, such as those caused by noise and lumpy products, Deep Learning can show its full strength. On the left side of the image you can see an x-ray image of a package of cookies. The</a:t>
            </a:r>
            <a:r>
              <a:rPr lang="en-US" baseline="0" smtClean="0"/>
              <a:t> contrasts in the image make it hard to detect the fault. HEUFT reflexx A.I. will be capable to remove those structures and leave the fault untouched. On this cleaned image the HEUFT classifier can easily recognize and classifiy the fault.</a:t>
            </a:r>
            <a:endParaRPr lang="de-DE" smtClean="0"/>
          </a:p>
        </p:txBody>
      </p:sp>
      <p:sp>
        <p:nvSpPr>
          <p:cNvPr id="4" name="Foliennummernplatzhalter 3"/>
          <p:cNvSpPr>
            <a:spLocks noGrp="1"/>
          </p:cNvSpPr>
          <p:nvPr>
            <p:ph type="sldNum" sz="quarter" idx="10"/>
          </p:nvPr>
        </p:nvSpPr>
        <p:spPr/>
        <p:txBody>
          <a:bodyPr/>
          <a:lstStyle/>
          <a:p>
            <a:fld id="{255C55A7-2B01-4C3A-B683-9A15AA7F4976}" type="slidenum">
              <a:rPr lang="de-DE" smtClean="0"/>
              <a:t>6</a:t>
            </a:fld>
            <a:endParaRPr lang="de-DE"/>
          </a:p>
        </p:txBody>
      </p:sp>
    </p:spTree>
    <p:extLst>
      <p:ext uri="{BB962C8B-B14F-4D97-AF65-F5344CB8AC3E}">
        <p14:creationId xmlns:p14="http://schemas.microsoft.com/office/powerpoint/2010/main" val="13907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10815226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4155586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6494321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256042302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42626307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113203070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13481340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41517991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2348441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4696367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29628026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1812285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1286444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393386612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207010706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08601865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162942577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34242911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80243203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86206651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225048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1312718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9193734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6219121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123616264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062605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38461265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4017663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10" Type="http://schemas.openxmlformats.org/officeDocument/2006/relationships/image" Target="../media/image2.png"/><Relationship Id="rId4" Type="http://schemas.openxmlformats.org/officeDocument/2006/relationships/slideLayout" Target="../slideLayouts/slideLayout18.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10" Type="http://schemas.openxmlformats.org/officeDocument/2006/relationships/image" Target="../media/image2.png"/><Relationship Id="rId4" Type="http://schemas.openxmlformats.org/officeDocument/2006/relationships/slideLayout" Target="../slideLayouts/slideLayout25.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287842827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819"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4160139400"/>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20"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703351893"/>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21"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3847899614"/>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22"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8319" y="1973202"/>
            <a:ext cx="4131525" cy="3892972"/>
          </a:xfrm>
          <a:prstGeom prst="rect">
            <a:avLst/>
          </a:prstGeom>
        </p:spPr>
      </p:pic>
      <p:pic>
        <p:nvPicPr>
          <p:cNvPr id="3" name="Grafik 2"/>
          <p:cNvPicPr>
            <a:picLocks noChangeAspect="1"/>
          </p:cNvPicPr>
          <p:nvPr/>
        </p:nvPicPr>
        <p:blipFill rotWithShape="1">
          <a:blip r:embed="rId4">
            <a:extLst>
              <a:ext uri="{28A0092B-C50C-407E-A947-70E740481C1C}">
                <a14:useLocalDpi xmlns:a14="http://schemas.microsoft.com/office/drawing/2010/main" val="0"/>
              </a:ext>
            </a:extLst>
          </a:blip>
          <a:srcRect t="18347" b="44129"/>
          <a:stretch/>
        </p:blipFill>
        <p:spPr>
          <a:xfrm>
            <a:off x="6328321" y="2687444"/>
            <a:ext cx="4131523" cy="1460810"/>
          </a:xfrm>
          <a:prstGeom prst="rect">
            <a:avLst/>
          </a:prstGeom>
        </p:spPr>
      </p:pic>
      <p:sp>
        <p:nvSpPr>
          <p:cNvPr id="2" name="Textplatzhalter 1"/>
          <p:cNvSpPr>
            <a:spLocks noGrp="1"/>
          </p:cNvSpPr>
          <p:nvPr>
            <p:ph type="body" sz="quarter" idx="10"/>
          </p:nvPr>
        </p:nvSpPr>
        <p:spPr>
          <a:xfrm>
            <a:off x="469361" y="384849"/>
            <a:ext cx="950581" cy="227597"/>
          </a:xfrm>
        </p:spPr>
        <p:txBody>
          <a:bodyPr/>
          <a:lstStyle/>
          <a:p>
            <a:r>
              <a:rPr lang="de-DE"/>
              <a:t>HEUFT</a:t>
            </a:r>
            <a:r>
              <a:rPr lang="de-DE" i="1"/>
              <a:t> </a:t>
            </a:r>
            <a:r>
              <a:rPr lang="de-DE" i="1" smtClean="0"/>
              <a:t>reflexx </a:t>
            </a:r>
            <a:r>
              <a:rPr lang="de-DE" i="1" baseline="30000" smtClean="0"/>
              <a:t>A.I.</a:t>
            </a:r>
            <a:endParaRPr lang="de-DE" i="1" baseline="30000"/>
          </a:p>
        </p:txBody>
      </p:sp>
      <p:sp>
        <p:nvSpPr>
          <p:cNvPr id="5" name="Textplatzhalter 4"/>
          <p:cNvSpPr>
            <a:spLocks noGrp="1"/>
          </p:cNvSpPr>
          <p:nvPr>
            <p:ph type="body" sz="quarter" idx="13"/>
          </p:nvPr>
        </p:nvSpPr>
        <p:spPr>
          <a:xfrm>
            <a:off x="0" y="3464046"/>
            <a:ext cx="5208608" cy="696256"/>
          </a:xfrm>
        </p:spPr>
        <p:txBody>
          <a:bodyPr/>
          <a:lstStyle/>
          <a:p>
            <a:r>
              <a:rPr lang="de-DE" smtClean="0"/>
              <a:t>HEUFT </a:t>
            </a:r>
            <a:r>
              <a:rPr lang="de-DE" i="1" smtClean="0"/>
              <a:t>reflexx</a:t>
            </a:r>
            <a:r>
              <a:rPr lang="de-DE"/>
              <a:t> </a:t>
            </a:r>
            <a:r>
              <a:rPr lang="de-DE" i="1" baseline="30000" smtClean="0">
                <a:latin typeface="Verdana" panose="020B0604030504040204" pitchFamily="34" charset="0"/>
                <a:ea typeface="Verdana" panose="020B0604030504040204" pitchFamily="34" charset="0"/>
                <a:cs typeface="Verdana" panose="020B0604030504040204" pitchFamily="34" charset="0"/>
              </a:rPr>
              <a:t>A.I.</a:t>
            </a:r>
            <a:endParaRPr lang="de-DE" i="1" baseline="3000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598156"/>
      </p:ext>
    </p:extLst>
  </p:cSld>
  <p:clrMapOvr>
    <a:masterClrMapping/>
  </p:clrMapOvr>
  <mc:AlternateContent xmlns:mc="http://schemas.openxmlformats.org/markup-compatibility/2006" xmlns:p14="http://schemas.microsoft.com/office/powerpoint/2010/main">
    <mc:Choice Requires="p14">
      <p:transition spd="slow" p14:dur="2000" advTm="343"/>
    </mc:Choice>
    <mc:Fallback xmlns="">
      <p:transition spd="slow" advTm="34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de-DE" smtClean="0"/>
              <a:t>New retrofittable A.I. hardware</a:t>
            </a:r>
            <a:endParaRPr lang="de-DE"/>
          </a:p>
        </p:txBody>
      </p:sp>
      <p:sp>
        <p:nvSpPr>
          <p:cNvPr id="3" name="Textplatzhalter 2"/>
          <p:cNvSpPr>
            <a:spLocks noGrp="1"/>
          </p:cNvSpPr>
          <p:nvPr>
            <p:ph type="body" sz="quarter" idx="10"/>
          </p:nvPr>
        </p:nvSpPr>
        <p:spPr>
          <a:xfrm>
            <a:off x="469361" y="384849"/>
            <a:ext cx="950581" cy="227597"/>
          </a:xfrm>
        </p:spPr>
        <p:txBody>
          <a:bodyPr/>
          <a:lstStyle/>
          <a:p>
            <a:r>
              <a:rPr lang="de-DE"/>
              <a:t>HEUFT</a:t>
            </a:r>
            <a:r>
              <a:rPr lang="de-DE" i="1"/>
              <a:t> reflexx </a:t>
            </a:r>
            <a:r>
              <a:rPr lang="de-DE" i="1" baseline="30000"/>
              <a:t>A.I.</a:t>
            </a:r>
          </a:p>
        </p:txBody>
      </p:sp>
      <p:sp>
        <p:nvSpPr>
          <p:cNvPr id="8" name="Textfeld 7"/>
          <p:cNvSpPr txBox="1"/>
          <p:nvPr/>
        </p:nvSpPr>
        <p:spPr>
          <a:xfrm>
            <a:off x="3585912" y="1184627"/>
            <a:ext cx="4329365" cy="553998"/>
          </a:xfrm>
          <a:prstGeom prst="rect">
            <a:avLst/>
          </a:prstGeom>
          <a:noFill/>
        </p:spPr>
        <p:txBody>
          <a:bodyPr wrap="square" rtlCol="0">
            <a:spAutoFit/>
          </a:bodyPr>
          <a:lstStyle/>
          <a:p>
            <a:pPr algn="ctr"/>
            <a:r>
              <a:rPr lang="de-DE" smtClean="0"/>
              <a:t>HEUFT </a:t>
            </a:r>
            <a:r>
              <a:rPr lang="de-DE" i="1" smtClean="0"/>
              <a:t>reflexx </a:t>
            </a:r>
            <a:r>
              <a:rPr lang="de-DE" i="1" baseline="30000">
                <a:latin typeface="Verdana" panose="020B0604030504040204" pitchFamily="34" charset="0"/>
                <a:ea typeface="Verdana" panose="020B0604030504040204" pitchFamily="34" charset="0"/>
                <a:cs typeface="Verdana" panose="020B0604030504040204" pitchFamily="34" charset="0"/>
              </a:rPr>
              <a:t>A.I.</a:t>
            </a:r>
            <a:r>
              <a:rPr lang="de-DE" i="1" smtClean="0"/>
              <a:t> </a:t>
            </a:r>
            <a:r>
              <a:rPr lang="de-DE" smtClean="0"/>
              <a:t>image </a:t>
            </a:r>
            <a:r>
              <a:rPr lang="de-DE" err="1" smtClean="0"/>
              <a:t>processing</a:t>
            </a:r>
            <a:r>
              <a:rPr lang="de-DE" smtClean="0"/>
              <a:t> </a:t>
            </a:r>
            <a:r>
              <a:rPr lang="de-DE" err="1" smtClean="0"/>
              <a:t>software</a:t>
            </a:r>
            <a:endParaRPr lang="de-DE" smtClean="0"/>
          </a:p>
          <a:p>
            <a:pPr algn="ctr"/>
            <a:r>
              <a:rPr lang="de-DE" sz="1200">
                <a:solidFill>
                  <a:schemeClr val="bg1">
                    <a:lumMod val="50000"/>
                  </a:schemeClr>
                </a:solidFill>
              </a:rPr>
              <a:t>(</a:t>
            </a:r>
            <a:r>
              <a:rPr lang="de-DE" sz="1200" err="1">
                <a:solidFill>
                  <a:schemeClr val="bg1">
                    <a:lumMod val="50000"/>
                  </a:schemeClr>
                </a:solidFill>
              </a:rPr>
              <a:t>complete</a:t>
            </a:r>
            <a:r>
              <a:rPr lang="de-DE" sz="1200">
                <a:solidFill>
                  <a:schemeClr val="bg1">
                    <a:lumMod val="50000"/>
                  </a:schemeClr>
                </a:solidFill>
              </a:rPr>
              <a:t> in-house </a:t>
            </a:r>
            <a:r>
              <a:rPr lang="de-DE" sz="1200" err="1">
                <a:solidFill>
                  <a:schemeClr val="bg1">
                    <a:lumMod val="50000"/>
                  </a:schemeClr>
                </a:solidFill>
              </a:rPr>
              <a:t>development</a:t>
            </a:r>
            <a:r>
              <a:rPr lang="de-DE" sz="1200">
                <a:solidFill>
                  <a:schemeClr val="bg1">
                    <a:lumMod val="50000"/>
                  </a:schemeClr>
                </a:solidFill>
              </a:rPr>
              <a:t> </a:t>
            </a:r>
            <a:r>
              <a:rPr lang="de-DE" sz="1200" err="1">
                <a:solidFill>
                  <a:schemeClr val="bg1">
                    <a:lumMod val="50000"/>
                  </a:schemeClr>
                </a:solidFill>
              </a:rPr>
              <a:t>by</a:t>
            </a:r>
            <a:r>
              <a:rPr lang="de-DE" sz="1200">
                <a:solidFill>
                  <a:schemeClr val="bg1">
                    <a:lumMod val="50000"/>
                  </a:schemeClr>
                </a:solidFill>
              </a:rPr>
              <a:t> HEUFT</a:t>
            </a:r>
            <a:r>
              <a:rPr lang="de-DE" sz="1200" smtClean="0">
                <a:solidFill>
                  <a:schemeClr val="bg1">
                    <a:lumMod val="50000"/>
                  </a:schemeClr>
                </a:solidFill>
              </a:rPr>
              <a:t>)</a:t>
            </a:r>
            <a:endParaRPr lang="de-DE" sz="1200">
              <a:solidFill>
                <a:schemeClr val="bg1">
                  <a:lumMod val="50000"/>
                </a:schemeClr>
              </a:solidFill>
            </a:endParaRP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6655" y="2581258"/>
            <a:ext cx="1562312" cy="728444"/>
          </a:xfrm>
          <a:prstGeom prst="rect">
            <a:avLst/>
          </a:prstGeom>
        </p:spPr>
      </p:pic>
      <p:sp>
        <p:nvSpPr>
          <p:cNvPr id="10" name="Textfeld 9"/>
          <p:cNvSpPr txBox="1"/>
          <p:nvPr/>
        </p:nvSpPr>
        <p:spPr>
          <a:xfrm>
            <a:off x="6240379" y="3228647"/>
            <a:ext cx="2994861" cy="553998"/>
          </a:xfrm>
          <a:prstGeom prst="rect">
            <a:avLst/>
          </a:prstGeom>
          <a:noFill/>
        </p:spPr>
        <p:txBody>
          <a:bodyPr wrap="square" rtlCol="0">
            <a:spAutoFit/>
          </a:bodyPr>
          <a:lstStyle/>
          <a:p>
            <a:pPr algn="ctr"/>
            <a:r>
              <a:rPr lang="de-DE" smtClean="0"/>
              <a:t>HEUFT </a:t>
            </a:r>
            <a:r>
              <a:rPr lang="de-DE" i="1" smtClean="0"/>
              <a:t>reflexx²</a:t>
            </a:r>
            <a:r>
              <a:rPr lang="de-DE" smtClean="0"/>
              <a:t> </a:t>
            </a:r>
            <a:r>
              <a:rPr lang="de-DE" err="1" smtClean="0"/>
              <a:t>circuit</a:t>
            </a:r>
            <a:r>
              <a:rPr lang="de-DE" smtClean="0"/>
              <a:t> </a:t>
            </a:r>
            <a:r>
              <a:rPr lang="de-DE" err="1" smtClean="0"/>
              <a:t>board</a:t>
            </a:r>
            <a:r>
              <a:rPr lang="de-DE" smtClean="0"/>
              <a:t/>
            </a:r>
            <a:br>
              <a:rPr lang="de-DE" smtClean="0"/>
            </a:br>
            <a:r>
              <a:rPr lang="de-DE" sz="1200" smtClean="0">
                <a:solidFill>
                  <a:schemeClr val="bg1">
                    <a:lumMod val="50000"/>
                  </a:schemeClr>
                </a:solidFill>
              </a:rPr>
              <a:t>(in-house </a:t>
            </a:r>
            <a:r>
              <a:rPr lang="de-DE" sz="1200" err="1" smtClean="0">
                <a:solidFill>
                  <a:schemeClr val="bg1">
                    <a:lumMod val="50000"/>
                  </a:schemeClr>
                </a:solidFill>
              </a:rPr>
              <a:t>development</a:t>
            </a:r>
            <a:r>
              <a:rPr lang="de-DE" sz="1200" smtClean="0">
                <a:solidFill>
                  <a:schemeClr val="bg1">
                    <a:lumMod val="50000"/>
                  </a:schemeClr>
                </a:solidFill>
              </a:rPr>
              <a:t> </a:t>
            </a:r>
            <a:r>
              <a:rPr lang="de-DE" sz="1200" err="1" smtClean="0">
                <a:solidFill>
                  <a:schemeClr val="bg1">
                    <a:lumMod val="50000"/>
                  </a:schemeClr>
                </a:solidFill>
              </a:rPr>
              <a:t>by</a:t>
            </a:r>
            <a:r>
              <a:rPr lang="de-DE" sz="1200" smtClean="0">
                <a:solidFill>
                  <a:schemeClr val="bg1">
                    <a:lumMod val="50000"/>
                  </a:schemeClr>
                </a:solidFill>
              </a:rPr>
              <a:t> HEUFT)</a:t>
            </a:r>
            <a:endParaRPr lang="de-DE" sz="1200">
              <a:solidFill>
                <a:schemeClr val="bg1">
                  <a:lumMod val="50000"/>
                </a:schemeClr>
              </a:solidFill>
            </a:endParaRPr>
          </a:p>
        </p:txBody>
      </p:sp>
      <p:cxnSp>
        <p:nvCxnSpPr>
          <p:cNvPr id="11" name="Gerade Verbindung mit Pfeil 10"/>
          <p:cNvCxnSpPr/>
          <p:nvPr/>
        </p:nvCxnSpPr>
        <p:spPr>
          <a:xfrm>
            <a:off x="1649240" y="3029776"/>
            <a:ext cx="5456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4974053" y="3029776"/>
            <a:ext cx="1190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9336761" y="3029776"/>
            <a:ext cx="5456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stCxn id="8" idx="2"/>
          </p:cNvCxnSpPr>
          <p:nvPr/>
        </p:nvCxnSpPr>
        <p:spPr>
          <a:xfrm>
            <a:off x="5750595" y="1738625"/>
            <a:ext cx="1124459" cy="62525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8407" y="116472"/>
            <a:ext cx="1290235" cy="989769"/>
          </a:xfrm>
          <a:prstGeom prst="rect">
            <a:avLst/>
          </a:prstGeom>
        </p:spPr>
      </p:pic>
      <p:sp>
        <p:nvSpPr>
          <p:cNvPr id="26" name="Textfeld 25"/>
          <p:cNvSpPr txBox="1"/>
          <p:nvPr/>
        </p:nvSpPr>
        <p:spPr>
          <a:xfrm>
            <a:off x="4007127" y="5446398"/>
            <a:ext cx="3432794" cy="553998"/>
          </a:xfrm>
          <a:prstGeom prst="rect">
            <a:avLst/>
          </a:prstGeom>
          <a:noFill/>
        </p:spPr>
        <p:txBody>
          <a:bodyPr wrap="square" rtlCol="0">
            <a:spAutoFit/>
          </a:bodyPr>
          <a:lstStyle/>
          <a:p>
            <a:pPr algn="ctr"/>
            <a:r>
              <a:rPr lang="de-DE" smtClean="0"/>
              <a:t>HEUFT </a:t>
            </a:r>
            <a:r>
              <a:rPr lang="de-DE" i="1" smtClean="0"/>
              <a:t>reflexx </a:t>
            </a:r>
            <a:r>
              <a:rPr lang="de-DE" i="1" baseline="30000" smtClean="0">
                <a:latin typeface="Verdana" panose="020B0604030504040204" pitchFamily="34" charset="0"/>
                <a:ea typeface="Verdana" panose="020B0604030504040204" pitchFamily="34" charset="0"/>
                <a:cs typeface="Verdana" panose="020B0604030504040204" pitchFamily="34" charset="0"/>
              </a:rPr>
              <a:t>A.I.</a:t>
            </a:r>
            <a:r>
              <a:rPr lang="de-DE" sz="1200" i="1" smtClean="0"/>
              <a:t> </a:t>
            </a:r>
            <a:r>
              <a:rPr lang="de-DE" smtClean="0"/>
              <a:t>circuit board</a:t>
            </a:r>
          </a:p>
          <a:p>
            <a:pPr algn="ctr"/>
            <a:r>
              <a:rPr lang="de-DE" sz="1200" smtClean="0">
                <a:solidFill>
                  <a:schemeClr val="bg1">
                    <a:lumMod val="50000"/>
                  </a:schemeClr>
                </a:solidFill>
              </a:rPr>
              <a:t>(in-house </a:t>
            </a:r>
            <a:r>
              <a:rPr lang="de-DE" sz="1200" err="1" smtClean="0">
                <a:solidFill>
                  <a:schemeClr val="bg1">
                    <a:lumMod val="50000"/>
                  </a:schemeClr>
                </a:solidFill>
              </a:rPr>
              <a:t>development</a:t>
            </a:r>
            <a:r>
              <a:rPr lang="de-DE" sz="1200" smtClean="0">
                <a:solidFill>
                  <a:schemeClr val="bg1">
                    <a:lumMod val="50000"/>
                  </a:schemeClr>
                </a:solidFill>
              </a:rPr>
              <a:t> </a:t>
            </a:r>
            <a:r>
              <a:rPr lang="de-DE" sz="1200" err="1" smtClean="0">
                <a:solidFill>
                  <a:schemeClr val="bg1">
                    <a:lumMod val="50000"/>
                  </a:schemeClr>
                </a:solidFill>
              </a:rPr>
              <a:t>by</a:t>
            </a:r>
            <a:r>
              <a:rPr lang="de-DE" sz="1200" smtClean="0">
                <a:solidFill>
                  <a:schemeClr val="bg1">
                    <a:lumMod val="50000"/>
                  </a:schemeClr>
                </a:solidFill>
              </a:rPr>
              <a:t> HEUFT)</a:t>
            </a:r>
            <a:endParaRPr lang="de-DE" sz="1200">
              <a:solidFill>
                <a:schemeClr val="bg1">
                  <a:lumMod val="50000"/>
                </a:schemeClr>
              </a:solidFill>
            </a:endParaRPr>
          </a:p>
        </p:txBody>
      </p:sp>
      <p:cxnSp>
        <p:nvCxnSpPr>
          <p:cNvPr id="28" name="Gewinkelter Verbinder 27"/>
          <p:cNvCxnSpPr>
            <a:stCxn id="50" idx="2"/>
          </p:cNvCxnSpPr>
          <p:nvPr/>
        </p:nvCxnSpPr>
        <p:spPr>
          <a:xfrm rot="16200000" flipH="1">
            <a:off x="3296834" y="3967560"/>
            <a:ext cx="1290737" cy="940324"/>
          </a:xfrm>
          <a:prstGeom prst="bentConnector3">
            <a:avLst>
              <a:gd name="adj1" fmla="val 100973"/>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Grafik 4"/>
          <p:cNvPicPr>
            <a:picLocks noChangeAspect="1"/>
          </p:cNvPicPr>
          <p:nvPr/>
        </p:nvPicPr>
        <p:blipFill>
          <a:blip r:embed="rId5"/>
          <a:stretch>
            <a:fillRect/>
          </a:stretch>
        </p:blipFill>
        <p:spPr>
          <a:xfrm>
            <a:off x="185410" y="2215182"/>
            <a:ext cx="1294615" cy="1727272"/>
          </a:xfrm>
          <a:prstGeom prst="rect">
            <a:avLst/>
          </a:prstGeom>
        </p:spPr>
      </p:pic>
      <p:pic>
        <p:nvPicPr>
          <p:cNvPr id="25" name="Grafik 24"/>
          <p:cNvPicPr>
            <a:picLocks noChangeAspect="1"/>
          </p:cNvPicPr>
          <p:nvPr/>
        </p:nvPicPr>
        <p:blipFill>
          <a:blip r:embed="rId6"/>
          <a:stretch>
            <a:fillRect/>
          </a:stretch>
        </p:blipFill>
        <p:spPr>
          <a:xfrm>
            <a:off x="10308954" y="2162017"/>
            <a:ext cx="1300796" cy="1735518"/>
          </a:xfrm>
          <a:prstGeom prst="rect">
            <a:avLst/>
          </a:prstGeom>
        </p:spPr>
      </p:pic>
      <p:pic>
        <p:nvPicPr>
          <p:cNvPr id="27" name="Grafik 26"/>
          <p:cNvPicPr>
            <a:picLocks noChangeAspect="1"/>
          </p:cNvPicPr>
          <p:nvPr/>
        </p:nvPicPr>
        <p:blipFill>
          <a:blip r:embed="rId7"/>
          <a:stretch>
            <a:fillRect/>
          </a:stretch>
        </p:blipFill>
        <p:spPr>
          <a:xfrm>
            <a:off x="10308954" y="4219453"/>
            <a:ext cx="1294615" cy="1727272"/>
          </a:xfrm>
          <a:prstGeom prst="rect">
            <a:avLst/>
          </a:prstGeom>
        </p:spPr>
      </p:pic>
      <p:cxnSp>
        <p:nvCxnSpPr>
          <p:cNvPr id="31" name="Gewinkelter Verbinder 30"/>
          <p:cNvCxnSpPr>
            <a:endCxn id="10" idx="2"/>
          </p:cNvCxnSpPr>
          <p:nvPr/>
        </p:nvCxnSpPr>
        <p:spPr>
          <a:xfrm rot="5400000" flipH="1" flipV="1">
            <a:off x="6672525" y="4017805"/>
            <a:ext cx="1300444" cy="830125"/>
          </a:xfrm>
          <a:prstGeom prst="bentConnector3">
            <a:avLst>
              <a:gd name="adj1" fmla="val -59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Gewinkelter Verbinder 39"/>
          <p:cNvCxnSpPr/>
          <p:nvPr/>
        </p:nvCxnSpPr>
        <p:spPr>
          <a:xfrm>
            <a:off x="8164318" y="3824307"/>
            <a:ext cx="1627723" cy="1258782"/>
          </a:xfrm>
          <a:prstGeom prst="bentConnector3">
            <a:avLst>
              <a:gd name="adj1" fmla="val 223"/>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feld 49"/>
          <p:cNvSpPr txBox="1"/>
          <p:nvPr/>
        </p:nvSpPr>
        <p:spPr>
          <a:xfrm>
            <a:off x="1992156" y="3238356"/>
            <a:ext cx="2959767" cy="553998"/>
          </a:xfrm>
          <a:prstGeom prst="rect">
            <a:avLst/>
          </a:prstGeom>
          <a:noFill/>
        </p:spPr>
        <p:txBody>
          <a:bodyPr wrap="square" rtlCol="0">
            <a:spAutoFit/>
          </a:bodyPr>
          <a:lstStyle/>
          <a:p>
            <a:pPr algn="ctr"/>
            <a:r>
              <a:rPr lang="de-DE" smtClean="0"/>
              <a:t>HEUFT X-Ray image receiver</a:t>
            </a:r>
          </a:p>
          <a:p>
            <a:pPr algn="ctr"/>
            <a:r>
              <a:rPr lang="de-DE" sz="1200" smtClean="0">
                <a:solidFill>
                  <a:schemeClr val="bg1">
                    <a:lumMod val="50000"/>
                  </a:schemeClr>
                </a:solidFill>
              </a:rPr>
              <a:t>(in-house </a:t>
            </a:r>
            <a:r>
              <a:rPr lang="de-DE" sz="1200" err="1">
                <a:solidFill>
                  <a:schemeClr val="bg1">
                    <a:lumMod val="50000"/>
                  </a:schemeClr>
                </a:solidFill>
              </a:rPr>
              <a:t>development</a:t>
            </a:r>
            <a:r>
              <a:rPr lang="de-DE" sz="1200">
                <a:solidFill>
                  <a:schemeClr val="bg1">
                    <a:lumMod val="50000"/>
                  </a:schemeClr>
                </a:solidFill>
              </a:rPr>
              <a:t> </a:t>
            </a:r>
            <a:r>
              <a:rPr lang="de-DE" sz="1200" err="1">
                <a:solidFill>
                  <a:schemeClr val="bg1">
                    <a:lumMod val="50000"/>
                  </a:schemeClr>
                </a:solidFill>
              </a:rPr>
              <a:t>by</a:t>
            </a:r>
            <a:r>
              <a:rPr lang="de-DE" sz="1200">
                <a:solidFill>
                  <a:schemeClr val="bg1">
                    <a:lumMod val="50000"/>
                  </a:schemeClr>
                </a:solidFill>
              </a:rPr>
              <a:t> HEUFT</a:t>
            </a:r>
            <a:r>
              <a:rPr lang="de-DE" sz="1200" smtClean="0">
                <a:solidFill>
                  <a:schemeClr val="bg1">
                    <a:lumMod val="50000"/>
                  </a:schemeClr>
                </a:solidFill>
              </a:rPr>
              <a:t>)</a:t>
            </a:r>
            <a:endParaRPr lang="de-DE" sz="1200">
              <a:solidFill>
                <a:schemeClr val="bg1">
                  <a:lumMod val="50000"/>
                </a:schemeClr>
              </a:solidFill>
            </a:endParaRPr>
          </a:p>
        </p:txBody>
      </p:sp>
      <p:cxnSp>
        <p:nvCxnSpPr>
          <p:cNvPr id="58" name="Gerade Verbindung mit Pfeil 57"/>
          <p:cNvCxnSpPr>
            <a:stCxn id="8" idx="2"/>
          </p:cNvCxnSpPr>
          <p:nvPr/>
        </p:nvCxnSpPr>
        <p:spPr>
          <a:xfrm flipH="1">
            <a:off x="5569453" y="1738625"/>
            <a:ext cx="181142" cy="230470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64" name="Grafik 63"/>
          <p:cNvPicPr>
            <a:picLocks noChangeAspect="1"/>
          </p:cNvPicPr>
          <p:nvPr/>
        </p:nvPicPr>
        <p:blipFill rotWithShape="1">
          <a:blip r:embed="rId8" cstate="print">
            <a:extLst>
              <a:ext uri="{28A0092B-C50C-407E-A947-70E740481C1C}">
                <a14:useLocalDpi xmlns:a14="http://schemas.microsoft.com/office/drawing/2010/main" val="0"/>
              </a:ext>
            </a:extLst>
          </a:blip>
          <a:srcRect l="18148" t="4591" r="17098" b="4946"/>
          <a:stretch/>
        </p:blipFill>
        <p:spPr>
          <a:xfrm>
            <a:off x="185410" y="6170701"/>
            <a:ext cx="670701" cy="628896"/>
          </a:xfrm>
          <a:prstGeom prst="rect">
            <a:avLst/>
          </a:prstGeom>
        </p:spPr>
      </p:pic>
      <p:pic>
        <p:nvPicPr>
          <p:cNvPr id="6" name="Grafik 5"/>
          <p:cNvPicPr>
            <a:picLocks noChangeAspect="1"/>
          </p:cNvPicPr>
          <p:nvPr/>
        </p:nvPicPr>
        <p:blipFill rotWithShape="1">
          <a:blip r:embed="rId9" cstate="print">
            <a:extLst>
              <a:ext uri="{28A0092B-C50C-407E-A947-70E740481C1C}">
                <a14:useLocalDpi xmlns:a14="http://schemas.microsoft.com/office/drawing/2010/main" val="0"/>
              </a:ext>
            </a:extLst>
          </a:blip>
          <a:srcRect l="18203" t="10732" r="14129" b="6341"/>
          <a:stretch/>
        </p:blipFill>
        <p:spPr>
          <a:xfrm>
            <a:off x="3044131" y="1891449"/>
            <a:ext cx="784698" cy="1290955"/>
          </a:xfrm>
          <a:prstGeom prst="rect">
            <a:avLst/>
          </a:prstGeom>
        </p:spPr>
      </p:pic>
      <p:sp>
        <p:nvSpPr>
          <p:cNvPr id="47" name="Stern mit 5 Zacken 46"/>
          <p:cNvSpPr/>
          <p:nvPr/>
        </p:nvSpPr>
        <p:spPr>
          <a:xfrm rot="669869">
            <a:off x="5946536" y="4096429"/>
            <a:ext cx="628887" cy="574548"/>
          </a:xfrm>
          <a:prstGeom prst="star5">
            <a:avLst>
              <a:gd name="adj" fmla="val 31813"/>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smtClean="0"/>
              <a:t>NEW</a:t>
            </a:r>
            <a:endParaRPr lang="de-DE" sz="800"/>
          </a:p>
        </p:txBody>
      </p:sp>
      <p:pic>
        <p:nvPicPr>
          <p:cNvPr id="4" name="Grafik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77538" y="4489265"/>
            <a:ext cx="1364972" cy="979835"/>
          </a:xfrm>
          <a:prstGeom prst="rect">
            <a:avLst/>
          </a:prstGeom>
        </p:spPr>
      </p:pic>
    </p:spTree>
    <p:extLst>
      <p:ext uri="{BB962C8B-B14F-4D97-AF65-F5344CB8AC3E}">
        <p14:creationId xmlns:p14="http://schemas.microsoft.com/office/powerpoint/2010/main" val="3061775380"/>
      </p:ext>
    </p:extLst>
  </p:cSld>
  <p:clrMapOvr>
    <a:masterClrMapping/>
  </p:clrMapOvr>
  <mc:AlternateContent xmlns:mc="http://schemas.openxmlformats.org/markup-compatibility/2006" xmlns:p14="http://schemas.microsoft.com/office/powerpoint/2010/main">
    <mc:Choice Requires="p14">
      <p:transition spd="slow" p14:dur="2000" advTm="369"/>
    </mc:Choice>
    <mc:Fallback xmlns="">
      <p:transition spd="slow" advTm="369"/>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en-US"/>
              <a:t>First serial application - </a:t>
            </a:r>
            <a:r>
              <a:rPr lang="en-US" smtClean="0"/>
              <a:t>Denoising </a:t>
            </a:r>
            <a:r>
              <a:rPr lang="en-US"/>
              <a:t>images in the HEUFT </a:t>
            </a:r>
            <a:r>
              <a:rPr lang="en-US" i="1"/>
              <a:t>eXaminer</a:t>
            </a:r>
            <a:r>
              <a:rPr lang="en-US"/>
              <a:t> </a:t>
            </a:r>
            <a:r>
              <a:rPr lang="en-US" i="1" baseline="30000" smtClean="0">
                <a:latin typeface="Verdana" panose="020B0604030504040204" pitchFamily="34" charset="0"/>
                <a:ea typeface="Verdana" panose="020B0604030504040204" pitchFamily="34" charset="0"/>
                <a:cs typeface="Verdana" panose="020B0604030504040204" pitchFamily="34" charset="0"/>
              </a:rPr>
              <a:t>II</a:t>
            </a:r>
            <a:endParaRPr lang="de-DE" i="1" baseline="3000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0"/>
          </p:nvPr>
        </p:nvSpPr>
        <p:spPr>
          <a:xfrm>
            <a:off x="469361" y="384849"/>
            <a:ext cx="950581" cy="227597"/>
          </a:xfrm>
        </p:spPr>
        <p:txBody>
          <a:bodyPr/>
          <a:lstStyle/>
          <a:p>
            <a:r>
              <a:rPr lang="de-DE"/>
              <a:t>HEUFT</a:t>
            </a:r>
            <a:r>
              <a:rPr lang="de-DE" i="1"/>
              <a:t> reflexx </a:t>
            </a:r>
            <a:r>
              <a:rPr lang="de-DE" i="1" baseline="30000"/>
              <a:t>A.I</a:t>
            </a:r>
            <a:r>
              <a:rPr lang="de-DE" i="1" baseline="30000" smtClean="0"/>
              <a:t>.</a:t>
            </a:r>
            <a:endParaRPr lang="de-DE" i="1" baseline="30000"/>
          </a:p>
        </p:txBody>
      </p:sp>
      <p:pic>
        <p:nvPicPr>
          <p:cNvPr id="22" name="Grafik 21"/>
          <p:cNvPicPr>
            <a:picLocks noChangeAspect="1"/>
          </p:cNvPicPr>
          <p:nvPr/>
        </p:nvPicPr>
        <p:blipFill>
          <a:blip r:embed="rId3"/>
          <a:stretch>
            <a:fillRect/>
          </a:stretch>
        </p:blipFill>
        <p:spPr>
          <a:xfrm>
            <a:off x="2048498" y="1079596"/>
            <a:ext cx="1719649" cy="2294351"/>
          </a:xfrm>
          <a:prstGeom prst="rect">
            <a:avLst/>
          </a:prstGeom>
        </p:spPr>
      </p:pic>
      <p:pic>
        <p:nvPicPr>
          <p:cNvPr id="23" name="Grafik 22"/>
          <p:cNvPicPr>
            <a:picLocks noChangeAspect="1"/>
          </p:cNvPicPr>
          <p:nvPr/>
        </p:nvPicPr>
        <p:blipFill>
          <a:blip r:embed="rId4"/>
          <a:stretch>
            <a:fillRect/>
          </a:stretch>
        </p:blipFill>
        <p:spPr>
          <a:xfrm>
            <a:off x="2048498" y="3474414"/>
            <a:ext cx="1719649" cy="2294351"/>
          </a:xfrm>
          <a:prstGeom prst="rect">
            <a:avLst/>
          </a:prstGeom>
        </p:spPr>
      </p:pic>
      <p:pic>
        <p:nvPicPr>
          <p:cNvPr id="24" name="Grafik 23"/>
          <p:cNvPicPr>
            <a:picLocks noChangeAspect="1"/>
          </p:cNvPicPr>
          <p:nvPr/>
        </p:nvPicPr>
        <p:blipFill>
          <a:blip r:embed="rId5"/>
          <a:stretch>
            <a:fillRect/>
          </a:stretch>
        </p:blipFill>
        <p:spPr>
          <a:xfrm>
            <a:off x="8335168" y="1079596"/>
            <a:ext cx="1719649" cy="2294351"/>
          </a:xfrm>
          <a:prstGeom prst="rect">
            <a:avLst/>
          </a:prstGeom>
        </p:spPr>
      </p:pic>
      <p:pic>
        <p:nvPicPr>
          <p:cNvPr id="25" name="Grafik 24"/>
          <p:cNvPicPr>
            <a:picLocks noChangeAspect="1"/>
          </p:cNvPicPr>
          <p:nvPr/>
        </p:nvPicPr>
        <p:blipFill>
          <a:blip r:embed="rId6"/>
          <a:stretch>
            <a:fillRect/>
          </a:stretch>
        </p:blipFill>
        <p:spPr>
          <a:xfrm>
            <a:off x="5191833" y="3474413"/>
            <a:ext cx="1719649" cy="2294351"/>
          </a:xfrm>
          <a:prstGeom prst="rect">
            <a:avLst/>
          </a:prstGeom>
        </p:spPr>
      </p:pic>
      <p:pic>
        <p:nvPicPr>
          <p:cNvPr id="26" name="Grafik 25"/>
          <p:cNvPicPr>
            <a:picLocks noChangeAspect="1"/>
          </p:cNvPicPr>
          <p:nvPr/>
        </p:nvPicPr>
        <p:blipFill>
          <a:blip r:embed="rId7"/>
          <a:stretch>
            <a:fillRect/>
          </a:stretch>
        </p:blipFill>
        <p:spPr>
          <a:xfrm>
            <a:off x="8335169" y="3474412"/>
            <a:ext cx="1719649" cy="2294351"/>
          </a:xfrm>
          <a:prstGeom prst="rect">
            <a:avLst/>
          </a:prstGeom>
        </p:spPr>
      </p:pic>
      <p:pic>
        <p:nvPicPr>
          <p:cNvPr id="27" name="Grafik 26"/>
          <p:cNvPicPr>
            <a:picLocks noChangeAspect="1"/>
          </p:cNvPicPr>
          <p:nvPr/>
        </p:nvPicPr>
        <p:blipFill>
          <a:blip r:embed="rId8"/>
          <a:stretch>
            <a:fillRect/>
          </a:stretch>
        </p:blipFill>
        <p:spPr>
          <a:xfrm>
            <a:off x="5191833" y="1079596"/>
            <a:ext cx="1719649" cy="2294351"/>
          </a:xfrm>
          <a:prstGeom prst="rect">
            <a:avLst/>
          </a:prstGeom>
        </p:spPr>
      </p:pic>
      <p:pic>
        <p:nvPicPr>
          <p:cNvPr id="28" name="Grafik 27"/>
          <p:cNvPicPr>
            <a:picLocks noChangeAspect="1"/>
          </p:cNvPicPr>
          <p:nvPr/>
        </p:nvPicPr>
        <p:blipFill rotWithShape="1">
          <a:blip r:embed="rId9" cstate="print">
            <a:extLst>
              <a:ext uri="{28A0092B-C50C-407E-A947-70E740481C1C}">
                <a14:useLocalDpi xmlns:a14="http://schemas.microsoft.com/office/drawing/2010/main" val="0"/>
              </a:ext>
            </a:extLst>
          </a:blip>
          <a:srcRect l="18148" t="4591" r="17098" b="4946"/>
          <a:stretch/>
        </p:blipFill>
        <p:spPr>
          <a:xfrm>
            <a:off x="185410" y="6170701"/>
            <a:ext cx="670701" cy="628896"/>
          </a:xfrm>
          <a:prstGeom prst="rect">
            <a:avLst/>
          </a:prstGeom>
        </p:spPr>
      </p:pic>
      <p:sp>
        <p:nvSpPr>
          <p:cNvPr id="4" name="Textfeld 3"/>
          <p:cNvSpPr txBox="1"/>
          <p:nvPr/>
        </p:nvSpPr>
        <p:spPr>
          <a:xfrm rot="16200000">
            <a:off x="3280379" y="3857310"/>
            <a:ext cx="3453574" cy="369332"/>
          </a:xfrm>
          <a:prstGeom prst="rect">
            <a:avLst/>
          </a:prstGeom>
          <a:noFill/>
        </p:spPr>
        <p:txBody>
          <a:bodyPr wrap="none" rtlCol="0">
            <a:spAutoFit/>
          </a:bodyPr>
          <a:lstStyle/>
          <a:p>
            <a:r>
              <a:rPr lang="de-DE" b="1" smtClean="0"/>
              <a:t>HEUFT r</a:t>
            </a:r>
            <a:r>
              <a:rPr lang="de-DE" b="1" i="1" smtClean="0"/>
              <a:t>eflexx² </a:t>
            </a:r>
            <a:r>
              <a:rPr lang="de-DE" smtClean="0"/>
              <a:t>realtime noise filter</a:t>
            </a:r>
            <a:endParaRPr lang="de-DE"/>
          </a:p>
        </p:txBody>
      </p:sp>
      <p:sp>
        <p:nvSpPr>
          <p:cNvPr id="12" name="Textfeld 11"/>
          <p:cNvSpPr txBox="1"/>
          <p:nvPr/>
        </p:nvSpPr>
        <p:spPr>
          <a:xfrm rot="16200000">
            <a:off x="1093588" y="4813854"/>
            <a:ext cx="1540486" cy="369332"/>
          </a:xfrm>
          <a:prstGeom prst="rect">
            <a:avLst/>
          </a:prstGeom>
          <a:noFill/>
        </p:spPr>
        <p:txBody>
          <a:bodyPr wrap="none" rtlCol="0">
            <a:spAutoFit/>
          </a:bodyPr>
          <a:lstStyle/>
          <a:p>
            <a:r>
              <a:rPr lang="de-DE" smtClean="0"/>
              <a:t>Original image</a:t>
            </a:r>
            <a:endParaRPr lang="de-DE"/>
          </a:p>
        </p:txBody>
      </p:sp>
      <p:sp>
        <p:nvSpPr>
          <p:cNvPr id="13" name="Textfeld 12"/>
          <p:cNvSpPr txBox="1"/>
          <p:nvPr/>
        </p:nvSpPr>
        <p:spPr>
          <a:xfrm rot="16200000">
            <a:off x="6281978" y="3715572"/>
            <a:ext cx="3737049" cy="369332"/>
          </a:xfrm>
          <a:prstGeom prst="rect">
            <a:avLst/>
          </a:prstGeom>
          <a:noFill/>
        </p:spPr>
        <p:txBody>
          <a:bodyPr wrap="none" rtlCol="0">
            <a:spAutoFit/>
          </a:bodyPr>
          <a:lstStyle/>
          <a:p>
            <a:r>
              <a:rPr lang="de-DE" b="1" smtClean="0"/>
              <a:t>HEUFT </a:t>
            </a:r>
            <a:r>
              <a:rPr lang="de-DE" b="1" i="1" smtClean="0"/>
              <a:t>reflexx </a:t>
            </a:r>
            <a:r>
              <a:rPr lang="de-DE" b="1" i="1" baseline="30000" smtClean="0">
                <a:latin typeface="Verdana" panose="020B0604030504040204" pitchFamily="34" charset="0"/>
                <a:ea typeface="Verdana" panose="020B0604030504040204" pitchFamily="34" charset="0"/>
                <a:cs typeface="Verdana" panose="020B0604030504040204" pitchFamily="34" charset="0"/>
              </a:rPr>
              <a:t>A.I.</a:t>
            </a:r>
            <a:r>
              <a:rPr lang="de-DE" b="1" baseline="30000" smtClean="0"/>
              <a:t> </a:t>
            </a:r>
            <a:r>
              <a:rPr lang="de-DE" smtClean="0"/>
              <a:t>realtime noise filter</a:t>
            </a:r>
            <a:endParaRPr lang="de-DE"/>
          </a:p>
        </p:txBody>
      </p:sp>
    </p:spTree>
    <p:extLst>
      <p:ext uri="{BB962C8B-B14F-4D97-AF65-F5344CB8AC3E}">
        <p14:creationId xmlns:p14="http://schemas.microsoft.com/office/powerpoint/2010/main" val="1486940757"/>
      </p:ext>
    </p:extLst>
  </p:cSld>
  <p:clrMapOvr>
    <a:masterClrMapping/>
  </p:clrMapOvr>
  <mc:AlternateContent xmlns:mc="http://schemas.openxmlformats.org/markup-compatibility/2006" xmlns:p14="http://schemas.microsoft.com/office/powerpoint/2010/main">
    <mc:Choice Requires="p14">
      <p:transition spd="slow" p14:dur="2000" advTm="416"/>
    </mc:Choice>
    <mc:Fallback xmlns="">
      <p:transition spd="slow" advTm="416"/>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en-US"/>
              <a:t>First serial application - </a:t>
            </a:r>
            <a:r>
              <a:rPr lang="en-US" smtClean="0"/>
              <a:t>Denoising </a:t>
            </a:r>
            <a:r>
              <a:rPr lang="en-US"/>
              <a:t>images in the HEUFT </a:t>
            </a:r>
            <a:r>
              <a:rPr lang="en-US" i="1"/>
              <a:t>eXaminer</a:t>
            </a:r>
            <a:r>
              <a:rPr lang="en-US"/>
              <a:t> </a:t>
            </a:r>
            <a:r>
              <a:rPr lang="en-US" i="1" baseline="30000" smtClean="0">
                <a:latin typeface="Verdana" panose="020B0604030504040204" pitchFamily="34" charset="0"/>
                <a:ea typeface="Verdana" panose="020B0604030504040204" pitchFamily="34" charset="0"/>
                <a:cs typeface="Verdana" panose="020B0604030504040204" pitchFamily="34" charset="0"/>
              </a:rPr>
              <a:t>II</a:t>
            </a:r>
            <a:endParaRPr lang="de-DE" i="1" baseline="3000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0"/>
          </p:nvPr>
        </p:nvSpPr>
        <p:spPr>
          <a:xfrm>
            <a:off x="469361" y="384849"/>
            <a:ext cx="950581" cy="227597"/>
          </a:xfrm>
        </p:spPr>
        <p:txBody>
          <a:bodyPr/>
          <a:lstStyle/>
          <a:p>
            <a:r>
              <a:rPr lang="de-DE"/>
              <a:t>HEUFT</a:t>
            </a:r>
            <a:r>
              <a:rPr lang="de-DE" i="1"/>
              <a:t> reflexx </a:t>
            </a:r>
            <a:r>
              <a:rPr lang="de-DE" i="1" baseline="30000"/>
              <a:t>A.I</a:t>
            </a:r>
            <a:r>
              <a:rPr lang="de-DE" i="1" baseline="30000" smtClean="0"/>
              <a:t>.</a:t>
            </a:r>
            <a:endParaRPr lang="de-DE" i="1" baseline="30000"/>
          </a:p>
        </p:txBody>
      </p:sp>
      <p:pic>
        <p:nvPicPr>
          <p:cNvPr id="5" name="Grafik 4"/>
          <p:cNvPicPr>
            <a:picLocks noChangeAspect="1"/>
          </p:cNvPicPr>
          <p:nvPr/>
        </p:nvPicPr>
        <p:blipFill>
          <a:blip r:embed="rId3"/>
          <a:stretch>
            <a:fillRect/>
          </a:stretch>
        </p:blipFill>
        <p:spPr>
          <a:xfrm>
            <a:off x="4388642" y="1154435"/>
            <a:ext cx="3676190" cy="4904762"/>
          </a:xfrm>
          <a:prstGeom prst="rect">
            <a:avLst/>
          </a:prstGeom>
        </p:spPr>
      </p:pic>
      <p:pic>
        <p:nvPicPr>
          <p:cNvPr id="6" name="Grafik 5"/>
          <p:cNvPicPr>
            <a:picLocks noChangeAspect="1"/>
          </p:cNvPicPr>
          <p:nvPr/>
        </p:nvPicPr>
        <p:blipFill>
          <a:blip r:embed="rId4"/>
          <a:stretch>
            <a:fillRect/>
          </a:stretch>
        </p:blipFill>
        <p:spPr>
          <a:xfrm>
            <a:off x="342703" y="1154435"/>
            <a:ext cx="3676190" cy="4904762"/>
          </a:xfrm>
          <a:prstGeom prst="rect">
            <a:avLst/>
          </a:prstGeom>
        </p:spPr>
      </p:pic>
      <p:pic>
        <p:nvPicPr>
          <p:cNvPr id="8" name="Grafik 7"/>
          <p:cNvPicPr>
            <a:picLocks noChangeAspect="1"/>
          </p:cNvPicPr>
          <p:nvPr/>
        </p:nvPicPr>
        <p:blipFill>
          <a:blip r:embed="rId5"/>
          <a:stretch>
            <a:fillRect/>
          </a:stretch>
        </p:blipFill>
        <p:spPr>
          <a:xfrm>
            <a:off x="8434581" y="1154435"/>
            <a:ext cx="3676190" cy="4904762"/>
          </a:xfrm>
          <a:prstGeom prst="rect">
            <a:avLst/>
          </a:prstGeom>
        </p:spPr>
      </p:pic>
      <p:pic>
        <p:nvPicPr>
          <p:cNvPr id="15" name="Grafik 14"/>
          <p:cNvPicPr>
            <a:picLocks noChangeAspect="1"/>
          </p:cNvPicPr>
          <p:nvPr/>
        </p:nvPicPr>
        <p:blipFill rotWithShape="1">
          <a:blip r:embed="rId6" cstate="print">
            <a:extLst>
              <a:ext uri="{28A0092B-C50C-407E-A947-70E740481C1C}">
                <a14:useLocalDpi xmlns:a14="http://schemas.microsoft.com/office/drawing/2010/main" val="0"/>
              </a:ext>
            </a:extLst>
          </a:blip>
          <a:srcRect l="18148" t="4591" r="17098" b="4946"/>
          <a:stretch/>
        </p:blipFill>
        <p:spPr>
          <a:xfrm>
            <a:off x="185410" y="6170701"/>
            <a:ext cx="670701" cy="628896"/>
          </a:xfrm>
          <a:prstGeom prst="rect">
            <a:avLst/>
          </a:prstGeom>
        </p:spPr>
      </p:pic>
      <p:sp>
        <p:nvSpPr>
          <p:cNvPr id="9" name="Textfeld 8"/>
          <p:cNvSpPr txBox="1"/>
          <p:nvPr/>
        </p:nvSpPr>
        <p:spPr>
          <a:xfrm rot="16200000">
            <a:off x="2521774" y="4171645"/>
            <a:ext cx="3453574" cy="369332"/>
          </a:xfrm>
          <a:prstGeom prst="rect">
            <a:avLst/>
          </a:prstGeom>
          <a:noFill/>
        </p:spPr>
        <p:txBody>
          <a:bodyPr wrap="none" rtlCol="0">
            <a:spAutoFit/>
          </a:bodyPr>
          <a:lstStyle/>
          <a:p>
            <a:r>
              <a:rPr lang="de-DE" b="1" smtClean="0"/>
              <a:t>HEUFT r</a:t>
            </a:r>
            <a:r>
              <a:rPr lang="de-DE" b="1" i="1" smtClean="0"/>
              <a:t>eflexx² </a:t>
            </a:r>
            <a:r>
              <a:rPr lang="de-DE" smtClean="0"/>
              <a:t>realtime noise filter</a:t>
            </a:r>
            <a:endParaRPr lang="de-DE"/>
          </a:p>
        </p:txBody>
      </p:sp>
      <p:sp>
        <p:nvSpPr>
          <p:cNvPr id="10" name="Textfeld 9"/>
          <p:cNvSpPr txBox="1"/>
          <p:nvPr/>
        </p:nvSpPr>
        <p:spPr>
          <a:xfrm rot="16200000">
            <a:off x="-578775" y="5128189"/>
            <a:ext cx="1540486" cy="369332"/>
          </a:xfrm>
          <a:prstGeom prst="rect">
            <a:avLst/>
          </a:prstGeom>
          <a:noFill/>
        </p:spPr>
        <p:txBody>
          <a:bodyPr wrap="none" rtlCol="0">
            <a:spAutoFit/>
          </a:bodyPr>
          <a:lstStyle/>
          <a:p>
            <a:r>
              <a:rPr lang="de-DE" smtClean="0"/>
              <a:t>Original image</a:t>
            </a:r>
            <a:endParaRPr lang="de-DE"/>
          </a:p>
        </p:txBody>
      </p:sp>
      <p:sp>
        <p:nvSpPr>
          <p:cNvPr id="11" name="Textfeld 10"/>
          <p:cNvSpPr txBox="1"/>
          <p:nvPr/>
        </p:nvSpPr>
        <p:spPr>
          <a:xfrm rot="16200000">
            <a:off x="6420451" y="4029907"/>
            <a:ext cx="3737049" cy="369332"/>
          </a:xfrm>
          <a:prstGeom prst="rect">
            <a:avLst/>
          </a:prstGeom>
          <a:noFill/>
        </p:spPr>
        <p:txBody>
          <a:bodyPr wrap="none" rtlCol="0">
            <a:spAutoFit/>
          </a:bodyPr>
          <a:lstStyle/>
          <a:p>
            <a:r>
              <a:rPr lang="de-DE" b="1" smtClean="0"/>
              <a:t>HEUFT </a:t>
            </a:r>
            <a:r>
              <a:rPr lang="de-DE" b="1" i="1" smtClean="0"/>
              <a:t>reflexx </a:t>
            </a:r>
            <a:r>
              <a:rPr lang="de-DE" b="1" i="1" baseline="30000" smtClean="0">
                <a:latin typeface="Verdana" panose="020B0604030504040204" pitchFamily="34" charset="0"/>
                <a:ea typeface="Verdana" panose="020B0604030504040204" pitchFamily="34" charset="0"/>
                <a:cs typeface="Verdana" panose="020B0604030504040204" pitchFamily="34" charset="0"/>
              </a:rPr>
              <a:t>A.I.</a:t>
            </a:r>
            <a:r>
              <a:rPr lang="de-DE" b="1" baseline="30000" smtClean="0"/>
              <a:t> </a:t>
            </a:r>
            <a:r>
              <a:rPr lang="de-DE" smtClean="0"/>
              <a:t>realtime noise filter</a:t>
            </a:r>
            <a:endParaRPr lang="de-DE"/>
          </a:p>
        </p:txBody>
      </p:sp>
    </p:spTree>
    <p:extLst>
      <p:ext uri="{BB962C8B-B14F-4D97-AF65-F5344CB8AC3E}">
        <p14:creationId xmlns:p14="http://schemas.microsoft.com/office/powerpoint/2010/main" val="1335171477"/>
      </p:ext>
    </p:extLst>
  </p:cSld>
  <p:clrMapOvr>
    <a:masterClrMapping/>
  </p:clrMapOvr>
  <mc:AlternateContent xmlns:mc="http://schemas.openxmlformats.org/markup-compatibility/2006" xmlns:p14="http://schemas.microsoft.com/office/powerpoint/2010/main">
    <mc:Choice Requires="p14">
      <p:transition spd="slow" p14:dur="2000" advTm="188"/>
    </mc:Choice>
    <mc:Fallback xmlns="">
      <p:transition spd="slow" advTm="188"/>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a:stretch>
            <a:fillRect/>
          </a:stretch>
        </p:blipFill>
        <p:spPr>
          <a:xfrm>
            <a:off x="8412278" y="1154435"/>
            <a:ext cx="3676190" cy="4904762"/>
          </a:xfrm>
          <a:prstGeom prst="rect">
            <a:avLst/>
          </a:prstGeom>
        </p:spPr>
      </p:pic>
      <p:pic>
        <p:nvPicPr>
          <p:cNvPr id="9" name="Grafik 8"/>
          <p:cNvPicPr>
            <a:picLocks noChangeAspect="1"/>
          </p:cNvPicPr>
          <p:nvPr/>
        </p:nvPicPr>
        <p:blipFill>
          <a:blip r:embed="rId4"/>
          <a:stretch>
            <a:fillRect/>
          </a:stretch>
        </p:blipFill>
        <p:spPr>
          <a:xfrm>
            <a:off x="4366339" y="1154435"/>
            <a:ext cx="3676190" cy="4904762"/>
          </a:xfrm>
          <a:prstGeom prst="rect">
            <a:avLst/>
          </a:prstGeom>
        </p:spPr>
      </p:pic>
      <p:pic>
        <p:nvPicPr>
          <p:cNvPr id="4" name="Grafik 3"/>
          <p:cNvPicPr>
            <a:picLocks noChangeAspect="1"/>
          </p:cNvPicPr>
          <p:nvPr/>
        </p:nvPicPr>
        <p:blipFill>
          <a:blip r:embed="rId5"/>
          <a:stretch>
            <a:fillRect/>
          </a:stretch>
        </p:blipFill>
        <p:spPr>
          <a:xfrm>
            <a:off x="320400" y="1154435"/>
            <a:ext cx="3676190" cy="4904762"/>
          </a:xfrm>
          <a:prstGeom prst="rect">
            <a:avLst/>
          </a:prstGeom>
        </p:spPr>
      </p:pic>
      <p:sp>
        <p:nvSpPr>
          <p:cNvPr id="2" name="Textplatzhalter 1"/>
          <p:cNvSpPr>
            <a:spLocks noGrp="1"/>
          </p:cNvSpPr>
          <p:nvPr>
            <p:ph type="body" sz="quarter" idx="11"/>
          </p:nvPr>
        </p:nvSpPr>
        <p:spPr/>
        <p:txBody>
          <a:bodyPr/>
          <a:lstStyle/>
          <a:p>
            <a:r>
              <a:rPr lang="en-US"/>
              <a:t>First serial application - </a:t>
            </a:r>
            <a:r>
              <a:rPr lang="en-US" smtClean="0"/>
              <a:t>Denoising </a:t>
            </a:r>
            <a:r>
              <a:rPr lang="en-US"/>
              <a:t>images in the HEUFT </a:t>
            </a:r>
            <a:r>
              <a:rPr lang="en-US" i="1"/>
              <a:t>eXaminer</a:t>
            </a:r>
            <a:r>
              <a:rPr lang="en-US"/>
              <a:t> </a:t>
            </a:r>
            <a:r>
              <a:rPr lang="en-US" i="1" baseline="30000" smtClean="0">
                <a:latin typeface="Verdana" panose="020B0604030504040204" pitchFamily="34" charset="0"/>
                <a:ea typeface="Verdana" panose="020B0604030504040204" pitchFamily="34" charset="0"/>
                <a:cs typeface="Verdana" panose="020B0604030504040204" pitchFamily="34" charset="0"/>
              </a:rPr>
              <a:t>II</a:t>
            </a:r>
            <a:endParaRPr lang="de-DE" i="1" baseline="3000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0"/>
          </p:nvPr>
        </p:nvSpPr>
        <p:spPr>
          <a:xfrm>
            <a:off x="469361" y="384849"/>
            <a:ext cx="950581" cy="227597"/>
          </a:xfrm>
        </p:spPr>
        <p:txBody>
          <a:bodyPr/>
          <a:lstStyle/>
          <a:p>
            <a:r>
              <a:rPr lang="de-DE"/>
              <a:t>HEUFT</a:t>
            </a:r>
            <a:r>
              <a:rPr lang="de-DE" i="1"/>
              <a:t> reflexx </a:t>
            </a:r>
            <a:r>
              <a:rPr lang="de-DE" i="1" baseline="30000"/>
              <a:t>A.I</a:t>
            </a:r>
            <a:r>
              <a:rPr lang="de-DE" i="1" baseline="30000" smtClean="0"/>
              <a:t>.</a:t>
            </a:r>
            <a:endParaRPr lang="de-DE" i="1" baseline="30000"/>
          </a:p>
        </p:txBody>
      </p:sp>
      <p:pic>
        <p:nvPicPr>
          <p:cNvPr id="11" name="Grafik 10"/>
          <p:cNvPicPr>
            <a:picLocks noChangeAspect="1"/>
          </p:cNvPicPr>
          <p:nvPr/>
        </p:nvPicPr>
        <p:blipFill rotWithShape="1">
          <a:blip r:embed="rId6" cstate="print">
            <a:extLst>
              <a:ext uri="{28A0092B-C50C-407E-A947-70E740481C1C}">
                <a14:useLocalDpi xmlns:a14="http://schemas.microsoft.com/office/drawing/2010/main" val="0"/>
              </a:ext>
            </a:extLst>
          </a:blip>
          <a:srcRect l="18148" t="4591" r="17098" b="4946"/>
          <a:stretch/>
        </p:blipFill>
        <p:spPr>
          <a:xfrm>
            <a:off x="185410" y="6170701"/>
            <a:ext cx="670701" cy="628896"/>
          </a:xfrm>
          <a:prstGeom prst="rect">
            <a:avLst/>
          </a:prstGeom>
        </p:spPr>
      </p:pic>
      <p:sp>
        <p:nvSpPr>
          <p:cNvPr id="8" name="Textfeld 7"/>
          <p:cNvSpPr txBox="1"/>
          <p:nvPr/>
        </p:nvSpPr>
        <p:spPr>
          <a:xfrm rot="16200000">
            <a:off x="2510618" y="4171645"/>
            <a:ext cx="3453574" cy="369332"/>
          </a:xfrm>
          <a:prstGeom prst="rect">
            <a:avLst/>
          </a:prstGeom>
          <a:noFill/>
        </p:spPr>
        <p:txBody>
          <a:bodyPr wrap="none" rtlCol="0">
            <a:spAutoFit/>
          </a:bodyPr>
          <a:lstStyle/>
          <a:p>
            <a:r>
              <a:rPr lang="de-DE" b="1" smtClean="0"/>
              <a:t>HEUFT r</a:t>
            </a:r>
            <a:r>
              <a:rPr lang="de-DE" b="1" i="1" smtClean="0"/>
              <a:t>eflexx² </a:t>
            </a:r>
            <a:r>
              <a:rPr lang="de-DE" smtClean="0"/>
              <a:t>realtime noise filter</a:t>
            </a:r>
            <a:endParaRPr lang="de-DE"/>
          </a:p>
        </p:txBody>
      </p:sp>
      <p:sp>
        <p:nvSpPr>
          <p:cNvPr id="12" name="Textfeld 11"/>
          <p:cNvSpPr txBox="1"/>
          <p:nvPr/>
        </p:nvSpPr>
        <p:spPr>
          <a:xfrm rot="16200000">
            <a:off x="-578772" y="5128189"/>
            <a:ext cx="1540486" cy="369332"/>
          </a:xfrm>
          <a:prstGeom prst="rect">
            <a:avLst/>
          </a:prstGeom>
          <a:noFill/>
        </p:spPr>
        <p:txBody>
          <a:bodyPr wrap="none" rtlCol="0">
            <a:spAutoFit/>
          </a:bodyPr>
          <a:lstStyle/>
          <a:p>
            <a:r>
              <a:rPr lang="de-DE" smtClean="0"/>
              <a:t>Original image</a:t>
            </a:r>
            <a:endParaRPr lang="de-DE"/>
          </a:p>
        </p:txBody>
      </p:sp>
      <p:sp>
        <p:nvSpPr>
          <p:cNvPr id="13" name="Textfeld 12"/>
          <p:cNvSpPr txBox="1"/>
          <p:nvPr/>
        </p:nvSpPr>
        <p:spPr>
          <a:xfrm rot="16200000">
            <a:off x="6404640" y="4029907"/>
            <a:ext cx="3737049" cy="369332"/>
          </a:xfrm>
          <a:prstGeom prst="rect">
            <a:avLst/>
          </a:prstGeom>
          <a:noFill/>
        </p:spPr>
        <p:txBody>
          <a:bodyPr wrap="none" rtlCol="0">
            <a:spAutoFit/>
          </a:bodyPr>
          <a:lstStyle/>
          <a:p>
            <a:r>
              <a:rPr lang="de-DE" b="1" smtClean="0"/>
              <a:t>HEUFT </a:t>
            </a:r>
            <a:r>
              <a:rPr lang="de-DE" b="1" i="1" smtClean="0"/>
              <a:t>reflexx </a:t>
            </a:r>
            <a:r>
              <a:rPr lang="de-DE" b="1" i="1" baseline="30000" smtClean="0">
                <a:latin typeface="Verdana" panose="020B0604030504040204" pitchFamily="34" charset="0"/>
                <a:ea typeface="Verdana" panose="020B0604030504040204" pitchFamily="34" charset="0"/>
                <a:cs typeface="Verdana" panose="020B0604030504040204" pitchFamily="34" charset="0"/>
              </a:rPr>
              <a:t>A.I.</a:t>
            </a:r>
            <a:r>
              <a:rPr lang="de-DE" b="1" baseline="30000" smtClean="0"/>
              <a:t> </a:t>
            </a:r>
            <a:r>
              <a:rPr lang="de-DE" smtClean="0"/>
              <a:t>realtime noise filter</a:t>
            </a:r>
            <a:endParaRPr lang="de-DE"/>
          </a:p>
        </p:txBody>
      </p:sp>
    </p:spTree>
    <p:extLst>
      <p:ext uri="{BB962C8B-B14F-4D97-AF65-F5344CB8AC3E}">
        <p14:creationId xmlns:p14="http://schemas.microsoft.com/office/powerpoint/2010/main" val="90838191"/>
      </p:ext>
    </p:extLst>
  </p:cSld>
  <p:clrMapOvr>
    <a:masterClrMapping/>
  </p:clrMapOvr>
  <mc:AlternateContent xmlns:mc="http://schemas.openxmlformats.org/markup-compatibility/2006" xmlns:p14="http://schemas.microsoft.com/office/powerpoint/2010/main">
    <mc:Choice Requires="p14">
      <p:transition spd="slow" p14:dur="2000" advTm="868"/>
    </mc:Choice>
    <mc:Fallback xmlns="">
      <p:transition spd="slow" advTm="868"/>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de-DE" smtClean="0"/>
              <a:t>Next serial application – A Game Changer in food inspection</a:t>
            </a:r>
            <a:endParaRPr lang="de-DE"/>
          </a:p>
        </p:txBody>
      </p:sp>
      <p:sp>
        <p:nvSpPr>
          <p:cNvPr id="3" name="Textplatzhalter 2"/>
          <p:cNvSpPr>
            <a:spLocks noGrp="1"/>
          </p:cNvSpPr>
          <p:nvPr>
            <p:ph type="body" sz="quarter" idx="10"/>
          </p:nvPr>
        </p:nvSpPr>
        <p:spPr>
          <a:xfrm>
            <a:off x="469361" y="381965"/>
            <a:ext cx="950581" cy="227597"/>
          </a:xfrm>
        </p:spPr>
        <p:txBody>
          <a:bodyPr/>
          <a:lstStyle/>
          <a:p>
            <a:r>
              <a:rPr lang="de-DE"/>
              <a:t>HEUFT</a:t>
            </a:r>
            <a:r>
              <a:rPr lang="de-DE" i="1"/>
              <a:t> reflexx </a:t>
            </a:r>
            <a:r>
              <a:rPr lang="de-DE" i="1" baseline="30000"/>
              <a:t>A.I</a:t>
            </a:r>
            <a:r>
              <a:rPr lang="de-DE" i="1" baseline="30000" smtClean="0"/>
              <a:t>.</a:t>
            </a:r>
            <a:endParaRPr lang="de-DE"/>
          </a:p>
        </p:txBody>
      </p: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l="18148" t="4591" r="17098" b="4946"/>
          <a:stretch/>
        </p:blipFill>
        <p:spPr>
          <a:xfrm>
            <a:off x="185410" y="6170701"/>
            <a:ext cx="670701" cy="628896"/>
          </a:xfrm>
          <a:prstGeom prst="rect">
            <a:avLst/>
          </a:prstGeom>
        </p:spPr>
      </p:pic>
      <p:pic>
        <p:nvPicPr>
          <p:cNvPr id="4" name="Grafi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488" y="1485900"/>
            <a:ext cx="6858000" cy="3848100"/>
          </a:xfrm>
          <a:prstGeom prst="rect">
            <a:avLst/>
          </a:prstGeom>
        </p:spPr>
      </p:pic>
    </p:spTree>
    <p:extLst>
      <p:ext uri="{BB962C8B-B14F-4D97-AF65-F5344CB8AC3E}">
        <p14:creationId xmlns:p14="http://schemas.microsoft.com/office/powerpoint/2010/main" val="1482254303"/>
      </p:ext>
    </p:extLst>
  </p:cSld>
  <p:clrMapOvr>
    <a:masterClrMapping/>
  </p:clrMapOvr>
  <mc:AlternateContent xmlns:mc="http://schemas.openxmlformats.org/markup-compatibility/2006" xmlns:p14="http://schemas.microsoft.com/office/powerpoint/2010/main">
    <mc:Choice Requires="p14">
      <p:transition spd="slow" p14:dur="2000" advTm="700"/>
    </mc:Choice>
    <mc:Fallback xmlns="">
      <p:transition spd="slow" advTm="700"/>
    </mc:Fallback>
  </mc:AlternateContent>
  <p:timing>
    <p:tnLst>
      <p:par>
        <p:cTn id="1" dur="indefinite" restart="never" nodeType="tmRoot"/>
      </p:par>
    </p:tnLst>
  </p:timing>
</p:sld>
</file>

<file path=ppt/theme/theme1.xml><?xml version="1.0" encoding="utf-8"?>
<a:theme xmlns:a="http://schemas.openxmlformats.org/drawingml/2006/main" name="HEUFT Standard">
  <a:themeElements>
    <a:clrScheme name="HEUFT Standard">
      <a:dk1>
        <a:srgbClr val="000000"/>
      </a:dk1>
      <a:lt1>
        <a:sysClr val="window" lastClr="FFFFFF"/>
      </a:lt1>
      <a:dk2>
        <a:srgbClr val="000000"/>
      </a:dk2>
      <a:lt2>
        <a:srgbClr val="FFFFFF"/>
      </a:lt2>
      <a:accent1>
        <a:srgbClr val="FF6600"/>
      </a:accent1>
      <a:accent2>
        <a:srgbClr val="FF6600"/>
      </a:accent2>
      <a:accent3>
        <a:srgbClr val="009BDE"/>
      </a:accent3>
      <a:accent4>
        <a:srgbClr val="62BB47"/>
      </a:accent4>
      <a:accent5>
        <a:srgbClr val="A2238E"/>
      </a:accent5>
      <a:accent6>
        <a:srgbClr val="FFC000"/>
      </a:accent6>
      <a:hlink>
        <a:srgbClr val="FF6600"/>
      </a:hlink>
      <a:folHlink>
        <a:srgbClr val="FF66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44AC939E-4E24-4DBE-ABEF-08551333E6E5}"/>
    </a:ext>
  </a:extLst>
</a:theme>
</file>

<file path=ppt/theme/theme2.xml><?xml version="1.0" encoding="utf-8"?>
<a:theme xmlns:a="http://schemas.openxmlformats.org/drawingml/2006/main" name="HEUFT Beverage">
  <a:themeElements>
    <a:clrScheme name="HEUFT Beverage">
      <a:dk1>
        <a:srgbClr val="000000"/>
      </a:dk1>
      <a:lt1>
        <a:sysClr val="window" lastClr="FFFFFF"/>
      </a:lt1>
      <a:dk2>
        <a:srgbClr val="000000"/>
      </a:dk2>
      <a:lt2>
        <a:srgbClr val="FFFFFF"/>
      </a:lt2>
      <a:accent1>
        <a:srgbClr val="009BDE"/>
      </a:accent1>
      <a:accent2>
        <a:srgbClr val="FF6600"/>
      </a:accent2>
      <a:accent3>
        <a:srgbClr val="009BDE"/>
      </a:accent3>
      <a:accent4>
        <a:srgbClr val="62BB47"/>
      </a:accent4>
      <a:accent5>
        <a:srgbClr val="A2238E"/>
      </a:accent5>
      <a:accent6>
        <a:srgbClr val="FFC000"/>
      </a:accent6>
      <a:hlink>
        <a:srgbClr val="009BDE"/>
      </a:hlink>
      <a:folHlink>
        <a:srgbClr val="009B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52842CF1-28C0-4088-919E-91ED41C9F327}"/>
    </a:ext>
  </a:extLst>
</a:theme>
</file>

<file path=ppt/theme/theme3.xml><?xml version="1.0" encoding="utf-8"?>
<a:theme xmlns:a="http://schemas.openxmlformats.org/drawingml/2006/main" name="HEUFT Food">
  <a:themeElements>
    <a:clrScheme name="HEUFT Food">
      <a:dk1>
        <a:srgbClr val="000000"/>
      </a:dk1>
      <a:lt1>
        <a:sysClr val="window" lastClr="FFFFFF"/>
      </a:lt1>
      <a:dk2>
        <a:srgbClr val="000000"/>
      </a:dk2>
      <a:lt2>
        <a:srgbClr val="FFFFFF"/>
      </a:lt2>
      <a:accent1>
        <a:srgbClr val="62BB47"/>
      </a:accent1>
      <a:accent2>
        <a:srgbClr val="FF6600"/>
      </a:accent2>
      <a:accent3>
        <a:srgbClr val="009BDE"/>
      </a:accent3>
      <a:accent4>
        <a:srgbClr val="62BB47"/>
      </a:accent4>
      <a:accent5>
        <a:srgbClr val="A2238E"/>
      </a:accent5>
      <a:accent6>
        <a:srgbClr val="FFC000"/>
      </a:accent6>
      <a:hlink>
        <a:srgbClr val="62BB47"/>
      </a:hlink>
      <a:folHlink>
        <a:srgbClr val="62BB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7DF88463-1636-4EFA-A225-C3D10F6641F9}"/>
    </a:ext>
  </a:extLst>
</a:theme>
</file>

<file path=ppt/theme/theme4.xml><?xml version="1.0" encoding="utf-8"?>
<a:theme xmlns:a="http://schemas.openxmlformats.org/drawingml/2006/main" name="HEUFT Pharma">
  <a:themeElements>
    <a:clrScheme name="HEUFT Pharma">
      <a:dk1>
        <a:srgbClr val="000000"/>
      </a:dk1>
      <a:lt1>
        <a:sysClr val="window" lastClr="FFFFFF"/>
      </a:lt1>
      <a:dk2>
        <a:srgbClr val="000000"/>
      </a:dk2>
      <a:lt2>
        <a:srgbClr val="FFFFFF"/>
      </a:lt2>
      <a:accent1>
        <a:srgbClr val="A2238E"/>
      </a:accent1>
      <a:accent2>
        <a:srgbClr val="FF6600"/>
      </a:accent2>
      <a:accent3>
        <a:srgbClr val="009BDE"/>
      </a:accent3>
      <a:accent4>
        <a:srgbClr val="62BB47"/>
      </a:accent4>
      <a:accent5>
        <a:srgbClr val="A2238E"/>
      </a:accent5>
      <a:accent6>
        <a:srgbClr val="FFC000"/>
      </a:accent6>
      <a:hlink>
        <a:srgbClr val="A2238E"/>
      </a:hlink>
      <a:folHlink>
        <a:srgbClr val="A223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53ABF347-D501-4B57-B9E5-8D0D7AFA25D2}"/>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Produktpräsentation_D2016</Template>
  <TotalTime>0</TotalTime>
  <Words>551</Words>
  <Application>Microsoft Office PowerPoint</Application>
  <PresentationFormat>Breitbild</PresentationFormat>
  <Paragraphs>39</Paragraphs>
  <Slides>6</Slides>
  <Notes>6</Notes>
  <HiddenSlides>0</HiddenSlides>
  <MMClips>0</MMClips>
  <ScaleCrop>false</ScaleCrop>
  <HeadingPairs>
    <vt:vector size="6" baseType="variant">
      <vt:variant>
        <vt:lpstr>Verwendete Schriftarten</vt:lpstr>
      </vt:variant>
      <vt:variant>
        <vt:i4>4</vt:i4>
      </vt:variant>
      <vt:variant>
        <vt:lpstr>Design</vt:lpstr>
      </vt:variant>
      <vt:variant>
        <vt:i4>4</vt:i4>
      </vt:variant>
      <vt:variant>
        <vt:lpstr>Folientitel</vt:lpstr>
      </vt:variant>
      <vt:variant>
        <vt:i4>6</vt:i4>
      </vt:variant>
    </vt:vector>
  </HeadingPairs>
  <TitlesOfParts>
    <vt:vector size="14" baseType="lpstr">
      <vt:lpstr>Arial</vt:lpstr>
      <vt:lpstr>Calibri</vt:lpstr>
      <vt:lpstr>Calibri Light</vt:lpstr>
      <vt:lpstr>Verdana</vt:lpstr>
      <vt:lpstr>HEUFT Standard</vt:lpstr>
      <vt:lpstr>HEUFT Beverage</vt:lpstr>
      <vt:lpstr>HEUFT Food</vt:lpstr>
      <vt:lpstr>HEUFT Pharma</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jge</dc:creator>
  <cp:lastModifiedBy>jge</cp:lastModifiedBy>
  <cp:revision>323</cp:revision>
  <dcterms:created xsi:type="dcterms:W3CDTF">2018-03-15T15:20:31Z</dcterms:created>
  <dcterms:modified xsi:type="dcterms:W3CDTF">2021-08-04T08:03:40Z</dcterms:modified>
</cp:coreProperties>
</file>