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  <p:sldMasterId id="2147483798" r:id="rId2"/>
    <p:sldMasterId id="2147483805" r:id="rId3"/>
    <p:sldMasterId id="2147483812" r:id="rId4"/>
    <p:sldMasterId id="2147483827" r:id="rId5"/>
  </p:sldMasterIdLst>
  <p:notesMasterIdLst>
    <p:notesMasterId r:id="rId24"/>
  </p:notesMasterIdLst>
  <p:sldIdLst>
    <p:sldId id="256" r:id="rId6"/>
    <p:sldId id="448" r:id="rId7"/>
    <p:sldId id="447" r:id="rId8"/>
    <p:sldId id="461" r:id="rId9"/>
    <p:sldId id="453" r:id="rId10"/>
    <p:sldId id="436" r:id="rId11"/>
    <p:sldId id="407" r:id="rId12"/>
    <p:sldId id="443" r:id="rId13"/>
    <p:sldId id="452" r:id="rId14"/>
    <p:sldId id="449" r:id="rId15"/>
    <p:sldId id="450" r:id="rId16"/>
    <p:sldId id="456" r:id="rId17"/>
    <p:sldId id="462" r:id="rId18"/>
    <p:sldId id="458" r:id="rId19"/>
    <p:sldId id="460" r:id="rId20"/>
    <p:sldId id="463" r:id="rId21"/>
    <p:sldId id="459" r:id="rId22"/>
    <p:sldId id="391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8078E766-0304-45A1-BACA-1E1CA348A83C}">
          <p14:sldIdLst>
            <p14:sldId id="256"/>
            <p14:sldId id="448"/>
            <p14:sldId id="447"/>
            <p14:sldId id="461"/>
          </p14:sldIdLst>
        </p14:section>
        <p14:section name="Unidose Systems (UDS)" id="{E20141FD-2569-4A68-9576-A970F8504C71}">
          <p14:sldIdLst>
            <p14:sldId id="453"/>
            <p14:sldId id="436"/>
            <p14:sldId id="407"/>
            <p14:sldId id="443"/>
          </p14:sldIdLst>
        </p14:section>
        <p14:section name="Blister strips" id="{5C206A00-9102-4105-98EC-0C23689BB3BC}">
          <p14:sldIdLst>
            <p14:sldId id="452"/>
            <p14:sldId id="449"/>
            <p14:sldId id="450"/>
          </p14:sldIdLst>
        </p14:section>
        <p14:section name="Pre-fillable syringe inspection" id="{3938E44A-F1AD-4969-97CC-CEFD543C5714}">
          <p14:sldIdLst>
            <p14:sldId id="456"/>
            <p14:sldId id="462"/>
            <p14:sldId id="458"/>
            <p14:sldId id="460"/>
            <p14:sldId id="463"/>
            <p14:sldId id="459"/>
          </p14:sldIdLst>
        </p14:section>
        <p14:section name="End" id="{8E6EF118-D6C9-4E8E-AC68-2BCCBD4CE3EA}">
          <p14:sldIdLst>
            <p14:sldId id="3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238E"/>
    <a:srgbClr val="0163B6"/>
    <a:srgbClr val="727D84"/>
    <a:srgbClr val="A2238E"/>
    <a:srgbClr val="F58220"/>
    <a:srgbClr val="FF6600"/>
    <a:srgbClr val="6F015F"/>
    <a:srgbClr val="761767"/>
    <a:srgbClr val="62BB47"/>
    <a:srgbClr val="818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5921" autoAdjust="0"/>
  </p:normalViewPr>
  <p:slideViewPr>
    <p:cSldViewPr snapToGrid="0" showGuides="1">
      <p:cViewPr varScale="1">
        <p:scale>
          <a:sx n="63" d="100"/>
          <a:sy n="63" d="100"/>
        </p:scale>
        <p:origin x="72" y="11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2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5165-90E6-4075-8EA3-BE41231911E9}" type="datetimeFigureOut">
              <a:rPr lang="de-DE" smtClean="0"/>
              <a:t>10.03.2021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55A7-2B01-4C3A-B683-9A15AA7F49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Established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inspection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procedures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technologies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visible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quality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features</a:t>
            </a:r>
            <a:r>
              <a:rPr lang="de-DE" baseline="0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Enormous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variety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products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primary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packaging</a:t>
            </a:r>
            <a:endParaRPr lang="de-DE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smtClean="0"/>
              <a:t>Not all </a:t>
            </a:r>
            <a:r>
              <a:rPr lang="de-DE" baseline="0" dirty="0" err="1" smtClean="0"/>
              <a:t>quality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features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inspected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standard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inspection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procedures</a:t>
            </a:r>
            <a:endParaRPr lang="de-DE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smtClean="0"/>
              <a:t>So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done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quality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feature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is</a:t>
            </a:r>
            <a:r>
              <a:rPr lang="de-DE" baseline="0" dirty="0" smtClean="0"/>
              <a:t> not </a:t>
            </a:r>
            <a:r>
              <a:rPr lang="de-DE" baseline="0" dirty="0" err="1" smtClean="0"/>
              <a:t>visible</a:t>
            </a:r>
            <a:endParaRPr lang="de-DE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smtClean="0"/>
              <a:t>…Sebastian Mayer…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Present</a:t>
            </a:r>
            <a:r>
              <a:rPr lang="de-DE" baseline="0" dirty="0" smtClean="0"/>
              <a:t> real alternative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smtClean="0"/>
              <a:t>„</a:t>
            </a:r>
            <a:r>
              <a:rPr lang="de-DE" baseline="0" dirty="0" err="1" smtClean="0"/>
              <a:t>inspection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beyond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visible</a:t>
            </a:r>
            <a:r>
              <a:rPr lang="de-DE" baseline="0" dirty="0" smtClean="0"/>
              <a:t>“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683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024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965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9232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0433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06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457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5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087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574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 smtClean="0"/>
              <a:t>familiar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inspection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based</a:t>
            </a:r>
            <a:r>
              <a:rPr lang="de-DE" baseline="0" dirty="0" smtClean="0"/>
              <a:t> on: </a:t>
            </a:r>
            <a:r>
              <a:rPr lang="de-DE" baseline="0" dirty="0" err="1" smtClean="0"/>
              <a:t>camera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sensors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example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laser</a:t>
            </a:r>
            <a:endParaRPr lang="de-DE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Detection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colour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cosmetic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foreign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objects</a:t>
            </a:r>
            <a:r>
              <a:rPr lang="de-DE" baseline="0" dirty="0" smtClean="0"/>
              <a:t>, 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human </a:t>
            </a:r>
            <a:r>
              <a:rPr lang="de-DE" baseline="0" dirty="0" err="1" smtClean="0"/>
              <a:t>eye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inspected</a:t>
            </a:r>
            <a:r>
              <a:rPr lang="de-DE" baseline="0" dirty="0" smtClean="0"/>
              <a:t>.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550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 smtClean="0"/>
              <a:t>Completely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perspective</a:t>
            </a:r>
            <a:r>
              <a:rPr lang="de-DE" baseline="0" dirty="0" smtClean="0"/>
              <a:t>: pulsed X-</a:t>
            </a:r>
            <a:r>
              <a:rPr lang="de-DE" baseline="0" dirty="0" err="1" smtClean="0"/>
              <a:t>ray</a:t>
            </a:r>
            <a:r>
              <a:rPr lang="de-DE" baseline="0" dirty="0" smtClean="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err="1" smtClean="0"/>
              <a:t>Inspect</a:t>
            </a:r>
            <a:r>
              <a:rPr lang="de-DE" baseline="0" dirty="0" smtClean="0"/>
              <a:t> not </a:t>
            </a:r>
            <a:r>
              <a:rPr lang="de-DE" baseline="0" dirty="0" err="1" smtClean="0"/>
              <a:t>visible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quality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features</a:t>
            </a:r>
            <a:endParaRPr lang="de-DE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0658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few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these</a:t>
            </a:r>
            <a:r>
              <a:rPr lang="de-DE" baseline="0" dirty="0" smtClean="0"/>
              <a:t> 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82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91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123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07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8000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1623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522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41555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649432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560423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42626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13203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813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1799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234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469636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962802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12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28644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93386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10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8601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162942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34242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0243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86206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2250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01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1312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170905_2017 UPS_PPT Vorlage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0352" y="1600201"/>
            <a:ext cx="10972800" cy="4525963"/>
          </a:xfrm>
          <a:prstGeom prst="rect">
            <a:avLst/>
          </a:prstGeom>
        </p:spPr>
        <p:txBody>
          <a:bodyPr lIns="0" tIns="0" bIns="0">
            <a:normAutofit/>
          </a:bodyPr>
          <a:lstStyle>
            <a:lvl1pPr>
              <a:spcBef>
                <a:spcPts val="800"/>
              </a:spcBef>
              <a:defRPr sz="2400" baseline="0">
                <a:latin typeface="Arial"/>
              </a:defRPr>
            </a:lvl1pPr>
            <a:lvl2pPr>
              <a:spcBef>
                <a:spcPts val="800"/>
              </a:spcBef>
              <a:defRPr sz="2400" baseline="0">
                <a:latin typeface="Arial"/>
              </a:defRPr>
            </a:lvl2pPr>
            <a:lvl3pPr>
              <a:spcBef>
                <a:spcPts val="800"/>
              </a:spcBef>
              <a:defRPr sz="2400" baseline="0">
                <a:latin typeface="Arial"/>
              </a:defRPr>
            </a:lvl3pPr>
            <a:lvl4pPr>
              <a:spcBef>
                <a:spcPts val="800"/>
              </a:spcBef>
              <a:defRPr sz="2400" baseline="0">
                <a:latin typeface="Arial"/>
              </a:defRPr>
            </a:lvl4pPr>
            <a:lvl5pPr>
              <a:spcBef>
                <a:spcPts val="800"/>
              </a:spcBef>
              <a:defRPr sz="2400" baseline="0">
                <a:latin typeface="Arial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665618" y="209412"/>
            <a:ext cx="9916783" cy="746569"/>
          </a:xfrm>
          <a:prstGeom prst="rect">
            <a:avLst/>
          </a:prstGeom>
        </p:spPr>
        <p:txBody>
          <a:bodyPr vert="horz" lIns="0" tIns="0" rIns="0" bIns="46800"/>
          <a:lstStyle>
            <a:lvl1pPr>
              <a:spcBef>
                <a:spcPts val="0"/>
              </a:spcBef>
              <a:spcAft>
                <a:spcPts val="0"/>
              </a:spcAft>
              <a:defRPr sz="2133" b="0" i="0" spc="67" baseline="0">
                <a:solidFill>
                  <a:schemeClr val="bg1"/>
                </a:solidFill>
                <a:latin typeface="Arial"/>
              </a:defRPr>
            </a:lvl1pPr>
          </a:lstStyle>
          <a:p>
            <a:pPr lvl="0"/>
            <a:r>
              <a:rPr lang="de-DE" dirty="0" err="1"/>
              <a:t>Slide</a:t>
            </a:r>
            <a:r>
              <a:rPr lang="de-DE" dirty="0"/>
              <a:t> Title Headline</a:t>
            </a:r>
          </a:p>
        </p:txBody>
      </p:sp>
    </p:spTree>
    <p:extLst>
      <p:ext uri="{BB962C8B-B14F-4D97-AF65-F5344CB8AC3E}">
        <p14:creationId xmlns:p14="http://schemas.microsoft.com/office/powerpoint/2010/main" val="1188230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9761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0635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691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6847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6681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777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5940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366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377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919373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5213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72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6219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2361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0626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6126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0176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2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81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2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2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9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22" r:id="rId7"/>
    <p:sldLayoutId id="2147483825" r:id="rId8"/>
    <p:sldLayoutId id="214748382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22A56-9382-4B02-B5BC-276D43D69280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D159E-2216-4D37-AB72-A5C78D32EFB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75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4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uft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4" Type="http://schemas.openxmlformats.org/officeDocument/2006/relationships/hyperlink" Target="mailto:pharma@heuft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1400" dirty="0"/>
              <a:t>Sebastian Mayer – </a:t>
            </a:r>
            <a:r>
              <a:rPr lang="de-DE" sz="1400" i="1" dirty="0"/>
              <a:t>Product Manager </a:t>
            </a:r>
            <a:r>
              <a:rPr lang="de-DE" sz="1400" i="1" dirty="0" err="1"/>
              <a:t>Pharma</a:t>
            </a:r>
            <a:r>
              <a:rPr lang="de-DE" sz="1400" i="1" dirty="0"/>
              <a:t> &amp; </a:t>
            </a:r>
            <a:r>
              <a:rPr lang="de-DE" sz="1400" i="1" dirty="0" err="1"/>
              <a:t>Healthcare</a:t>
            </a:r>
            <a:endParaRPr lang="de-DE" sz="1400" i="1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z="3200" dirty="0" smtClean="0"/>
              <a:t>HEUFT pulsed </a:t>
            </a:r>
            <a:r>
              <a:rPr lang="de-DE" sz="3200" i="1" dirty="0" smtClean="0"/>
              <a:t>X-</a:t>
            </a:r>
            <a:r>
              <a:rPr lang="de-DE" sz="3200" i="1" dirty="0" err="1" smtClean="0"/>
              <a:t>ray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technology</a:t>
            </a:r>
            <a:r>
              <a:rPr lang="de-DE" sz="3200" i="1" dirty="0" smtClean="0"/>
              <a:t> </a:t>
            </a:r>
            <a:r>
              <a:rPr lang="de-DE" sz="3200" dirty="0" smtClean="0"/>
              <a:t>– </a:t>
            </a:r>
            <a:r>
              <a:rPr lang="de-DE" sz="3200" i="1" dirty="0" err="1"/>
              <a:t>i</a:t>
            </a:r>
            <a:r>
              <a:rPr lang="de-DE" sz="3200" i="1" dirty="0" err="1" smtClean="0"/>
              <a:t>nspection</a:t>
            </a:r>
            <a:r>
              <a:rPr lang="de-DE" sz="3200" i="1" dirty="0" smtClean="0"/>
              <a:t> </a:t>
            </a:r>
            <a:r>
              <a:rPr lang="de-DE" sz="3200" i="1" dirty="0" err="1"/>
              <a:t>b</a:t>
            </a:r>
            <a:r>
              <a:rPr lang="de-DE" sz="3200" i="1" dirty="0" err="1" smtClean="0"/>
              <a:t>eyond</a:t>
            </a:r>
            <a:r>
              <a:rPr lang="de-DE" sz="3200" i="1" dirty="0" smtClean="0"/>
              <a:t> </a:t>
            </a:r>
            <a:r>
              <a:rPr lang="de-DE" sz="3200" i="1" dirty="0" err="1" smtClean="0"/>
              <a:t>visible</a:t>
            </a:r>
            <a:endParaRPr lang="en-GB" sz="3200" i="1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3905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829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platzhalter 3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Single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blister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strip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олилиния 4"/>
          <p:cNvSpPr/>
          <p:nvPr/>
        </p:nvSpPr>
        <p:spPr>
          <a:xfrm>
            <a:off x="469361" y="1274356"/>
            <a:ext cx="7022016" cy="24860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7166" tIns="55727" rIns="107166" bIns="55727" anchor="t" anchorCtr="0" compatLnSpc="1">
            <a:spAutoFit/>
          </a:bodyPr>
          <a:lstStyle/>
          <a:p>
            <a:pPr algn="just" hangingPunct="0">
              <a:spcBef>
                <a:spcPts val="1337"/>
              </a:spcBef>
              <a:buClr>
                <a:schemeClr val="accent6"/>
              </a:buClr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3600" b="1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Single blister </a:t>
            </a:r>
            <a:r>
              <a:rPr lang="en-GB" sz="3600" b="1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strip </a:t>
            </a:r>
            <a:r>
              <a:rPr lang="en-GB" sz="3600" b="1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inspection</a:t>
            </a:r>
            <a:endParaRPr lang="en-GB" sz="3600" dirty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  <a:p>
            <a:pPr marL="340243" indent="-340243" algn="just" hangingPunct="0">
              <a:spcBef>
                <a:spcPts val="1337"/>
              </a:spcBef>
              <a:buClr>
                <a:srgbClr val="A3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Missing tablets, pills or capsules</a:t>
            </a:r>
          </a:p>
          <a:p>
            <a:pPr marL="340243" indent="-340243" algn="just" hangingPunct="0">
              <a:spcBef>
                <a:spcPts val="1337"/>
              </a:spcBef>
              <a:buClr>
                <a:srgbClr val="A2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Partially missing tablets, pills or capsules</a:t>
            </a:r>
          </a:p>
          <a:p>
            <a:pPr marL="340243" indent="-340243" algn="just" hangingPunct="0">
              <a:spcBef>
                <a:spcPts val="1337"/>
              </a:spcBef>
              <a:buClr>
                <a:srgbClr val="A2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Damaged tablets, pills or capsules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377" y="1413358"/>
            <a:ext cx="4084051" cy="2167163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900210" y="3585876"/>
            <a:ext cx="1390715" cy="298712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5"/>
          <a:srcRect r="2606"/>
          <a:stretch/>
        </p:blipFill>
        <p:spPr>
          <a:xfrm rot="16200000">
            <a:off x="5493058" y="3642238"/>
            <a:ext cx="1393358" cy="2871753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6"/>
          <a:srcRect t="5981" r="5319" b="2986"/>
          <a:stretch/>
        </p:blipFill>
        <p:spPr>
          <a:xfrm rot="16200000">
            <a:off x="9014051" y="3657730"/>
            <a:ext cx="1390715" cy="2838125"/>
          </a:xfrm>
          <a:prstGeom prst="rect">
            <a:avLst/>
          </a:prstGeom>
        </p:spPr>
      </p:pic>
      <p:sp>
        <p:nvSpPr>
          <p:cNvPr id="11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370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platzhalter 3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Multiple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blister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strip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олилиния 4"/>
          <p:cNvSpPr/>
          <p:nvPr/>
        </p:nvSpPr>
        <p:spPr>
          <a:xfrm>
            <a:off x="469360" y="1274356"/>
            <a:ext cx="7645939" cy="244516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7166" tIns="55727" rIns="107166" bIns="55727" anchor="t" anchorCtr="0" compatLnSpc="1">
            <a:spAutoFit/>
          </a:bodyPr>
          <a:lstStyle/>
          <a:p>
            <a:pPr algn="just" hangingPunct="0">
              <a:spcBef>
                <a:spcPts val="1337"/>
              </a:spcBef>
              <a:buClr>
                <a:schemeClr val="accent6"/>
              </a:buClr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3200" b="1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Multiple blister </a:t>
            </a:r>
            <a:r>
              <a:rPr lang="en-GB" sz="3200" b="1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strip </a:t>
            </a:r>
            <a:r>
              <a:rPr lang="en-GB" sz="3200" b="1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inspection</a:t>
            </a:r>
            <a:endParaRPr lang="en-GB" sz="3200" dirty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  <a:p>
            <a:pPr marL="340243" indent="-340243" algn="just" hangingPunct="0">
              <a:spcBef>
                <a:spcPts val="1337"/>
              </a:spcBef>
              <a:buClr>
                <a:srgbClr val="A2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Completeness check (</a:t>
            </a:r>
            <a:r>
              <a:rPr lang="en-GB" sz="2800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strips</a:t>
            </a: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, </a:t>
            </a:r>
            <a:r>
              <a:rPr lang="en-GB" sz="2800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leaflet etc.)</a:t>
            </a:r>
            <a:endParaRPr lang="en-GB" sz="2800" dirty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  <a:p>
            <a:pPr marL="340243" indent="-340243" algn="just" hangingPunct="0">
              <a:spcBef>
                <a:spcPts val="1337"/>
              </a:spcBef>
              <a:buClr>
                <a:srgbClr val="A2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Alignment check (</a:t>
            </a:r>
            <a:r>
              <a:rPr lang="en-GB" sz="2800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strips</a:t>
            </a: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)</a:t>
            </a:r>
          </a:p>
          <a:p>
            <a:pPr marL="340243" indent="-340243" algn="just" hangingPunct="0">
              <a:spcBef>
                <a:spcPts val="1337"/>
              </a:spcBef>
              <a:buClr>
                <a:srgbClr val="A2238E"/>
              </a:buClr>
              <a:buFont typeface="Wingdings" panose="05000000000000000000" pitchFamily="2" charset="2"/>
              <a:buChar char="§"/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800" dirty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Damage </a:t>
            </a:r>
            <a:r>
              <a:rPr lang="en-GB" sz="2800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</a:rPr>
              <a:t>detection</a:t>
            </a:r>
            <a:endParaRPr lang="en-GB" sz="2800" dirty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60" y="3914330"/>
            <a:ext cx="2196027" cy="2006355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215" y="3914330"/>
            <a:ext cx="2205228" cy="200314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225352" y="3795558"/>
            <a:ext cx="2006338" cy="2237501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149868" y="3632870"/>
            <a:ext cx="2006337" cy="256287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5" b="8108"/>
          <a:stretch/>
        </p:blipFill>
        <p:spPr>
          <a:xfrm>
            <a:off x="7561088" y="1487947"/>
            <a:ext cx="3340959" cy="1893110"/>
          </a:xfrm>
          <a:prstGeom prst="rect">
            <a:avLst/>
          </a:prstGeom>
        </p:spPr>
      </p:pic>
      <p:sp>
        <p:nvSpPr>
          <p:cNvPr id="11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263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l="1" r="-332"/>
          <a:stretch/>
        </p:blipFill>
        <p:spPr>
          <a:xfrm>
            <a:off x="990283" y="1280191"/>
            <a:ext cx="953039" cy="371673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6817" y="1067432"/>
            <a:ext cx="705941" cy="207112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2" t="18495" r="4692" b="748"/>
          <a:stretch/>
        </p:blipFill>
        <p:spPr>
          <a:xfrm>
            <a:off x="3417284" y="962090"/>
            <a:ext cx="7292148" cy="5248195"/>
          </a:xfrm>
          <a:prstGeom prst="rect">
            <a:avLst/>
          </a:prstGeom>
        </p:spPr>
      </p:pic>
      <p:sp>
        <p:nvSpPr>
          <p:cNvPr id="9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858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659876" y="1248823"/>
            <a:ext cx="2117853" cy="4863475"/>
            <a:chOff x="616331" y="1248823"/>
            <a:chExt cx="2117853" cy="4863475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3"/>
            <a:srcRect l="7857" r="18483"/>
            <a:stretch/>
          </p:blipFill>
          <p:spPr>
            <a:xfrm>
              <a:off x="616331" y="1248823"/>
              <a:ext cx="2031075" cy="4863475"/>
            </a:xfrm>
            <a:prstGeom prst="rect">
              <a:avLst/>
            </a:prstGeom>
          </p:spPr>
        </p:pic>
        <p:sp>
          <p:nvSpPr>
            <p:cNvPr id="11" name="Textfeld 10"/>
            <p:cNvSpPr txBox="1"/>
            <p:nvPr/>
          </p:nvSpPr>
          <p:spPr>
            <a:xfrm>
              <a:off x="1651195" y="1449575"/>
              <a:ext cx="10829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err="1" smtClean="0">
                  <a:solidFill>
                    <a:srgbClr val="727D84"/>
                  </a:solidFill>
                </a:rPr>
                <a:t>pierced</a:t>
              </a:r>
              <a:r>
                <a:rPr lang="de-DE" sz="1400" b="1" dirty="0" smtClean="0">
                  <a:solidFill>
                    <a:srgbClr val="727D84"/>
                  </a:solidFill>
                </a:rPr>
                <a:t> RNS</a:t>
              </a:r>
              <a:endParaRPr lang="en-GB" sz="1400" b="1" dirty="0">
                <a:solidFill>
                  <a:srgbClr val="727D84"/>
                </a:solidFill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3635677" y="1638300"/>
            <a:ext cx="2193647" cy="4473998"/>
            <a:chOff x="3418107" y="1638300"/>
            <a:chExt cx="2193647" cy="4473998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 rotWithShape="1">
            <a:blip r:embed="rId4"/>
            <a:srcRect l="3990" r="25883"/>
            <a:stretch/>
          </p:blipFill>
          <p:spPr>
            <a:xfrm>
              <a:off x="3418107" y="1638300"/>
              <a:ext cx="2085709" cy="4473998"/>
            </a:xfrm>
            <a:prstGeom prst="rect">
              <a:avLst/>
            </a:prstGeom>
          </p:spPr>
        </p:pic>
        <p:sp>
          <p:nvSpPr>
            <p:cNvPr id="13" name="Textfeld 12"/>
            <p:cNvSpPr txBox="1"/>
            <p:nvPr/>
          </p:nvSpPr>
          <p:spPr>
            <a:xfrm>
              <a:off x="4459964" y="1988692"/>
              <a:ext cx="11517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err="1">
                  <a:solidFill>
                    <a:srgbClr val="727D84"/>
                  </a:solidFill>
                </a:rPr>
                <a:t>b</a:t>
              </a:r>
              <a:r>
                <a:rPr lang="de-DE" sz="1400" b="1" dirty="0" err="1" smtClean="0">
                  <a:solidFill>
                    <a:srgbClr val="727D84"/>
                  </a:solidFill>
                </a:rPr>
                <a:t>ent</a:t>
              </a:r>
              <a:r>
                <a:rPr lang="de-DE" sz="1400" b="1" dirty="0" smtClean="0">
                  <a:solidFill>
                    <a:srgbClr val="727D84"/>
                  </a:solidFill>
                </a:rPr>
                <a:t> </a:t>
              </a:r>
              <a:r>
                <a:rPr lang="de-DE" sz="1400" b="1" dirty="0" err="1" smtClean="0">
                  <a:solidFill>
                    <a:srgbClr val="727D84"/>
                  </a:solidFill>
                </a:rPr>
                <a:t>cannula</a:t>
              </a:r>
              <a:endParaRPr lang="en-GB" sz="1400" b="1" dirty="0">
                <a:solidFill>
                  <a:srgbClr val="727D84"/>
                </a:solidFill>
              </a:endParaRP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6687272" y="1638300"/>
            <a:ext cx="2088974" cy="4473998"/>
            <a:chOff x="6523131" y="1638300"/>
            <a:chExt cx="2088974" cy="4473998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 rotWithShape="1">
            <a:blip r:embed="rId5"/>
            <a:srcRect l="5603" r="36724"/>
            <a:stretch/>
          </p:blipFill>
          <p:spPr>
            <a:xfrm>
              <a:off x="6523131" y="1638300"/>
              <a:ext cx="1993852" cy="4473998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/>
          </p:nvSpPr>
          <p:spPr>
            <a:xfrm>
              <a:off x="7545146" y="2133872"/>
              <a:ext cx="10669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err="1" smtClean="0">
                  <a:solidFill>
                    <a:srgbClr val="727D84"/>
                  </a:solidFill>
                </a:rPr>
                <a:t>pierced</a:t>
              </a:r>
              <a:r>
                <a:rPr lang="de-DE" sz="1400" b="1" dirty="0" smtClean="0">
                  <a:solidFill>
                    <a:srgbClr val="727D84"/>
                  </a:solidFill>
                </a:rPr>
                <a:t> SNS</a:t>
              </a:r>
              <a:endParaRPr lang="en-GB" sz="1400" b="1" dirty="0">
                <a:solidFill>
                  <a:srgbClr val="727D84"/>
                </a:solidFill>
              </a:endParaRPr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9634193" y="2000213"/>
            <a:ext cx="2116127" cy="4112086"/>
            <a:chOff x="9505503" y="2000213"/>
            <a:chExt cx="2116127" cy="4112086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8" r="24791" b="19895"/>
            <a:stretch/>
          </p:blipFill>
          <p:spPr>
            <a:xfrm>
              <a:off x="9505503" y="2000213"/>
              <a:ext cx="2033353" cy="4112086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10540885" y="2453607"/>
              <a:ext cx="10807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err="1" smtClean="0">
                  <a:solidFill>
                    <a:srgbClr val="727D84"/>
                  </a:solidFill>
                </a:rPr>
                <a:t>missing</a:t>
              </a:r>
              <a:r>
                <a:rPr lang="de-DE" sz="1400" b="1" dirty="0" smtClean="0">
                  <a:solidFill>
                    <a:srgbClr val="727D84"/>
                  </a:solidFill>
                </a:rPr>
                <a:t> </a:t>
              </a:r>
              <a:r>
                <a:rPr lang="de-DE" sz="1400" b="1" dirty="0" err="1" smtClean="0">
                  <a:solidFill>
                    <a:srgbClr val="727D84"/>
                  </a:solidFill>
                </a:rPr>
                <a:t>seal</a:t>
              </a:r>
              <a:endParaRPr lang="en-GB" sz="1400" b="1" dirty="0">
                <a:solidFill>
                  <a:srgbClr val="727D84"/>
                </a:solidFill>
              </a:endParaRPr>
            </a:p>
          </p:txBody>
        </p:sp>
      </p:grpSp>
      <p:sp>
        <p:nvSpPr>
          <p:cNvPr id="6" name="Ellipse 5"/>
          <p:cNvSpPr>
            <a:spLocks/>
          </p:cNvSpPr>
          <p:nvPr/>
        </p:nvSpPr>
        <p:spPr>
          <a:xfrm>
            <a:off x="10650869" y="3134718"/>
            <a:ext cx="756000" cy="7560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31750">
            <a:solidFill>
              <a:srgbClr val="A32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045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15515"/>
          <a:stretch/>
        </p:blipFill>
        <p:spPr>
          <a:xfrm>
            <a:off x="2345020" y="1371994"/>
            <a:ext cx="1455249" cy="474551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341164" y="2110724"/>
            <a:ext cx="5432823" cy="220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err="1" smtClean="0"/>
              <a:t>Puncture</a:t>
            </a:r>
            <a:r>
              <a:rPr lang="de-DE" sz="3200" b="1" dirty="0" smtClean="0"/>
              <a:t>:</a:t>
            </a:r>
            <a:endParaRPr lang="de-DE" sz="3200" b="1" dirty="0"/>
          </a:p>
          <a:p>
            <a:endParaRPr lang="de-DE" sz="2143" dirty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Critical </a:t>
            </a:r>
            <a:r>
              <a:rPr lang="de-DE" sz="2800" dirty="0" err="1" smtClean="0"/>
              <a:t>defect</a:t>
            </a:r>
            <a:endParaRPr lang="de-DE" sz="2800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Impact on </a:t>
            </a:r>
            <a:r>
              <a:rPr lang="de-DE" sz="2800" dirty="0" err="1" smtClean="0"/>
              <a:t>sterility</a:t>
            </a:r>
            <a:endParaRPr lang="de-DE" sz="2800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Impact on </a:t>
            </a:r>
            <a:r>
              <a:rPr lang="de-DE" sz="2800" dirty="0" err="1" smtClean="0"/>
              <a:t>usability</a:t>
            </a:r>
            <a:r>
              <a:rPr lang="de-DE" sz="2800" dirty="0" smtClean="0"/>
              <a:t> </a:t>
            </a:r>
            <a:r>
              <a:rPr lang="de-DE" sz="2800" dirty="0" err="1" smtClean="0"/>
              <a:t>of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syringe</a:t>
            </a:r>
            <a:endParaRPr lang="de-DE" sz="2800" dirty="0" smtClean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461534" y="2180309"/>
            <a:ext cx="4745509" cy="2068038"/>
          </a:xfrm>
          <a:prstGeom prst="rect">
            <a:avLst/>
          </a:prstGeom>
          <a:ln w="50800">
            <a:noFill/>
          </a:ln>
        </p:spPr>
      </p:pic>
      <p:sp>
        <p:nvSpPr>
          <p:cNvPr id="9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3936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546" y="1388845"/>
            <a:ext cx="2975887" cy="472345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443254" y="2218475"/>
            <a:ext cx="5606300" cy="220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Bent/</a:t>
            </a:r>
            <a:r>
              <a:rPr lang="de-DE" sz="3200" b="1" dirty="0" err="1" smtClean="0"/>
              <a:t>deformed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cannula</a:t>
            </a:r>
            <a:r>
              <a:rPr lang="de-DE" sz="3200" b="1" dirty="0" smtClean="0"/>
              <a:t>:</a:t>
            </a:r>
            <a:endParaRPr lang="de-DE" sz="3200" b="1" dirty="0"/>
          </a:p>
          <a:p>
            <a:endParaRPr lang="de-DE" sz="2143" dirty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Critical </a:t>
            </a:r>
            <a:r>
              <a:rPr lang="de-DE" sz="2800" dirty="0" err="1" smtClean="0"/>
              <a:t>defect</a:t>
            </a:r>
            <a:endParaRPr lang="de-DE" sz="2800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Not </a:t>
            </a:r>
            <a:r>
              <a:rPr lang="de-DE" sz="2800" dirty="0" err="1" smtClean="0"/>
              <a:t>visible</a:t>
            </a:r>
            <a:r>
              <a:rPr lang="de-DE" sz="2800" dirty="0" smtClean="0"/>
              <a:t> </a:t>
            </a:r>
            <a:r>
              <a:rPr lang="de-DE" sz="2800" dirty="0" err="1" smtClean="0"/>
              <a:t>by</a:t>
            </a:r>
            <a:r>
              <a:rPr lang="de-DE" sz="2800" dirty="0" smtClean="0"/>
              <a:t> </a:t>
            </a:r>
            <a:r>
              <a:rPr lang="de-DE" sz="2800" dirty="0" err="1" smtClean="0"/>
              <a:t>camera</a:t>
            </a:r>
            <a:endParaRPr lang="de-DE" sz="2800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Critical </a:t>
            </a:r>
            <a:r>
              <a:rPr lang="de-DE" sz="2800" dirty="0" err="1" smtClean="0"/>
              <a:t>impact</a:t>
            </a:r>
            <a:r>
              <a:rPr lang="de-DE" sz="2800" dirty="0" smtClean="0"/>
              <a:t> on </a:t>
            </a:r>
            <a:r>
              <a:rPr lang="de-DE" sz="2800" dirty="0" err="1" smtClean="0"/>
              <a:t>syringe</a:t>
            </a:r>
            <a:r>
              <a:rPr lang="de-DE" sz="2800" dirty="0" smtClean="0"/>
              <a:t> </a:t>
            </a:r>
            <a:r>
              <a:rPr lang="de-DE" sz="2800" dirty="0" err="1" smtClean="0"/>
              <a:t>usability</a:t>
            </a:r>
            <a:endParaRPr lang="de-DE" sz="2800" dirty="0" smtClean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4006042" y="874243"/>
            <a:ext cx="2018413" cy="4820633"/>
            <a:chOff x="4006042" y="874243"/>
            <a:chExt cx="2018413" cy="4820633"/>
          </a:xfrm>
        </p:grpSpPr>
        <p:grpSp>
          <p:nvGrpSpPr>
            <p:cNvPr id="5" name="Gruppieren 4"/>
            <p:cNvGrpSpPr>
              <a:grpSpLocks noChangeAspect="1"/>
            </p:cNvGrpSpPr>
            <p:nvPr/>
          </p:nvGrpSpPr>
          <p:grpSpPr>
            <a:xfrm>
              <a:off x="4006042" y="874243"/>
              <a:ext cx="2018413" cy="2393378"/>
              <a:chOff x="2427515" y="821867"/>
              <a:chExt cx="2217042" cy="2628907"/>
            </a:xfrm>
          </p:grpSpPr>
          <p:pic>
            <p:nvPicPr>
              <p:cNvPr id="6" name="Grafik 5"/>
              <p:cNvPicPr>
                <a:picLocks noChangeAspect="1"/>
              </p:cNvPicPr>
              <p:nvPr/>
            </p:nvPicPr>
            <p:blipFill rotWithShape="1">
              <a:blip r:embed="rId4"/>
              <a:srcRect l="15983" t="47568" r="30007" b="22037"/>
              <a:stretch/>
            </p:blipFill>
            <p:spPr>
              <a:xfrm rot="16200000">
                <a:off x="2786729" y="1592947"/>
                <a:ext cx="2628907" cy="1086748"/>
              </a:xfrm>
              <a:prstGeom prst="rect">
                <a:avLst/>
              </a:prstGeom>
            </p:spPr>
          </p:pic>
          <p:pic>
            <p:nvPicPr>
              <p:cNvPr id="7" name="Grafik 6"/>
              <p:cNvPicPr>
                <a:picLocks noChangeAspect="1"/>
              </p:cNvPicPr>
              <p:nvPr/>
            </p:nvPicPr>
            <p:blipFill rotWithShape="1">
              <a:blip r:embed="rId5"/>
              <a:srcRect l="15983" t="46719" r="29709" b="21782"/>
              <a:stretch/>
            </p:blipFill>
            <p:spPr>
              <a:xfrm rot="16200000">
                <a:off x="1676399" y="1572984"/>
                <a:ext cx="2628903" cy="1126671"/>
              </a:xfrm>
              <a:prstGeom prst="rect">
                <a:avLst/>
              </a:prstGeom>
            </p:spPr>
          </p:pic>
        </p:grpSp>
        <p:grpSp>
          <p:nvGrpSpPr>
            <p:cNvPr id="9" name="Gruppieren 8"/>
            <p:cNvGrpSpPr>
              <a:grpSpLocks noChangeAspect="1"/>
            </p:cNvGrpSpPr>
            <p:nvPr/>
          </p:nvGrpSpPr>
          <p:grpSpPr>
            <a:xfrm>
              <a:off x="4009102" y="3267618"/>
              <a:ext cx="2015352" cy="2427258"/>
              <a:chOff x="2427516" y="3722912"/>
              <a:chExt cx="2264201" cy="2726968"/>
            </a:xfrm>
          </p:grpSpPr>
          <p:pic>
            <p:nvPicPr>
              <p:cNvPr id="10" name="Grafik 9"/>
              <p:cNvPicPr>
                <a:picLocks noChangeAspect="1"/>
              </p:cNvPicPr>
              <p:nvPr/>
            </p:nvPicPr>
            <p:blipFill rotWithShape="1">
              <a:blip r:embed="rId6"/>
              <a:srcRect l="16010" t="48007" r="28796" b="22318"/>
              <a:stretch/>
            </p:blipFill>
            <p:spPr>
              <a:xfrm rot="16200000">
                <a:off x="2766723" y="4524886"/>
                <a:ext cx="2726966" cy="1123022"/>
              </a:xfrm>
              <a:prstGeom prst="rect">
                <a:avLst/>
              </a:prstGeom>
            </p:spPr>
          </p:pic>
          <p:pic>
            <p:nvPicPr>
              <p:cNvPr id="11" name="Grafik 10"/>
              <p:cNvPicPr>
                <a:picLocks noChangeAspect="1"/>
              </p:cNvPicPr>
              <p:nvPr/>
            </p:nvPicPr>
            <p:blipFill rotWithShape="1">
              <a:blip r:embed="rId7"/>
              <a:srcRect l="15804" t="46781" r="29003" b="22233"/>
              <a:stretch/>
            </p:blipFill>
            <p:spPr>
              <a:xfrm rot="16200000">
                <a:off x="1634622" y="4515806"/>
                <a:ext cx="2726967" cy="1141180"/>
              </a:xfrm>
              <a:prstGeom prst="rect">
                <a:avLst/>
              </a:prstGeom>
            </p:spPr>
          </p:pic>
        </p:grpSp>
      </p:grpSp>
      <p:sp>
        <p:nvSpPr>
          <p:cNvPr id="14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60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95"/>
          <a:stretch/>
        </p:blipFill>
        <p:spPr>
          <a:xfrm>
            <a:off x="1534969" y="2001338"/>
            <a:ext cx="3764630" cy="4112086"/>
          </a:xfrm>
          <a:prstGeom prst="rect">
            <a:avLst/>
          </a:prstGeom>
        </p:spPr>
      </p:pic>
      <p:grpSp>
        <p:nvGrpSpPr>
          <p:cNvPr id="17" name="Gruppieren 16"/>
          <p:cNvGrpSpPr/>
          <p:nvPr/>
        </p:nvGrpSpPr>
        <p:grpSpPr>
          <a:xfrm>
            <a:off x="3962170" y="1606908"/>
            <a:ext cx="1337429" cy="3000794"/>
            <a:chOff x="3962170" y="1606908"/>
            <a:chExt cx="1337429" cy="3000794"/>
          </a:xfrm>
        </p:grpSpPr>
        <p:pic>
          <p:nvPicPr>
            <p:cNvPr id="15" name="Grafik 14"/>
            <p:cNvPicPr>
              <a:picLocks noChangeAspect="1"/>
            </p:cNvPicPr>
            <p:nvPr/>
          </p:nvPicPr>
          <p:blipFill rotWithShape="1">
            <a:blip r:embed="rId4"/>
            <a:srcRect l="63534"/>
            <a:stretch/>
          </p:blipFill>
          <p:spPr>
            <a:xfrm>
              <a:off x="3962170" y="1606908"/>
              <a:ext cx="1337429" cy="3000794"/>
            </a:xfrm>
            <a:prstGeom prst="rect">
              <a:avLst/>
            </a:prstGeom>
          </p:spPr>
        </p:pic>
        <p:sp>
          <p:nvSpPr>
            <p:cNvPr id="16" name="Rechteck 15"/>
            <p:cNvSpPr/>
            <p:nvPr/>
          </p:nvSpPr>
          <p:spPr>
            <a:xfrm>
              <a:off x="4032251" y="1657350"/>
              <a:ext cx="1212850" cy="2228851"/>
            </a:xfrm>
            <a:prstGeom prst="rect">
              <a:avLst/>
            </a:prstGeom>
            <a:noFill/>
            <a:ln w="19050">
              <a:solidFill>
                <a:srgbClr val="0163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5682966" y="1972923"/>
            <a:ext cx="5514166" cy="226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P</a:t>
            </a:r>
            <a:r>
              <a:rPr lang="de-DE" sz="3600" b="1" dirty="0" smtClean="0"/>
              <a:t>resence check (</a:t>
            </a:r>
            <a:r>
              <a:rPr lang="de-DE" sz="3600" b="1" dirty="0" err="1" smtClean="0"/>
              <a:t>seal</a:t>
            </a:r>
            <a:r>
              <a:rPr lang="de-DE" sz="3600" b="1" dirty="0" smtClean="0"/>
              <a:t>):</a:t>
            </a:r>
            <a:endParaRPr lang="de-DE" sz="3600" b="1" dirty="0"/>
          </a:p>
          <a:p>
            <a:endParaRPr lang="de-DE" sz="2143" dirty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Critical </a:t>
            </a:r>
            <a:r>
              <a:rPr lang="de-DE" sz="2800" dirty="0" err="1" smtClean="0"/>
              <a:t>defect</a:t>
            </a:r>
            <a:endParaRPr lang="de-DE" sz="2800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800" dirty="0" smtClean="0"/>
              <a:t>Product </a:t>
            </a:r>
            <a:r>
              <a:rPr lang="de-DE" sz="2800" dirty="0" err="1" smtClean="0"/>
              <a:t>could</a:t>
            </a:r>
            <a:r>
              <a:rPr lang="de-DE" sz="2800" dirty="0" smtClean="0"/>
              <a:t> </a:t>
            </a:r>
            <a:r>
              <a:rPr lang="de-DE" sz="2800" dirty="0" err="1" smtClean="0"/>
              <a:t>get</a:t>
            </a:r>
            <a:r>
              <a:rPr lang="de-DE" sz="2800" dirty="0" smtClean="0"/>
              <a:t> in </a:t>
            </a:r>
            <a:r>
              <a:rPr lang="de-DE" sz="2800" dirty="0" err="1" smtClean="0"/>
              <a:t>contact</a:t>
            </a:r>
            <a:r>
              <a:rPr lang="de-DE" sz="2800" dirty="0" smtClean="0"/>
              <a:t> </a:t>
            </a:r>
            <a:r>
              <a:rPr lang="de-DE" sz="2800" dirty="0" err="1" smtClean="0"/>
              <a:t>with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secondary</a:t>
            </a:r>
            <a:r>
              <a:rPr lang="de-DE" sz="2800" dirty="0" smtClean="0"/>
              <a:t> </a:t>
            </a:r>
            <a:r>
              <a:rPr lang="de-DE" sz="2800" dirty="0" err="1" smtClean="0"/>
              <a:t>rubber</a:t>
            </a:r>
            <a:r>
              <a:rPr lang="de-DE" sz="2800" dirty="0" smtClean="0"/>
              <a:t> cap</a:t>
            </a:r>
          </a:p>
        </p:txBody>
      </p:sp>
      <p:sp>
        <p:nvSpPr>
          <p:cNvPr id="9" name="Ellipse 8"/>
          <p:cNvSpPr>
            <a:spLocks/>
          </p:cNvSpPr>
          <p:nvPr/>
        </p:nvSpPr>
        <p:spPr>
          <a:xfrm>
            <a:off x="1393658" y="2984372"/>
            <a:ext cx="756000" cy="756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1750">
            <a:solidFill>
              <a:srgbClr val="A323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0877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l="8820" t="1011" r="10350" b="13706"/>
          <a:stretch/>
        </p:blipFill>
        <p:spPr>
          <a:xfrm>
            <a:off x="469361" y="2177306"/>
            <a:ext cx="5128696" cy="351245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Pre-fillable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syringe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95740" y="1025938"/>
            <a:ext cx="106457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 err="1" smtClean="0"/>
              <a:t>inspection</a:t>
            </a:r>
            <a:r>
              <a:rPr lang="de-DE" sz="2800" b="1" dirty="0" smtClean="0"/>
              <a:t> </a:t>
            </a:r>
            <a:r>
              <a:rPr lang="de-DE" sz="2800" b="1" dirty="0" err="1"/>
              <a:t>module</a:t>
            </a:r>
            <a:r>
              <a:rPr lang="de-DE" sz="2800" b="1" dirty="0"/>
              <a:t> </a:t>
            </a:r>
            <a:r>
              <a:rPr lang="de-DE" sz="2800" b="1" dirty="0" err="1" smtClean="0"/>
              <a:t>is</a:t>
            </a:r>
            <a:r>
              <a:rPr lang="de-DE" sz="2800" b="1" dirty="0" smtClean="0"/>
              <a:t> </a:t>
            </a:r>
            <a:r>
              <a:rPr lang="de-DE" sz="2800" b="1" dirty="0" err="1"/>
              <a:t>fully</a:t>
            </a:r>
            <a:r>
              <a:rPr lang="de-DE" sz="2800" b="1" dirty="0"/>
              <a:t> </a:t>
            </a:r>
            <a:r>
              <a:rPr lang="de-DE" sz="2800" b="1" dirty="0" err="1"/>
              <a:t>integrated</a:t>
            </a:r>
            <a:r>
              <a:rPr lang="de-DE" sz="2800" b="1" dirty="0"/>
              <a:t> </a:t>
            </a:r>
            <a:r>
              <a:rPr lang="de-DE" sz="2800" b="1" dirty="0" err="1" smtClean="0"/>
              <a:t>into</a:t>
            </a:r>
            <a:r>
              <a:rPr lang="de-DE" sz="2800" b="1" dirty="0" smtClean="0"/>
              <a:t> </a:t>
            </a:r>
            <a:r>
              <a:rPr lang="de-DE" sz="2800" b="1" dirty="0"/>
              <a:t>an </a:t>
            </a:r>
            <a:r>
              <a:rPr lang="de-DE" sz="2800" b="1" dirty="0" err="1"/>
              <a:t>automated</a:t>
            </a:r>
            <a:r>
              <a:rPr lang="de-DE" sz="2800" b="1" dirty="0"/>
              <a:t> </a:t>
            </a:r>
            <a:r>
              <a:rPr lang="de-DE" sz="2800" b="1" dirty="0" err="1"/>
              <a:t>syringe</a:t>
            </a:r>
            <a:r>
              <a:rPr lang="de-DE" sz="2800" b="1" dirty="0"/>
              <a:t> </a:t>
            </a:r>
            <a:r>
              <a:rPr lang="de-DE" sz="2800" b="1" dirty="0" err="1"/>
              <a:t>assembly</a:t>
            </a:r>
            <a:r>
              <a:rPr lang="de-DE" sz="2800" b="1" dirty="0"/>
              <a:t> </a:t>
            </a:r>
            <a:r>
              <a:rPr lang="de-DE" sz="2800" b="1" dirty="0" err="1" smtClean="0"/>
              <a:t>machine</a:t>
            </a:r>
            <a:endParaRPr lang="de-DE" sz="2143" b="1" u="sng" dirty="0"/>
          </a:p>
        </p:txBody>
      </p:sp>
      <p:sp>
        <p:nvSpPr>
          <p:cNvPr id="6" name="Textfeld 5"/>
          <p:cNvSpPr txBox="1"/>
          <p:nvPr/>
        </p:nvSpPr>
        <p:spPr>
          <a:xfrm>
            <a:off x="6096000" y="2491900"/>
            <a:ext cx="54964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8291" indent="-408291">
              <a:buAutoNum type="arabicPeriod"/>
            </a:pPr>
            <a:r>
              <a:rPr lang="de-DE" sz="2800" dirty="0" smtClean="0"/>
              <a:t>Control </a:t>
            </a:r>
            <a:r>
              <a:rPr lang="de-DE" sz="2800" dirty="0" err="1" smtClean="0"/>
              <a:t>cabinet</a:t>
            </a:r>
            <a:r>
              <a:rPr lang="de-DE" sz="2800" dirty="0" smtClean="0"/>
              <a:t> </a:t>
            </a:r>
            <a:r>
              <a:rPr lang="de-DE" sz="2800" dirty="0" err="1" smtClean="0"/>
              <a:t>with</a:t>
            </a:r>
            <a:r>
              <a:rPr lang="de-DE" sz="2800" dirty="0" smtClean="0"/>
              <a:t> </a:t>
            </a:r>
            <a:r>
              <a:rPr lang="de-DE" sz="2800" dirty="0" err="1" smtClean="0"/>
              <a:t>two</a:t>
            </a:r>
            <a:r>
              <a:rPr lang="de-DE" sz="2800" dirty="0" smtClean="0"/>
              <a:t> X-Ray </a:t>
            </a:r>
            <a:r>
              <a:rPr lang="de-DE" sz="2800" dirty="0" err="1" smtClean="0"/>
              <a:t>generators</a:t>
            </a:r>
            <a:endParaRPr lang="de-DE" sz="2800" dirty="0" smtClean="0"/>
          </a:p>
          <a:p>
            <a:pPr marL="408291" indent="-408291">
              <a:buAutoNum type="arabicPeriod"/>
            </a:pPr>
            <a:endParaRPr lang="de-DE" sz="2800" dirty="0" smtClean="0"/>
          </a:p>
          <a:p>
            <a:pPr marL="408291" indent="-408291">
              <a:buAutoNum type="arabicPeriod"/>
            </a:pPr>
            <a:r>
              <a:rPr lang="de-DE" sz="2800" dirty="0" err="1" smtClean="0"/>
              <a:t>Housing</a:t>
            </a:r>
            <a:r>
              <a:rPr lang="de-DE" sz="2800" dirty="0" smtClean="0"/>
              <a:t> </a:t>
            </a:r>
            <a:r>
              <a:rPr lang="de-DE" sz="2800" dirty="0" err="1" smtClean="0"/>
              <a:t>including</a:t>
            </a:r>
            <a:r>
              <a:rPr lang="de-DE" sz="2800" dirty="0" smtClean="0"/>
              <a:t> </a:t>
            </a:r>
            <a:r>
              <a:rPr lang="de-DE" sz="2800" dirty="0" err="1" smtClean="0"/>
              <a:t>two</a:t>
            </a:r>
            <a:r>
              <a:rPr lang="de-DE" sz="2800" dirty="0" smtClean="0"/>
              <a:t> flat </a:t>
            </a:r>
            <a:r>
              <a:rPr lang="de-DE" sz="2800" dirty="0" err="1" smtClean="0"/>
              <a:t>panel</a:t>
            </a:r>
            <a:r>
              <a:rPr lang="de-DE" sz="2800" dirty="0" smtClean="0"/>
              <a:t> </a:t>
            </a:r>
            <a:r>
              <a:rPr lang="de-DE" sz="2800" dirty="0" err="1" smtClean="0"/>
              <a:t>detectors</a:t>
            </a:r>
            <a:endParaRPr lang="de-DE" sz="2800" dirty="0" smtClean="0"/>
          </a:p>
          <a:p>
            <a:pPr marL="408291" indent="-408291">
              <a:buAutoNum type="arabicPeriod"/>
            </a:pPr>
            <a:endParaRPr lang="de-DE" sz="2800" dirty="0" smtClean="0"/>
          </a:p>
          <a:p>
            <a:pPr marL="408291" indent="-408291">
              <a:buAutoNum type="arabicPeriod"/>
            </a:pPr>
            <a:r>
              <a:rPr lang="de-DE" sz="2800" dirty="0" smtClean="0"/>
              <a:t>Operating terminal </a:t>
            </a:r>
            <a:endParaRPr lang="de-DE" sz="2800" dirty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265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glad</a:t>
            </a:r>
            <a:r>
              <a:rPr lang="de-DE" dirty="0" smtClean="0"/>
              <a:t> to </a:t>
            </a:r>
            <a:r>
              <a:rPr lang="de-DE" dirty="0" err="1" smtClean="0"/>
              <a:t>get</a:t>
            </a:r>
            <a:r>
              <a:rPr lang="de-DE" dirty="0" smtClean="0"/>
              <a:t> in </a:t>
            </a:r>
            <a:r>
              <a:rPr lang="de-DE" dirty="0" err="1" smtClean="0"/>
              <a:t>contact</a:t>
            </a:r>
            <a:r>
              <a:rPr lang="de-DE" dirty="0" smtClean="0"/>
              <a:t> with </a:t>
            </a:r>
            <a:r>
              <a:rPr lang="de-DE" dirty="0" err="1" smtClean="0"/>
              <a:t>you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5" name="Полилиния 1"/>
          <p:cNvSpPr/>
          <p:nvPr/>
        </p:nvSpPr>
        <p:spPr>
          <a:xfrm>
            <a:off x="802311" y="4971647"/>
            <a:ext cx="10268692" cy="139122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7166" tIns="55727" rIns="107166" bIns="55727" anchor="t" anchorCtr="0" compatLnSpc="1">
            <a:spAutoFit/>
          </a:bodyPr>
          <a:lstStyle/>
          <a:p>
            <a:pPr algn="ctr" hangingPunct="0">
              <a:spcBef>
                <a:spcPts val="675"/>
              </a:spcBef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381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  <a:hlinkClick r:id="rId3"/>
              </a:rPr>
              <a:t>www.heuft.com</a:t>
            </a:r>
            <a:endParaRPr lang="en-GB" sz="2381" dirty="0" smtClean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  <a:p>
            <a:pPr algn="ctr" hangingPunct="0">
              <a:spcBef>
                <a:spcPts val="675"/>
              </a:spcBef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2381" dirty="0" smtClean="0">
                <a:solidFill>
                  <a:srgbClr val="000000"/>
                </a:solidFill>
                <a:latin typeface="Calibri" pitchFamily="34"/>
                <a:ea typeface="Microsoft YaHei" pitchFamily="2"/>
                <a:cs typeface="Mangal" pitchFamily="2"/>
                <a:hlinkClick r:id="rId4"/>
              </a:rPr>
              <a:t>pharma@heuft.com</a:t>
            </a:r>
            <a:endParaRPr lang="en-GB" sz="2381" dirty="0" smtClean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  <a:p>
            <a:pPr algn="ctr" hangingPunct="0">
              <a:spcBef>
                <a:spcPts val="675"/>
              </a:spcBef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endParaRPr lang="en-GB" sz="2381" dirty="0" smtClean="0">
              <a:solidFill>
                <a:srgbClr val="000000"/>
              </a:solidFill>
              <a:latin typeface="Calibri" pitchFamily="34"/>
              <a:ea typeface="Microsoft YaHei" pitchFamily="2"/>
              <a:cs typeface="Mangal" pitchFamily="2"/>
            </a:endParaRPr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611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platzhalter 3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visible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quality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aspects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3905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0" y="1614559"/>
            <a:ext cx="3556000" cy="449773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1943322" y="1495024"/>
            <a:ext cx="65427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are already many established inspection procedures and technologies that focus on the visible quality aspects of products and packaging. </a:t>
            </a:r>
            <a:endParaRPr lang="en-GB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Colour inspections</a:t>
            </a:r>
          </a:p>
          <a:p>
            <a:pPr marL="457200" indent="-457200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Assembly inspections</a:t>
            </a:r>
          </a:p>
          <a:p>
            <a:pPr marL="457200" indent="-457200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etection of cosmetic defects</a:t>
            </a:r>
          </a:p>
          <a:p>
            <a:pPr marL="457200" indent="-457200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Detection of visible foreign objects</a:t>
            </a:r>
          </a:p>
          <a:p>
            <a:pPr marL="457200" indent="-457200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uppieren 13"/>
          <p:cNvGrpSpPr>
            <a:grpSpLocks noChangeAspect="1"/>
          </p:cNvGrpSpPr>
          <p:nvPr/>
        </p:nvGrpSpPr>
        <p:grpSpPr>
          <a:xfrm>
            <a:off x="469361" y="2858770"/>
            <a:ext cx="1140460" cy="1140460"/>
            <a:chOff x="4587240" y="2888566"/>
            <a:chExt cx="2160000" cy="2160000"/>
          </a:xfrm>
        </p:grpSpPr>
        <p:sp>
          <p:nvSpPr>
            <p:cNvPr id="7" name="Ellipse 6"/>
            <p:cNvSpPr/>
            <p:nvPr/>
          </p:nvSpPr>
          <p:spPr>
            <a:xfrm>
              <a:off x="4587240" y="2888566"/>
              <a:ext cx="2160000" cy="2160000"/>
            </a:xfrm>
            <a:prstGeom prst="ellipse">
              <a:avLst/>
            </a:prstGeom>
            <a:solidFill>
              <a:srgbClr val="F58220"/>
            </a:solidFill>
            <a:ln>
              <a:solidFill>
                <a:srgbClr val="F582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77738" y="3520462"/>
              <a:ext cx="1576402" cy="8944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7039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platzhalter 3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quality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aspect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not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visible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3905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  <p:grpSp>
        <p:nvGrpSpPr>
          <p:cNvPr id="41" name="Gruppieren 40"/>
          <p:cNvGrpSpPr/>
          <p:nvPr/>
        </p:nvGrpSpPr>
        <p:grpSpPr>
          <a:xfrm>
            <a:off x="390904" y="2780532"/>
            <a:ext cx="1296000" cy="1296000"/>
            <a:chOff x="9638896" y="3207579"/>
            <a:chExt cx="1296000" cy="1296000"/>
          </a:xfrm>
        </p:grpSpPr>
        <p:grpSp>
          <p:nvGrpSpPr>
            <p:cNvPr id="42" name="Gruppieren 41"/>
            <p:cNvGrpSpPr>
              <a:grpSpLocks noChangeAspect="1"/>
            </p:cNvGrpSpPr>
            <p:nvPr/>
          </p:nvGrpSpPr>
          <p:grpSpPr>
            <a:xfrm>
              <a:off x="9717353" y="3285818"/>
              <a:ext cx="1140460" cy="1140460"/>
              <a:chOff x="4587240" y="2888566"/>
              <a:chExt cx="2160000" cy="2160000"/>
            </a:xfrm>
          </p:grpSpPr>
          <p:sp>
            <p:nvSpPr>
              <p:cNvPr id="44" name="Ellipse 43"/>
              <p:cNvSpPr/>
              <p:nvPr/>
            </p:nvSpPr>
            <p:spPr>
              <a:xfrm>
                <a:off x="4587240" y="2888566"/>
                <a:ext cx="2160000" cy="2160000"/>
              </a:xfrm>
              <a:prstGeom prst="ellipse">
                <a:avLst/>
              </a:prstGeom>
              <a:solidFill>
                <a:srgbClr val="F58220"/>
              </a:solidFill>
              <a:ln>
                <a:solidFill>
                  <a:srgbClr val="F582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5" name="Grafik 4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77738" y="3520462"/>
                <a:ext cx="1576403" cy="894436"/>
              </a:xfrm>
              <a:prstGeom prst="rect">
                <a:avLst/>
              </a:prstGeom>
            </p:spPr>
          </p:pic>
        </p:grpSp>
        <p:sp>
          <p:nvSpPr>
            <p:cNvPr id="43" name="Kreuz 42"/>
            <p:cNvSpPr/>
            <p:nvPr/>
          </p:nvSpPr>
          <p:spPr>
            <a:xfrm rot="2700000">
              <a:off x="9638896" y="3207579"/>
              <a:ext cx="1296000" cy="1296000"/>
            </a:xfrm>
            <a:prstGeom prst="plus">
              <a:avLst>
                <a:gd name="adj" fmla="val 44769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feld 13"/>
          <p:cNvSpPr txBox="1"/>
          <p:nvPr/>
        </p:nvSpPr>
        <p:spPr>
          <a:xfrm>
            <a:off x="1954923" y="1365986"/>
            <a:ext cx="976717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inspection technology presented today enables a look behind the surface and makes visible what is invisible to the human eye and cameras</a:t>
            </a: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de-DE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Serveral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critical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features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can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inspected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way</a:t>
            </a:r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component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presence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position</a:t>
            </a:r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component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integrity</a:t>
            </a:r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complex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primary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packing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materials</a:t>
            </a:r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Clr>
                <a:srgbClr val="A2238E"/>
              </a:buClr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GB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792147" y="5342857"/>
            <a:ext cx="6607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X-</a:t>
            </a:r>
            <a:r>
              <a:rPr lang="de-DE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ray</a:t>
            </a:r>
            <a:r>
              <a:rPr lang="de-D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  <a:r>
              <a:rPr lang="de-D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de-D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a real alternative!</a:t>
            </a:r>
            <a:endParaRPr lang="en-GB" sz="32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26288">
            <a:off x="8896040" y="4577633"/>
            <a:ext cx="1007625" cy="80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085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platzhalter 3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Enormous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  <a:r>
              <a:rPr lang="de-D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variety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3905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72" y="1294801"/>
            <a:ext cx="9608456" cy="457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62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9713" r="8774" b="9002"/>
          <a:stretch/>
        </p:blipFill>
        <p:spPr>
          <a:xfrm>
            <a:off x="4652010" y="1118805"/>
            <a:ext cx="6195061" cy="4721925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 smtClean="0">
                <a:latin typeface="+mn-lt"/>
              </a:rPr>
              <a:t>Unidose</a:t>
            </a:r>
            <a:r>
              <a:rPr lang="de-DE" sz="2800" b="1" dirty="0" smtClean="0">
                <a:latin typeface="+mn-lt"/>
              </a:rPr>
              <a:t> Systems (UDS)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713" y="1650673"/>
            <a:ext cx="2047218" cy="31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02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69361" y="1947507"/>
            <a:ext cx="2396810" cy="3032042"/>
            <a:chOff x="407886" y="1876307"/>
            <a:chExt cx="2396810" cy="3032042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60" t="12683" r="36179" b="22602"/>
            <a:stretch/>
          </p:blipFill>
          <p:spPr>
            <a:xfrm>
              <a:off x="785411" y="1876307"/>
              <a:ext cx="1641760" cy="2447267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407886" y="4323574"/>
              <a:ext cx="23968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b="1" dirty="0" smtClean="0"/>
                <a:t>Unidose (UDS) Systems</a:t>
              </a:r>
            </a:p>
            <a:p>
              <a:pPr algn="ctr"/>
              <a:r>
                <a:rPr lang="de-DE" sz="1600" dirty="0" smtClean="0"/>
                <a:t>Single-Dose Nasal Solution</a:t>
              </a:r>
              <a:endParaRPr lang="en-GB" sz="1600" dirty="0"/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>
                <a:latin typeface="+mn-lt"/>
              </a:rPr>
              <a:t>Unidose</a:t>
            </a:r>
            <a:r>
              <a:rPr lang="de-DE" sz="2800" b="1" dirty="0">
                <a:latin typeface="+mn-lt"/>
              </a:rPr>
              <a:t> Systems (UDS) </a:t>
            </a:r>
            <a:r>
              <a:rPr lang="de-DE" sz="2800" b="1" dirty="0" err="1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359576" y="2223485"/>
            <a:ext cx="4378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800" b="1" dirty="0" err="1" smtClean="0"/>
              <a:t>Unidose</a:t>
            </a:r>
            <a:r>
              <a:rPr lang="de-DE" sz="2800" b="1" dirty="0"/>
              <a:t> Systems (UDS)</a:t>
            </a:r>
            <a:r>
              <a:rPr lang="de-DE" sz="2800" dirty="0" smtClean="0"/>
              <a:t> </a:t>
            </a:r>
            <a:r>
              <a:rPr lang="de-DE" sz="2800" dirty="0" err="1" smtClean="0"/>
              <a:t>are</a:t>
            </a:r>
            <a:r>
              <a:rPr lang="de-DE" sz="2800" dirty="0" smtClean="0"/>
              <a:t> </a:t>
            </a:r>
            <a:r>
              <a:rPr lang="de-DE" sz="2800" dirty="0" err="1" smtClean="0"/>
              <a:t>used</a:t>
            </a:r>
            <a:r>
              <a:rPr lang="de-DE" sz="2800" dirty="0" smtClean="0"/>
              <a:t> </a:t>
            </a:r>
            <a:r>
              <a:rPr lang="de-DE" sz="2800" dirty="0" err="1" smtClean="0"/>
              <a:t>for</a:t>
            </a:r>
            <a:r>
              <a:rPr lang="de-DE" sz="2800" dirty="0" smtClean="0"/>
              <a:t> intranasal </a:t>
            </a:r>
            <a:r>
              <a:rPr lang="de-DE" sz="2800" dirty="0" err="1" smtClean="0"/>
              <a:t>therapies</a:t>
            </a:r>
            <a:r>
              <a:rPr lang="de-DE" sz="2800" dirty="0" smtClean="0"/>
              <a:t> </a:t>
            </a:r>
            <a:r>
              <a:rPr lang="de-DE" sz="2800" dirty="0" err="1" smtClean="0"/>
              <a:t>where</a:t>
            </a:r>
            <a:r>
              <a:rPr lang="de-DE" sz="2800" dirty="0" smtClean="0"/>
              <a:t> a </a:t>
            </a:r>
            <a:r>
              <a:rPr lang="de-DE" sz="2800" dirty="0" err="1" smtClean="0"/>
              <a:t>small</a:t>
            </a:r>
            <a:r>
              <a:rPr lang="de-DE" sz="2800" dirty="0" smtClean="0"/>
              <a:t> </a:t>
            </a:r>
            <a:r>
              <a:rPr lang="de-DE" sz="2800" dirty="0" err="1" smtClean="0"/>
              <a:t>and</a:t>
            </a:r>
            <a:r>
              <a:rPr lang="de-DE" sz="2800" dirty="0" smtClean="0"/>
              <a:t> </a:t>
            </a:r>
            <a:r>
              <a:rPr lang="de-DE" sz="2800" dirty="0" err="1" smtClean="0"/>
              <a:t>very</a:t>
            </a:r>
            <a:r>
              <a:rPr lang="de-DE" sz="2800" dirty="0" smtClean="0"/>
              <a:t> </a:t>
            </a:r>
            <a:r>
              <a:rPr lang="de-DE" sz="2800" dirty="0" err="1" smtClean="0"/>
              <a:t>precise</a:t>
            </a:r>
            <a:r>
              <a:rPr lang="de-DE" sz="2800" dirty="0" smtClean="0"/>
              <a:t> </a:t>
            </a:r>
            <a:r>
              <a:rPr lang="de-DE" sz="2800" dirty="0" err="1" smtClean="0"/>
              <a:t>amount</a:t>
            </a:r>
            <a:r>
              <a:rPr lang="de-DE" sz="2800" dirty="0" smtClean="0"/>
              <a:t> </a:t>
            </a:r>
            <a:r>
              <a:rPr lang="de-DE" sz="2800" dirty="0" err="1" smtClean="0"/>
              <a:t>of</a:t>
            </a:r>
            <a:r>
              <a:rPr lang="de-DE" sz="2800" dirty="0" smtClean="0"/>
              <a:t> </a:t>
            </a:r>
            <a:r>
              <a:rPr lang="de-DE" sz="2800" dirty="0" err="1" smtClean="0"/>
              <a:t>drug</a:t>
            </a:r>
            <a:r>
              <a:rPr lang="de-DE" sz="2800" dirty="0" smtClean="0"/>
              <a:t> </a:t>
            </a:r>
            <a:r>
              <a:rPr lang="de-DE" sz="2800" dirty="0" err="1" smtClean="0"/>
              <a:t>formulation</a:t>
            </a:r>
            <a:r>
              <a:rPr lang="de-DE" sz="2800" dirty="0" smtClean="0"/>
              <a:t> </a:t>
            </a:r>
            <a:r>
              <a:rPr lang="de-DE" sz="2800" dirty="0" err="1" smtClean="0"/>
              <a:t>is</a:t>
            </a:r>
            <a:r>
              <a:rPr lang="de-DE" sz="2800" dirty="0" smtClean="0"/>
              <a:t> </a:t>
            </a:r>
            <a:r>
              <a:rPr lang="de-DE" sz="2800" dirty="0" err="1" smtClean="0"/>
              <a:t>required</a:t>
            </a:r>
            <a:r>
              <a:rPr lang="de-DE" sz="2800" dirty="0" smtClean="0"/>
              <a:t> in a </a:t>
            </a:r>
            <a:r>
              <a:rPr lang="de-DE" sz="2800" dirty="0" err="1" smtClean="0"/>
              <a:t>single</a:t>
            </a:r>
            <a:r>
              <a:rPr lang="de-DE" sz="2800" dirty="0" smtClean="0"/>
              <a:t> </a:t>
            </a:r>
            <a:r>
              <a:rPr lang="de-DE" sz="2800" dirty="0" err="1" smtClean="0"/>
              <a:t>shot</a:t>
            </a:r>
            <a:r>
              <a:rPr lang="de-DE" sz="2800" dirty="0" smtClean="0"/>
              <a:t>. </a:t>
            </a:r>
          </a:p>
        </p:txBody>
      </p:sp>
      <p:grpSp>
        <p:nvGrpSpPr>
          <p:cNvPr id="23" name="Gruppieren 22"/>
          <p:cNvGrpSpPr/>
          <p:nvPr/>
        </p:nvGrpSpPr>
        <p:grpSpPr>
          <a:xfrm>
            <a:off x="8231421" y="1656661"/>
            <a:ext cx="3665322" cy="3811304"/>
            <a:chOff x="8512298" y="1635248"/>
            <a:chExt cx="3665322" cy="3811304"/>
          </a:xfrm>
        </p:grpSpPr>
        <p:pic>
          <p:nvPicPr>
            <p:cNvPr id="25" name="Grafik 2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74" t="13661" r="42821" b="14578"/>
            <a:stretch/>
          </p:blipFill>
          <p:spPr>
            <a:xfrm>
              <a:off x="9700311" y="1732709"/>
              <a:ext cx="1304505" cy="3713843"/>
            </a:xfrm>
            <a:prstGeom prst="rect">
              <a:avLst/>
            </a:prstGeom>
          </p:spPr>
        </p:pic>
        <p:sp>
          <p:nvSpPr>
            <p:cNvPr id="26" name="Textfeld 25"/>
            <p:cNvSpPr txBox="1"/>
            <p:nvPr/>
          </p:nvSpPr>
          <p:spPr>
            <a:xfrm>
              <a:off x="11004816" y="1635248"/>
              <a:ext cx="1018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761767"/>
                  </a:solidFill>
                </a:rPr>
                <a:t>Actuator</a:t>
              </a:r>
              <a:endParaRPr lang="en-GB" b="1" dirty="0">
                <a:solidFill>
                  <a:srgbClr val="761767"/>
                </a:solidFill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8566416" y="2143248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761767"/>
                  </a:solidFill>
                </a:rPr>
                <a:t>Cannula</a:t>
              </a:r>
              <a:endParaRPr lang="en-GB" b="1" dirty="0">
                <a:solidFill>
                  <a:srgbClr val="761767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1255564" y="3191933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761767"/>
                  </a:solidFill>
                </a:rPr>
                <a:t>Vial</a:t>
              </a:r>
              <a:endParaRPr lang="en-GB" b="1" dirty="0">
                <a:solidFill>
                  <a:srgbClr val="761767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8512298" y="2870878"/>
              <a:ext cx="93487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rgbClr val="761767"/>
                  </a:solidFill>
                </a:rPr>
                <a:t>Rubber </a:t>
              </a:r>
            </a:p>
            <a:p>
              <a:r>
                <a:rPr lang="de-DE" b="1" dirty="0" err="1" smtClean="0">
                  <a:solidFill>
                    <a:srgbClr val="761767"/>
                  </a:solidFill>
                </a:rPr>
                <a:t>stopper</a:t>
              </a:r>
              <a:endParaRPr lang="en-GB" b="1" dirty="0">
                <a:solidFill>
                  <a:srgbClr val="761767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10990436" y="4062607"/>
              <a:ext cx="11871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761767"/>
                  </a:solidFill>
                </a:rPr>
                <a:t>Plastic</a:t>
              </a:r>
              <a:r>
                <a:rPr lang="de-DE" b="1" dirty="0" smtClean="0">
                  <a:solidFill>
                    <a:srgbClr val="761767"/>
                  </a:solidFill>
                </a:rPr>
                <a:t> </a:t>
              </a:r>
              <a:r>
                <a:rPr lang="de-DE" b="1" dirty="0" err="1" smtClean="0">
                  <a:solidFill>
                    <a:srgbClr val="761767"/>
                  </a:solidFill>
                </a:rPr>
                <a:t>vial</a:t>
              </a:r>
              <a:endParaRPr lang="de-DE" b="1" dirty="0">
                <a:solidFill>
                  <a:srgbClr val="761767"/>
                </a:solidFill>
              </a:endParaRPr>
            </a:p>
            <a:p>
              <a:r>
                <a:rPr lang="de-DE" b="1" dirty="0" err="1" smtClean="0">
                  <a:solidFill>
                    <a:srgbClr val="761767"/>
                  </a:solidFill>
                </a:rPr>
                <a:t>housing</a:t>
              </a:r>
              <a:endParaRPr lang="en-GB" b="1" dirty="0">
                <a:solidFill>
                  <a:srgbClr val="761767"/>
                </a:solidFill>
              </a:endParaRPr>
            </a:p>
          </p:txBody>
        </p:sp>
        <p:cxnSp>
          <p:nvCxnSpPr>
            <p:cNvPr id="34" name="Gerader Verbinder 33"/>
            <p:cNvCxnSpPr/>
            <p:nvPr/>
          </p:nvCxnSpPr>
          <p:spPr>
            <a:xfrm>
              <a:off x="9014602" y="2894286"/>
              <a:ext cx="1337961" cy="3619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 flipV="1">
              <a:off x="9014602" y="2407837"/>
              <a:ext cx="0" cy="4864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10413206" y="2243849"/>
              <a:ext cx="1123950" cy="3438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V="1">
              <a:off x="11534111" y="1916697"/>
              <a:ext cx="0" cy="3271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 flipH="1">
              <a:off x="10428461" y="3786917"/>
              <a:ext cx="1123950" cy="3438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r Verbinder 39"/>
            <p:cNvCxnSpPr/>
            <p:nvPr/>
          </p:nvCxnSpPr>
          <p:spPr>
            <a:xfrm flipV="1">
              <a:off x="11549366" y="3459765"/>
              <a:ext cx="0" cy="3271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8992412" y="3664776"/>
              <a:ext cx="1337961" cy="3619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/>
            <p:cNvCxnSpPr/>
            <p:nvPr/>
          </p:nvCxnSpPr>
          <p:spPr>
            <a:xfrm flipV="1">
              <a:off x="8992412" y="3426619"/>
              <a:ext cx="0" cy="2381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10428461" y="4936876"/>
              <a:ext cx="1123950" cy="3438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/>
            <p:cNvCxnSpPr/>
            <p:nvPr/>
          </p:nvCxnSpPr>
          <p:spPr>
            <a:xfrm flipV="1">
              <a:off x="11549366" y="4609724"/>
              <a:ext cx="0" cy="3271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31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0" t="12683" r="36179" b="22602"/>
          <a:stretch/>
        </p:blipFill>
        <p:spPr>
          <a:xfrm>
            <a:off x="709199" y="1429125"/>
            <a:ext cx="2197660" cy="3275912"/>
          </a:xfrm>
          <a:prstGeom prst="rect">
            <a:avLst/>
          </a:prstGeom>
        </p:spPr>
      </p:pic>
      <p:sp>
        <p:nvSpPr>
          <p:cNvPr id="66" name="Textfeld 65"/>
          <p:cNvSpPr txBox="1"/>
          <p:nvPr/>
        </p:nvSpPr>
        <p:spPr>
          <a:xfrm>
            <a:off x="4575586" y="2310825"/>
            <a:ext cx="52766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Product </a:t>
            </a:r>
            <a:r>
              <a:rPr lang="de-DE" sz="2400" b="1" dirty="0" err="1" smtClean="0"/>
              <a:t>inspection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of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various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aspects</a:t>
            </a:r>
            <a:endParaRPr lang="de-DE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Presence </a:t>
            </a:r>
            <a:r>
              <a:rPr lang="de-DE" sz="2400" dirty="0" err="1" smtClean="0"/>
              <a:t>of</a:t>
            </a:r>
            <a:r>
              <a:rPr lang="de-DE" sz="2400" dirty="0" smtClean="0"/>
              <a:t> all </a:t>
            </a:r>
            <a:r>
              <a:rPr lang="de-DE" sz="2400" dirty="0" err="1" smtClean="0"/>
              <a:t>components</a:t>
            </a: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Correct</a:t>
            </a:r>
            <a:r>
              <a:rPr lang="de-DE" sz="2400" dirty="0" smtClean="0"/>
              <a:t> </a:t>
            </a:r>
            <a:r>
              <a:rPr lang="de-DE" sz="2400" dirty="0" err="1" smtClean="0"/>
              <a:t>assembly</a:t>
            </a: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Integrity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all </a:t>
            </a:r>
            <a:r>
              <a:rPr lang="de-DE" sz="2400" dirty="0" err="1" smtClean="0"/>
              <a:t>components</a:t>
            </a:r>
            <a:endParaRPr lang="en-GB" sz="2400" dirty="0"/>
          </a:p>
        </p:txBody>
      </p:sp>
      <p:sp>
        <p:nvSpPr>
          <p:cNvPr id="53" name="Abgerundetes Rechteck 52"/>
          <p:cNvSpPr/>
          <p:nvPr/>
        </p:nvSpPr>
        <p:spPr>
          <a:xfrm>
            <a:off x="477066" y="1266856"/>
            <a:ext cx="2556772" cy="3657599"/>
          </a:xfrm>
          <a:prstGeom prst="roundRect">
            <a:avLst>
              <a:gd name="adj" fmla="val 2435"/>
            </a:avLst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Gerader Verbinder 11"/>
          <p:cNvCxnSpPr>
            <a:stCxn id="53" idx="3"/>
            <a:endCxn id="66" idx="1"/>
          </p:cNvCxnSpPr>
          <p:nvPr/>
        </p:nvCxnSpPr>
        <p:spPr>
          <a:xfrm flipV="1">
            <a:off x="3033838" y="3095655"/>
            <a:ext cx="1541748" cy="1"/>
          </a:xfrm>
          <a:prstGeom prst="line">
            <a:avLst/>
          </a:prstGeom>
          <a:ln w="12700">
            <a:solidFill>
              <a:srgbClr val="7617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493406" y="4993704"/>
            <a:ext cx="2629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err="1" smtClean="0"/>
              <a:t>Unidose</a:t>
            </a:r>
            <a:r>
              <a:rPr lang="de-DE" b="1" dirty="0"/>
              <a:t> Systems (UDS) </a:t>
            </a:r>
            <a:endParaRPr lang="de-DE" b="1" dirty="0" smtClean="0"/>
          </a:p>
          <a:p>
            <a:pPr algn="ctr"/>
            <a:r>
              <a:rPr lang="de-DE" dirty="0" smtClean="0"/>
              <a:t>Single-dose nasal Solution</a:t>
            </a:r>
            <a:endParaRPr lang="en-GB" dirty="0"/>
          </a:p>
        </p:txBody>
      </p:sp>
      <p:sp>
        <p:nvSpPr>
          <p:cNvPr id="29" name="Полилиния 3"/>
          <p:cNvSpPr/>
          <p:nvPr/>
        </p:nvSpPr>
        <p:spPr>
          <a:xfrm>
            <a:off x="4147098" y="4291379"/>
            <a:ext cx="6133578" cy="109742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7166" tIns="55727" rIns="107166" bIns="55727" anchor="t" anchorCtr="0" compatLnSpc="1">
            <a:spAutoFit/>
          </a:bodyPr>
          <a:lstStyle/>
          <a:p>
            <a:pPr algn="ctr" hangingPunct="0">
              <a:tabLst>
                <a:tab pos="0" algn="l"/>
                <a:tab pos="1088776" algn="l"/>
                <a:tab pos="2177552" algn="l"/>
                <a:tab pos="3266327" algn="l"/>
                <a:tab pos="4355104" algn="l"/>
                <a:tab pos="5443880" algn="l"/>
                <a:tab pos="6532655" algn="l"/>
                <a:tab pos="7621431" algn="l"/>
                <a:tab pos="8710209" algn="l"/>
                <a:tab pos="9798985" algn="l"/>
                <a:tab pos="10887761" algn="l"/>
                <a:tab pos="11976537" algn="l"/>
              </a:tabLst>
            </a:pPr>
            <a:r>
              <a:rPr lang="en-GB" sz="3200" dirty="0" smtClean="0">
                <a:solidFill>
                  <a:srgbClr val="000000"/>
                </a:solidFill>
                <a:latin typeface="Calibri" pitchFamily="34"/>
                <a:ea typeface="Arial Narrow" pitchFamily="34"/>
                <a:cs typeface="Mangal" pitchFamily="2"/>
              </a:rPr>
              <a:t>You can look </a:t>
            </a:r>
            <a:r>
              <a:rPr lang="en-GB" sz="3200" b="1" u="sng" dirty="0" smtClean="0">
                <a:solidFill>
                  <a:srgbClr val="000000"/>
                </a:solidFill>
                <a:latin typeface="Calibri" pitchFamily="34"/>
                <a:ea typeface="Arial Narrow" pitchFamily="34"/>
                <a:cs typeface="Mangal" pitchFamily="2"/>
              </a:rPr>
              <a:t>inside</a:t>
            </a:r>
            <a:r>
              <a:rPr lang="en-GB" sz="3200" dirty="0" smtClean="0">
                <a:solidFill>
                  <a:srgbClr val="000000"/>
                </a:solidFill>
                <a:latin typeface="Calibri" pitchFamily="34"/>
                <a:ea typeface="Arial Narrow" pitchFamily="34"/>
                <a:cs typeface="Mangal" pitchFamily="2"/>
              </a:rPr>
              <a:t> </a:t>
            </a:r>
            <a:r>
              <a:rPr lang="en-GB" sz="3200" dirty="0">
                <a:solidFill>
                  <a:srgbClr val="000000"/>
                </a:solidFill>
                <a:latin typeface="Calibri" pitchFamily="34"/>
                <a:ea typeface="Arial Narrow" pitchFamily="34"/>
                <a:cs typeface="Mangal" pitchFamily="2"/>
              </a:rPr>
              <a:t>the </a:t>
            </a:r>
            <a:r>
              <a:rPr lang="en-GB" sz="3200" dirty="0" smtClean="0">
                <a:solidFill>
                  <a:srgbClr val="000000"/>
                </a:solidFill>
                <a:latin typeface="Calibri" pitchFamily="34"/>
                <a:ea typeface="Arial Narrow" pitchFamily="34"/>
                <a:cs typeface="Mangal" pitchFamily="2"/>
              </a:rPr>
              <a:t>product with X-ray technology!</a:t>
            </a:r>
            <a:endParaRPr lang="en-GB" sz="3200" dirty="0">
              <a:solidFill>
                <a:srgbClr val="000000"/>
              </a:solidFill>
              <a:latin typeface="Calibri" pitchFamily="34"/>
              <a:ea typeface="Arial Narrow" pitchFamily="34"/>
              <a:cs typeface="Mangal" pitchFamily="2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>
                <a:latin typeface="+mn-lt"/>
              </a:rPr>
              <a:t>Unidose</a:t>
            </a:r>
            <a:r>
              <a:rPr lang="de-DE" sz="2800" b="1" dirty="0">
                <a:latin typeface="+mn-lt"/>
              </a:rPr>
              <a:t> Systems (UDS) </a:t>
            </a:r>
            <a:r>
              <a:rPr lang="de-DE" sz="2800" b="1" dirty="0" err="1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376" y="1429126"/>
            <a:ext cx="2332484" cy="3275912"/>
          </a:xfrm>
          <a:prstGeom prst="rect">
            <a:avLst/>
          </a:prstGeom>
        </p:spPr>
      </p:pic>
      <p:sp>
        <p:nvSpPr>
          <p:cNvPr id="14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8938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err="1">
                <a:latin typeface="+mn-lt"/>
              </a:rPr>
              <a:t>Unidose</a:t>
            </a:r>
            <a:r>
              <a:rPr lang="de-DE" sz="2800" b="1" dirty="0">
                <a:latin typeface="+mn-lt"/>
              </a:rPr>
              <a:t> Systems (UDS) </a:t>
            </a:r>
            <a:r>
              <a:rPr lang="de-DE" sz="2800" b="1" dirty="0" err="1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1" y="1782249"/>
            <a:ext cx="4202802" cy="3951331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6750" y="2050085"/>
            <a:ext cx="2397445" cy="3439147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9623691" y="1687247"/>
            <a:ext cx="101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761767"/>
                </a:solidFill>
              </a:rPr>
              <a:t>Actuator</a:t>
            </a:r>
            <a:endParaRPr lang="en-GB" b="1" dirty="0">
              <a:solidFill>
                <a:srgbClr val="761767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7125244" y="1904414"/>
            <a:ext cx="960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>
                <a:solidFill>
                  <a:srgbClr val="761767"/>
                </a:solidFill>
              </a:rPr>
              <a:t>Cannula</a:t>
            </a:r>
            <a:endParaRPr lang="en-GB" b="1" dirty="0">
              <a:solidFill>
                <a:srgbClr val="761767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10117670" y="261398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>
                <a:solidFill>
                  <a:srgbClr val="761767"/>
                </a:solidFill>
              </a:rPr>
              <a:t>Vial</a:t>
            </a:r>
            <a:endParaRPr lang="en-GB" b="1" dirty="0">
              <a:solidFill>
                <a:srgbClr val="761767"/>
              </a:solidFill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6540429" y="2223493"/>
            <a:ext cx="934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761767"/>
                </a:solidFill>
              </a:rPr>
              <a:t>Rubber </a:t>
            </a:r>
          </a:p>
          <a:p>
            <a:r>
              <a:rPr lang="de-DE" b="1" dirty="0" err="1" smtClean="0">
                <a:solidFill>
                  <a:srgbClr val="761767"/>
                </a:solidFill>
              </a:rPr>
              <a:t>stopper</a:t>
            </a:r>
            <a:endParaRPr lang="en-GB" b="1" dirty="0">
              <a:solidFill>
                <a:srgbClr val="761767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0117670" y="3465804"/>
            <a:ext cx="1187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>
                <a:solidFill>
                  <a:srgbClr val="761767"/>
                </a:solidFill>
              </a:rPr>
              <a:t>Plastic</a:t>
            </a:r>
            <a:r>
              <a:rPr lang="de-DE" b="1" dirty="0" smtClean="0">
                <a:solidFill>
                  <a:srgbClr val="761767"/>
                </a:solidFill>
              </a:rPr>
              <a:t> </a:t>
            </a:r>
            <a:r>
              <a:rPr lang="de-DE" b="1" dirty="0" err="1" smtClean="0">
                <a:solidFill>
                  <a:srgbClr val="761767"/>
                </a:solidFill>
              </a:rPr>
              <a:t>vial</a:t>
            </a:r>
            <a:endParaRPr lang="de-DE" b="1" dirty="0">
              <a:solidFill>
                <a:srgbClr val="761767"/>
              </a:solidFill>
            </a:endParaRPr>
          </a:p>
          <a:p>
            <a:r>
              <a:rPr lang="de-DE" b="1" dirty="0" err="1" smtClean="0">
                <a:solidFill>
                  <a:srgbClr val="761767"/>
                </a:solidFill>
              </a:rPr>
              <a:t>housing</a:t>
            </a:r>
            <a:endParaRPr lang="en-GB" b="1" dirty="0">
              <a:solidFill>
                <a:srgbClr val="761767"/>
              </a:solidFill>
            </a:endParaRPr>
          </a:p>
        </p:txBody>
      </p:sp>
      <p:cxnSp>
        <p:nvCxnSpPr>
          <p:cNvPr id="25" name="Gerader Verbinder 24"/>
          <p:cNvCxnSpPr/>
          <p:nvPr/>
        </p:nvCxnSpPr>
        <p:spPr>
          <a:xfrm>
            <a:off x="7573430" y="2655452"/>
            <a:ext cx="1337961" cy="361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7573430" y="2169003"/>
            <a:ext cx="0" cy="486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 flipH="1">
            <a:off x="9032081" y="2295848"/>
            <a:ext cx="1123950" cy="343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V="1">
            <a:off x="10152986" y="1968696"/>
            <a:ext cx="0" cy="327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 flipH="1">
            <a:off x="9032081" y="3208968"/>
            <a:ext cx="1382436" cy="4281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V="1">
            <a:off x="10411472" y="2881816"/>
            <a:ext cx="0" cy="327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/>
          <p:cNvCxnSpPr/>
          <p:nvPr/>
        </p:nvCxnSpPr>
        <p:spPr>
          <a:xfrm>
            <a:off x="7020543" y="3017391"/>
            <a:ext cx="1808270" cy="408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V="1">
            <a:off x="7020543" y="2779234"/>
            <a:ext cx="0" cy="2381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/>
          <p:cNvCxnSpPr/>
          <p:nvPr/>
        </p:nvCxnSpPr>
        <p:spPr>
          <a:xfrm flipH="1">
            <a:off x="8911391" y="4340073"/>
            <a:ext cx="1768254" cy="4862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V="1">
            <a:off x="10676600" y="4012921"/>
            <a:ext cx="0" cy="327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590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800" b="1" dirty="0" smtClean="0">
                <a:latin typeface="+mn-lt"/>
              </a:rPr>
              <a:t>Blister </a:t>
            </a:r>
            <a:r>
              <a:rPr lang="de-DE" sz="2800" b="1" dirty="0" err="1" smtClean="0">
                <a:latin typeface="+mn-lt"/>
              </a:rPr>
              <a:t>strip</a:t>
            </a:r>
            <a:r>
              <a:rPr lang="de-DE" sz="2800" b="1" dirty="0" smtClean="0">
                <a:latin typeface="+mn-lt"/>
              </a:rPr>
              <a:t> </a:t>
            </a:r>
            <a:r>
              <a:rPr lang="de-DE" sz="2800" b="1" dirty="0" err="1" smtClean="0">
                <a:latin typeface="+mn-lt"/>
              </a:rPr>
              <a:t>inspection</a:t>
            </a:r>
            <a:endParaRPr lang="en-GB" sz="2800" b="1" dirty="0">
              <a:latin typeface="+mn-l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4"/>
          <a:stretch/>
        </p:blipFill>
        <p:spPr>
          <a:xfrm>
            <a:off x="2909566" y="1494972"/>
            <a:ext cx="9282435" cy="373017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14523">
            <a:off x="436686" y="2383024"/>
            <a:ext cx="2020500" cy="1958696"/>
          </a:xfrm>
          <a:prstGeom prst="rect">
            <a:avLst/>
          </a:prstGeom>
        </p:spPr>
      </p:pic>
      <p:sp>
        <p:nvSpPr>
          <p:cNvPr id="7" name="Textplatzhalter 14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3306996" cy="227597"/>
          </a:xfrm>
        </p:spPr>
        <p:txBody>
          <a:bodyPr/>
          <a:lstStyle/>
          <a:p>
            <a:r>
              <a:rPr lang="de-DE" dirty="0" smtClean="0"/>
              <a:t>HEUFT pulsed 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technology</a:t>
            </a:r>
            <a:r>
              <a:rPr lang="de-DE" dirty="0" smtClean="0"/>
              <a:t> -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beyond</a:t>
            </a:r>
            <a:r>
              <a:rPr lang="de-DE" dirty="0" smtClean="0"/>
              <a:t> </a:t>
            </a:r>
            <a:r>
              <a:rPr lang="de-DE" dirty="0" err="1" smtClean="0"/>
              <a:t>visible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32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UFT Standard">
  <a:themeElements>
    <a:clrScheme name="HEUFT Standar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F6600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FF6600"/>
      </a:hlink>
      <a:folHlink>
        <a:srgbClr val="FF66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C76404DA-B8D4-42E8-B5BE-85A69342F230}" vid="{1A7A2AEE-6A3F-4981-96D7-1729D86544E0}"/>
    </a:ext>
  </a:extLst>
</a:theme>
</file>

<file path=ppt/theme/theme2.xml><?xml version="1.0" encoding="utf-8"?>
<a:theme xmlns:a="http://schemas.openxmlformats.org/drawingml/2006/main" name="HEUFT Beverage">
  <a:themeElements>
    <a:clrScheme name="HEUFT Beverag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C76404DA-B8D4-42E8-B5BE-85A69342F230}" vid="{9944EEE6-70AA-441D-ABC6-ADCA29B57950}"/>
    </a:ext>
  </a:extLst>
</a:theme>
</file>

<file path=ppt/theme/theme3.xml><?xml version="1.0" encoding="utf-8"?>
<a:theme xmlns:a="http://schemas.openxmlformats.org/drawingml/2006/main" name="HEUFT Food">
  <a:themeElements>
    <a:clrScheme name="HEUFT Foo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C76404DA-B8D4-42E8-B5BE-85A69342F230}" vid="{43586C89-7B1E-4F6D-B214-05E9B503CAD7}"/>
    </a:ext>
  </a:extLst>
</a:theme>
</file>

<file path=ppt/theme/theme4.xml><?xml version="1.0" encoding="utf-8"?>
<a:theme xmlns:a="http://schemas.openxmlformats.org/drawingml/2006/main" name="HEUFT Pharma">
  <a:themeElements>
    <a:clrScheme name="HEUFT Pharma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A2238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A2238E"/>
      </a:hlink>
      <a:folHlink>
        <a:srgbClr val="A223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C76404DA-B8D4-42E8-B5BE-85A69342F230}" vid="{8DFE2433-B5AE-4217-8A83-9027AE89118D}"/>
    </a:ext>
  </a:extLst>
</a:theme>
</file>

<file path=ppt/theme/theme5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2018-03-04_guideline</Template>
  <TotalTime>0</TotalTime>
  <Words>655</Words>
  <Application>Microsoft Office PowerPoint</Application>
  <PresentationFormat>Breitbild</PresentationFormat>
  <Paragraphs>142</Paragraphs>
  <Slides>18</Slides>
  <Notes>18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18</vt:i4>
      </vt:variant>
    </vt:vector>
  </HeadingPairs>
  <TitlesOfParts>
    <vt:vector size="30" baseType="lpstr">
      <vt:lpstr>Microsoft YaHei</vt:lpstr>
      <vt:lpstr>Arial</vt:lpstr>
      <vt:lpstr>Arial Narrow</vt:lpstr>
      <vt:lpstr>Calibri</vt:lpstr>
      <vt:lpstr>Calibri Light</vt:lpstr>
      <vt:lpstr>Mangal</vt:lpstr>
      <vt:lpstr>Wingdings</vt:lpstr>
      <vt:lpstr>HEUFT Standard</vt:lpstr>
      <vt:lpstr>HEUFT Beverage</vt:lpstr>
      <vt:lpstr>HEUFT Food</vt:lpstr>
      <vt:lpstr>HEUFT Pharma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Jahnen</dc:creator>
  <cp:lastModifiedBy>HEUFT</cp:lastModifiedBy>
  <cp:revision>370</cp:revision>
  <dcterms:created xsi:type="dcterms:W3CDTF">2018-09-02T13:37:36Z</dcterms:created>
  <dcterms:modified xsi:type="dcterms:W3CDTF">2021-03-10T16:20:48Z</dcterms:modified>
</cp:coreProperties>
</file>