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  <p:sldMasterId id="2147483798" r:id="rId2"/>
    <p:sldMasterId id="2147483805" r:id="rId3"/>
    <p:sldMasterId id="2147483812" r:id="rId4"/>
  </p:sldMasterIdLst>
  <p:notesMasterIdLst>
    <p:notesMasterId r:id="rId55"/>
  </p:notesMasterIdLst>
  <p:sldIdLst>
    <p:sldId id="258" r:id="rId5"/>
    <p:sldId id="263" r:id="rId6"/>
    <p:sldId id="262" r:id="rId7"/>
    <p:sldId id="319" r:id="rId8"/>
    <p:sldId id="320" r:id="rId9"/>
    <p:sldId id="321" r:id="rId10"/>
    <p:sldId id="322" r:id="rId11"/>
    <p:sldId id="325" r:id="rId12"/>
    <p:sldId id="326" r:id="rId13"/>
    <p:sldId id="327" r:id="rId14"/>
    <p:sldId id="328" r:id="rId15"/>
    <p:sldId id="330" r:id="rId16"/>
    <p:sldId id="331" r:id="rId17"/>
    <p:sldId id="332" r:id="rId18"/>
    <p:sldId id="333" r:id="rId19"/>
    <p:sldId id="334" r:id="rId20"/>
    <p:sldId id="335" r:id="rId21"/>
    <p:sldId id="336" r:id="rId22"/>
    <p:sldId id="259" r:id="rId23"/>
    <p:sldId id="339" r:id="rId24"/>
    <p:sldId id="323" r:id="rId25"/>
    <p:sldId id="268" r:id="rId26"/>
    <p:sldId id="269" r:id="rId27"/>
    <p:sldId id="270" r:id="rId28"/>
    <p:sldId id="271" r:id="rId29"/>
    <p:sldId id="272" r:id="rId30"/>
    <p:sldId id="273" r:id="rId31"/>
    <p:sldId id="274" r:id="rId32"/>
    <p:sldId id="275" r:id="rId33"/>
    <p:sldId id="276" r:id="rId34"/>
    <p:sldId id="277" r:id="rId35"/>
    <p:sldId id="278" r:id="rId36"/>
    <p:sldId id="338" r:id="rId37"/>
    <p:sldId id="279" r:id="rId38"/>
    <p:sldId id="329" r:id="rId39"/>
    <p:sldId id="344" r:id="rId40"/>
    <p:sldId id="303" r:id="rId41"/>
    <p:sldId id="305" r:id="rId42"/>
    <p:sldId id="306" r:id="rId43"/>
    <p:sldId id="307" r:id="rId44"/>
    <p:sldId id="343" r:id="rId45"/>
    <p:sldId id="310" r:id="rId46"/>
    <p:sldId id="311" r:id="rId47"/>
    <p:sldId id="312" r:id="rId48"/>
    <p:sldId id="313" r:id="rId49"/>
    <p:sldId id="314" r:id="rId50"/>
    <p:sldId id="315" r:id="rId51"/>
    <p:sldId id="317" r:id="rId52"/>
    <p:sldId id="318" r:id="rId53"/>
    <p:sldId id="342" r:id="rId5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Überblick eXaminer II Geräte" id="{1729C8D1-6C59-4015-AA7E-7DDD5709A9BE}">
          <p14:sldIdLst>
            <p14:sldId id="258"/>
            <p14:sldId id="263"/>
            <p14:sldId id="262"/>
            <p14:sldId id="319"/>
            <p14:sldId id="320"/>
            <p14:sldId id="321"/>
            <p14:sldId id="322"/>
            <p14:sldId id="325"/>
            <p14:sldId id="326"/>
            <p14:sldId id="327"/>
            <p14:sldId id="328"/>
            <p14:sldId id="330"/>
            <p14:sldId id="331"/>
            <p14:sldId id="332"/>
            <p14:sldId id="333"/>
            <p14:sldId id="334"/>
            <p14:sldId id="335"/>
            <p14:sldId id="336"/>
          </p14:sldIdLst>
        </p14:section>
        <p14:section name="HEUFT eXaminer II XAC" id="{2F59ACAB-9801-47E2-AB47-8F8991F16321}">
          <p14:sldIdLst>
            <p14:sldId id="259"/>
            <p14:sldId id="339"/>
            <p14:sldId id="323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338"/>
            <p14:sldId id="279"/>
            <p14:sldId id="329"/>
            <p14:sldId id="344"/>
          </p14:sldIdLst>
        </p14:section>
        <p14:section name="HEUFT eXaminer II XB" id="{081DE0FF-5855-4A7F-99BE-80233CF808FE}">
          <p14:sldIdLst>
            <p14:sldId id="303"/>
            <p14:sldId id="305"/>
            <p14:sldId id="306"/>
            <p14:sldId id="307"/>
            <p14:sldId id="343"/>
          </p14:sldIdLst>
        </p14:section>
        <p14:section name="HEUFT eXaminer II XS" id="{FB58FCF1-8CBB-421D-9F9B-16E992B99556}">
          <p14:sldIdLst>
            <p14:sldId id="310"/>
            <p14:sldId id="311"/>
            <p14:sldId id="312"/>
            <p14:sldId id="313"/>
            <p14:sldId id="314"/>
            <p14:sldId id="315"/>
            <p14:sldId id="317"/>
            <p14:sldId id="318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E00"/>
    <a:srgbClr val="D2232A"/>
    <a:srgbClr val="62BB47"/>
    <a:srgbClr val="F583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Helle Formatvorlag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39" autoAdjust="0"/>
    <p:restoredTop sz="94660" autoAdjust="0"/>
  </p:normalViewPr>
  <p:slideViewPr>
    <p:cSldViewPr snapToGrid="0" showGuides="1">
      <p:cViewPr varScale="1">
        <p:scale>
          <a:sx n="111" d="100"/>
          <a:sy n="111" d="100"/>
        </p:scale>
        <p:origin x="126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E5165-90E6-4075-8EA3-BE41231911E9}" type="datetimeFigureOut">
              <a:rPr lang="de-DE" smtClean="0"/>
              <a:t>29.08.2019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C55A7-2B01-4C3A-B683-9A15AA7F49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168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81522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3415558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649432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2560423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4262630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1132030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48134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151799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3234844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469636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2962802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181228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128644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3933866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70107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86018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1629425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342429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802432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862066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22504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3131271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919373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621912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1236162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06260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6126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01766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428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819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39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20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51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21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99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2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10" Type="http://schemas.openxmlformats.org/officeDocument/2006/relationships/image" Target="../media/image92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microsoft.com/office/2007/relationships/media" Target="../media/media5.wmv"/><Relationship Id="rId7" Type="http://schemas.openxmlformats.org/officeDocument/2006/relationships/slideLayout" Target="../slideLayouts/slideLayout21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6" Type="http://schemas.openxmlformats.org/officeDocument/2006/relationships/video" Target="../media/media6.wmv"/><Relationship Id="rId5" Type="http://schemas.microsoft.com/office/2007/relationships/media" Target="../media/media6.wmv"/><Relationship Id="rId10" Type="http://schemas.openxmlformats.org/officeDocument/2006/relationships/image" Target="../media/image98.png"/><Relationship Id="rId4" Type="http://schemas.openxmlformats.org/officeDocument/2006/relationships/video" Target="../media/media5.wmv"/><Relationship Id="rId9" Type="http://schemas.openxmlformats.org/officeDocument/2006/relationships/image" Target="../media/image9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01.png"/><Relationship Id="rId3" Type="http://schemas.microsoft.com/office/2007/relationships/media" Target="../media/media8.wmv"/><Relationship Id="rId7" Type="http://schemas.openxmlformats.org/officeDocument/2006/relationships/slideLayout" Target="../slideLayouts/slideLayout21.xml"/><Relationship Id="rId12" Type="http://schemas.openxmlformats.org/officeDocument/2006/relationships/image" Target="../media/image100.png"/><Relationship Id="rId2" Type="http://schemas.openxmlformats.org/officeDocument/2006/relationships/video" Target="../media/media7.wmv"/><Relationship Id="rId1" Type="http://schemas.microsoft.com/office/2007/relationships/media" Target="../media/media7.wmv"/><Relationship Id="rId6" Type="http://schemas.openxmlformats.org/officeDocument/2006/relationships/video" Target="../media/media9.wmv"/><Relationship Id="rId11" Type="http://schemas.openxmlformats.org/officeDocument/2006/relationships/image" Target="../media/image37.png"/><Relationship Id="rId5" Type="http://schemas.microsoft.com/office/2007/relationships/media" Target="../media/media9.wmv"/><Relationship Id="rId10" Type="http://schemas.openxmlformats.org/officeDocument/2006/relationships/image" Target="../media/image36.png"/><Relationship Id="rId4" Type="http://schemas.openxmlformats.org/officeDocument/2006/relationships/video" Target="../media/media8.wmv"/><Relationship Id="rId9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microsoft.com/office/2007/relationships/media" Target="../media/media11.wmv"/><Relationship Id="rId7" Type="http://schemas.openxmlformats.org/officeDocument/2006/relationships/slideLayout" Target="../slideLayouts/slideLayout21.xml"/><Relationship Id="rId2" Type="http://schemas.openxmlformats.org/officeDocument/2006/relationships/video" Target="../media/media10.wmv"/><Relationship Id="rId1" Type="http://schemas.microsoft.com/office/2007/relationships/media" Target="../media/media10.wmv"/><Relationship Id="rId6" Type="http://schemas.openxmlformats.org/officeDocument/2006/relationships/video" Target="../media/media12.wmv"/><Relationship Id="rId5" Type="http://schemas.microsoft.com/office/2007/relationships/media" Target="../media/media12.wmv"/><Relationship Id="rId10" Type="http://schemas.openxmlformats.org/officeDocument/2006/relationships/image" Target="../media/image106.png"/><Relationship Id="rId4" Type="http://schemas.openxmlformats.org/officeDocument/2006/relationships/video" Target="../media/media11.wmv"/><Relationship Id="rId9" Type="http://schemas.openxmlformats.org/officeDocument/2006/relationships/image" Target="../media/image10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media" Target="../media/media14.wmv"/><Relationship Id="rId7" Type="http://schemas.openxmlformats.org/officeDocument/2006/relationships/image" Target="../media/image109.png"/><Relationship Id="rId2" Type="http://schemas.openxmlformats.org/officeDocument/2006/relationships/video" Target="../media/media13.wmv"/><Relationship Id="rId1" Type="http://schemas.microsoft.com/office/2007/relationships/media" Target="../media/media13.wmv"/><Relationship Id="rId6" Type="http://schemas.openxmlformats.org/officeDocument/2006/relationships/image" Target="../media/image108.png"/><Relationship Id="rId5" Type="http://schemas.openxmlformats.org/officeDocument/2006/relationships/slideLayout" Target="../slideLayouts/slideLayout21.xml"/><Relationship Id="rId4" Type="http://schemas.openxmlformats.org/officeDocument/2006/relationships/video" Target="../media/media14.wmv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media" Target="../media/media16.wmv"/><Relationship Id="rId7" Type="http://schemas.openxmlformats.org/officeDocument/2006/relationships/image" Target="../media/image111.png"/><Relationship Id="rId2" Type="http://schemas.openxmlformats.org/officeDocument/2006/relationships/video" Target="../media/media15.wmv"/><Relationship Id="rId1" Type="http://schemas.microsoft.com/office/2007/relationships/media" Target="../media/media15.wmv"/><Relationship Id="rId6" Type="http://schemas.openxmlformats.org/officeDocument/2006/relationships/image" Target="../media/image110.png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37.png"/><Relationship Id="rId4" Type="http://schemas.openxmlformats.org/officeDocument/2006/relationships/video" Target="../media/media16.wmv"/><Relationship Id="rId9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video" Target="../media/media17.wmv"/><Relationship Id="rId1" Type="http://schemas.microsoft.com/office/2007/relationships/media" Target="../media/media17.wmv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34.png"/><Relationship Id="rId7" Type="http://schemas.openxmlformats.org/officeDocument/2006/relationships/image" Target="../media/image1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microsoft.com/office/2007/relationships/media" Target="../media/media18.mp4"/><Relationship Id="rId1" Type="http://schemas.openxmlformats.org/officeDocument/2006/relationships/video" Target="NULL" TargetMode="External"/><Relationship Id="rId4" Type="http://schemas.openxmlformats.org/officeDocument/2006/relationships/image" Target="../media/image12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3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3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3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7" Type="http://schemas.openxmlformats.org/officeDocument/2006/relationships/image" Target="../media/image141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0.png"/><Relationship Id="rId5" Type="http://schemas.openxmlformats.org/officeDocument/2006/relationships/image" Target="../media/image124.png"/><Relationship Id="rId4" Type="http://schemas.openxmlformats.org/officeDocument/2006/relationships/image" Target="../media/image139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42.png"/><Relationship Id="rId7" Type="http://schemas.openxmlformats.org/officeDocument/2006/relationships/image" Target="../media/image143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3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image" Target="../media/image145.png"/><Relationship Id="rId7" Type="http://schemas.openxmlformats.org/officeDocument/2006/relationships/image" Target="../media/image149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46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3" Type="http://schemas.openxmlformats.org/officeDocument/2006/relationships/image" Target="../media/image152.png"/><Relationship Id="rId7" Type="http://schemas.openxmlformats.org/officeDocument/2006/relationships/image" Target="../media/image147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6.png"/><Relationship Id="rId5" Type="http://schemas.openxmlformats.org/officeDocument/2006/relationships/image" Target="../media/image154.png"/><Relationship Id="rId4" Type="http://schemas.openxmlformats.org/officeDocument/2006/relationships/image" Target="../media/image153.png"/><Relationship Id="rId9" Type="http://schemas.openxmlformats.org/officeDocument/2006/relationships/image" Target="../media/image150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image" Target="../media/image156.png"/><Relationship Id="rId7" Type="http://schemas.openxmlformats.org/officeDocument/2006/relationships/image" Target="../media/image148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4" Type="http://schemas.openxmlformats.org/officeDocument/2006/relationships/image" Target="../media/image157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159.png"/><Relationship Id="rId7" Type="http://schemas.openxmlformats.org/officeDocument/2006/relationships/image" Target="../media/image95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61.png"/><Relationship Id="rId5" Type="http://schemas.openxmlformats.org/officeDocument/2006/relationships/image" Target="../media/image147.png"/><Relationship Id="rId4" Type="http://schemas.openxmlformats.org/officeDocument/2006/relationships/image" Target="../media/image16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7" Type="http://schemas.openxmlformats.org/officeDocument/2006/relationships/image" Target="../media/image150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5.png"/><Relationship Id="rId5" Type="http://schemas.openxmlformats.org/officeDocument/2006/relationships/image" Target="../media/image147.png"/><Relationship Id="rId4" Type="http://schemas.openxmlformats.org/officeDocument/2006/relationships/image" Target="../media/image16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7" Type="http://schemas.openxmlformats.org/officeDocument/2006/relationships/image" Target="../media/image168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50.png"/><Relationship Id="rId5" Type="http://schemas.openxmlformats.org/officeDocument/2006/relationships/image" Target="../media/image147.png"/><Relationship Id="rId4" Type="http://schemas.openxmlformats.org/officeDocument/2006/relationships/image" Target="../media/image16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3003882"/>
            <a:ext cx="12192000" cy="1475569"/>
          </a:xfrm>
          <a:prstGeom prst="rect">
            <a:avLst/>
          </a:prstGeom>
          <a:solidFill>
            <a:srgbClr val="62BB47"/>
          </a:solidFill>
          <a:ln>
            <a:solidFill>
              <a:srgbClr val="62BB47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821" y="1768310"/>
            <a:ext cx="2958293" cy="197335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472" y="1824457"/>
            <a:ext cx="2236470" cy="197335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757" y="1608820"/>
            <a:ext cx="1791591" cy="213284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352" y="1238610"/>
            <a:ext cx="3334793" cy="2503056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149" y="1479152"/>
            <a:ext cx="3399562" cy="2551671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352926" y="3797813"/>
            <a:ext cx="18582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HEUFT </a:t>
            </a:r>
            <a:r>
              <a:rPr lang="de-DE" sz="1400" i="1" dirty="0" err="1" smtClean="0">
                <a:solidFill>
                  <a:schemeClr val="bg1"/>
                </a:solidFill>
              </a:rPr>
              <a:t>eXaminer</a:t>
            </a:r>
            <a:r>
              <a:rPr lang="de-DE" sz="1400" i="1" dirty="0" smtClean="0">
                <a:solidFill>
                  <a:schemeClr val="bg1"/>
                </a:solidFill>
              </a:rPr>
              <a:t> </a:t>
            </a:r>
            <a:r>
              <a:rPr lang="de-DE" sz="1400" i="1" baseline="300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400" i="1" dirty="0" smtClean="0">
                <a:solidFill>
                  <a:schemeClr val="bg1"/>
                </a:solidFill>
              </a:rPr>
              <a:t> XAC</a:t>
            </a:r>
            <a:endParaRPr lang="de-DE" sz="1400" i="1" dirty="0">
              <a:solidFill>
                <a:schemeClr val="bg1"/>
              </a:solidFill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2835151" y="3797812"/>
            <a:ext cx="18571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HEUFT</a:t>
            </a:r>
            <a:r>
              <a:rPr lang="de-DE" sz="1400" i="1" dirty="0" smtClean="0">
                <a:solidFill>
                  <a:schemeClr val="bg1"/>
                </a:solidFill>
              </a:rPr>
              <a:t> </a:t>
            </a:r>
            <a:r>
              <a:rPr lang="de-DE" sz="1400" i="1" dirty="0" err="1" smtClean="0">
                <a:solidFill>
                  <a:schemeClr val="bg1"/>
                </a:solidFill>
              </a:rPr>
              <a:t>eXaminer</a:t>
            </a:r>
            <a:r>
              <a:rPr lang="de-DE" sz="1400" i="1" dirty="0" smtClean="0">
                <a:solidFill>
                  <a:schemeClr val="bg1"/>
                </a:solidFill>
              </a:rPr>
              <a:t> </a:t>
            </a:r>
            <a:r>
              <a:rPr lang="de-DE" sz="1400" i="1" baseline="30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400" i="1" dirty="0" smtClean="0">
                <a:solidFill>
                  <a:schemeClr val="bg1"/>
                </a:solidFill>
              </a:rPr>
              <a:t> XOS</a:t>
            </a:r>
            <a:endParaRPr lang="de-DE" sz="1400" i="1" dirty="0">
              <a:solidFill>
                <a:schemeClr val="bg1"/>
              </a:solidFill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980830" y="3797812"/>
            <a:ext cx="1761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HEUFT </a:t>
            </a:r>
            <a:r>
              <a:rPr lang="de-DE" sz="1400" i="1" dirty="0" err="1" smtClean="0">
                <a:solidFill>
                  <a:schemeClr val="bg1"/>
                </a:solidFill>
              </a:rPr>
              <a:t>eXaminer</a:t>
            </a:r>
            <a:r>
              <a:rPr lang="de-DE" sz="1400" i="1" dirty="0" smtClean="0">
                <a:solidFill>
                  <a:schemeClr val="bg1"/>
                </a:solidFill>
              </a:rPr>
              <a:t> </a:t>
            </a:r>
            <a:r>
              <a:rPr lang="de-DE" sz="1400" i="1" baseline="30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400" i="1" dirty="0" smtClean="0">
                <a:solidFill>
                  <a:schemeClr val="bg1"/>
                </a:solidFill>
              </a:rPr>
              <a:t> XB</a:t>
            </a:r>
            <a:endParaRPr lang="de-DE" sz="1400" i="1" dirty="0">
              <a:solidFill>
                <a:schemeClr val="bg1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096167" y="3797812"/>
            <a:ext cx="17518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HEUFT </a:t>
            </a:r>
            <a:r>
              <a:rPr lang="de-DE" sz="1400" i="1" dirty="0" err="1" smtClean="0">
                <a:solidFill>
                  <a:schemeClr val="bg1"/>
                </a:solidFill>
              </a:rPr>
              <a:t>eXaminer</a:t>
            </a:r>
            <a:r>
              <a:rPr lang="de-DE" sz="1400" i="1" dirty="0">
                <a:solidFill>
                  <a:schemeClr val="bg1"/>
                </a:solidFill>
              </a:rPr>
              <a:t> </a:t>
            </a:r>
            <a:r>
              <a:rPr lang="de-DE" sz="1400" i="1" baseline="30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400" i="1" dirty="0" smtClean="0">
                <a:solidFill>
                  <a:schemeClr val="bg1"/>
                </a:solidFill>
              </a:rPr>
              <a:t> XT</a:t>
            </a:r>
            <a:endParaRPr lang="de-DE" sz="1400" i="1" dirty="0">
              <a:solidFill>
                <a:schemeClr val="bg1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9559916" y="3769984"/>
            <a:ext cx="2594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HEUFT </a:t>
            </a:r>
            <a:r>
              <a:rPr lang="de-DE" sz="1400" i="1" dirty="0" err="1" smtClean="0">
                <a:solidFill>
                  <a:schemeClr val="bg1"/>
                </a:solidFill>
              </a:rPr>
              <a:t>eXaminer</a:t>
            </a:r>
            <a:r>
              <a:rPr lang="de-DE" sz="1400" i="1" dirty="0" smtClean="0">
                <a:solidFill>
                  <a:schemeClr val="bg1"/>
                </a:solidFill>
              </a:rPr>
              <a:t> </a:t>
            </a:r>
            <a:r>
              <a:rPr lang="de-DE" sz="1400" i="1" baseline="30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400" i="1" dirty="0" smtClean="0">
                <a:solidFill>
                  <a:schemeClr val="bg1"/>
                </a:solidFill>
              </a:rPr>
              <a:t> XS</a:t>
            </a:r>
            <a:endParaRPr lang="de-DE" sz="1400" i="1" dirty="0">
              <a:solidFill>
                <a:schemeClr val="bg1"/>
              </a:solidFill>
            </a:endParaRP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74" y="4539254"/>
            <a:ext cx="854391" cy="1161971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693" y="4572230"/>
            <a:ext cx="633822" cy="1128995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183" y="4262614"/>
            <a:ext cx="737259" cy="1541542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605" y="4454181"/>
            <a:ext cx="387372" cy="1314526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890" y="4665280"/>
            <a:ext cx="1113578" cy="1166188"/>
          </a:xfrm>
          <a:prstGeom prst="rect">
            <a:avLst/>
          </a:prstGeom>
        </p:spPr>
      </p:pic>
      <p:pic>
        <p:nvPicPr>
          <p:cNvPr id="24" name="Grafik 2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443" y="4593646"/>
            <a:ext cx="711558" cy="1154467"/>
          </a:xfrm>
          <a:prstGeom prst="rect">
            <a:avLst/>
          </a:prstGeom>
        </p:spPr>
      </p:pic>
      <p:pic>
        <p:nvPicPr>
          <p:cNvPr id="25" name="Grafik 2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049" y="4977238"/>
            <a:ext cx="1372100" cy="678427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510" y="4546407"/>
            <a:ext cx="676836" cy="1130074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346" y="4698753"/>
            <a:ext cx="649547" cy="920191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961" y="4665280"/>
            <a:ext cx="745968" cy="1011201"/>
          </a:xfrm>
          <a:prstGeom prst="rect">
            <a:avLst/>
          </a:prstGeom>
        </p:spPr>
      </p:pic>
      <p:sp>
        <p:nvSpPr>
          <p:cNvPr id="32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hteck 1"/>
          <p:cNvSpPr/>
          <p:nvPr/>
        </p:nvSpPr>
        <p:spPr>
          <a:xfrm rot="2700000">
            <a:off x="1229220" y="4309207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 rot="2700000">
            <a:off x="3523976" y="4304879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/>
          <p:cNvSpPr/>
          <p:nvPr/>
        </p:nvSpPr>
        <p:spPr>
          <a:xfrm rot="2700000">
            <a:off x="5669589" y="4301014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/>
          <p:cNvSpPr/>
          <p:nvPr/>
        </p:nvSpPr>
        <p:spPr>
          <a:xfrm rot="2700000">
            <a:off x="7756299" y="4304922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 38"/>
          <p:cNvSpPr/>
          <p:nvPr/>
        </p:nvSpPr>
        <p:spPr>
          <a:xfrm rot="2700000">
            <a:off x="10363013" y="4293493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057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676" y="827362"/>
            <a:ext cx="4059656" cy="477935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668" y="1875122"/>
            <a:ext cx="4303486" cy="3731594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 rot="16200000">
            <a:off x="1536332" y="1822749"/>
            <a:ext cx="781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Oliven</a:t>
            </a:r>
            <a:endParaRPr lang="de-DE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 rot="16200000">
            <a:off x="1482312" y="2747677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Joghurt</a:t>
            </a:r>
            <a:endParaRPr lang="de-DE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 rot="16200000">
            <a:off x="1474456" y="3731600"/>
            <a:ext cx="9056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kern="0" spc="-110" dirty="0" smtClean="0">
                <a:solidFill>
                  <a:schemeClr val="bg1"/>
                </a:solidFill>
                <a:cs typeface="Arial" panose="020B0604020202020204" pitchFamily="34" charset="0"/>
              </a:rPr>
              <a:t>Marmelade</a:t>
            </a:r>
            <a:endParaRPr lang="de-DE" sz="1400" kern="0" spc="-11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 rot="16200000">
            <a:off x="1482973" y="4681214"/>
            <a:ext cx="89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Rotkohl</a:t>
            </a:r>
            <a:endParaRPr lang="de-DE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2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hteck 10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  <a:cs typeface="Arial" panose="020B0604020202020204" pitchFamily="34" charset="0"/>
              </a:rPr>
              <a:t>Einflüsse Erkennungsleistung</a:t>
            </a:r>
            <a:endParaRPr lang="de-DE" dirty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99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64" y="3153762"/>
            <a:ext cx="6497054" cy="1863151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71" y="551678"/>
            <a:ext cx="10539663" cy="505466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64" y="3079010"/>
            <a:ext cx="2909569" cy="1937903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685" y="3153763"/>
            <a:ext cx="5704992" cy="477050"/>
          </a:xfrm>
          <a:prstGeom prst="rect">
            <a:avLst/>
          </a:prstGeom>
        </p:spPr>
      </p:pic>
      <p:sp>
        <p:nvSpPr>
          <p:cNvPr id="18" name="Freihandform 17"/>
          <p:cNvSpPr/>
          <p:nvPr/>
        </p:nvSpPr>
        <p:spPr>
          <a:xfrm>
            <a:off x="397164" y="2722893"/>
            <a:ext cx="2422365" cy="994610"/>
          </a:xfrm>
          <a:custGeom>
            <a:avLst/>
            <a:gdLst>
              <a:gd name="connsiteX0" fmla="*/ 0 w 2350168"/>
              <a:gd name="connsiteY0" fmla="*/ 0 h 994610"/>
              <a:gd name="connsiteX1" fmla="*/ 1636295 w 2350168"/>
              <a:gd name="connsiteY1" fmla="*/ 0 h 994610"/>
              <a:gd name="connsiteX2" fmla="*/ 2350168 w 2350168"/>
              <a:gd name="connsiteY2" fmla="*/ 994610 h 994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50168" h="994610">
                <a:moveTo>
                  <a:pt x="0" y="0"/>
                </a:moveTo>
                <a:lnTo>
                  <a:pt x="1636295" y="0"/>
                </a:lnTo>
                <a:lnTo>
                  <a:pt x="2350168" y="99461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Freihandform 18"/>
          <p:cNvSpPr/>
          <p:nvPr/>
        </p:nvSpPr>
        <p:spPr>
          <a:xfrm>
            <a:off x="7319340" y="1704219"/>
            <a:ext cx="3821203" cy="1331495"/>
          </a:xfrm>
          <a:custGeom>
            <a:avLst/>
            <a:gdLst>
              <a:gd name="connsiteX0" fmla="*/ 0 w 3545305"/>
              <a:gd name="connsiteY0" fmla="*/ 1331495 h 1331495"/>
              <a:gd name="connsiteX1" fmla="*/ 1219200 w 3545305"/>
              <a:gd name="connsiteY1" fmla="*/ 0 h 1331495"/>
              <a:gd name="connsiteX2" fmla="*/ 3545305 w 3545305"/>
              <a:gd name="connsiteY2" fmla="*/ 8021 h 133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45305" h="1331495">
                <a:moveTo>
                  <a:pt x="0" y="1331495"/>
                </a:moveTo>
                <a:lnTo>
                  <a:pt x="1219200" y="0"/>
                </a:lnTo>
                <a:lnTo>
                  <a:pt x="3545305" y="8021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Freihandform 19"/>
          <p:cNvSpPr/>
          <p:nvPr/>
        </p:nvSpPr>
        <p:spPr>
          <a:xfrm>
            <a:off x="7696329" y="5177335"/>
            <a:ext cx="2935706" cy="593558"/>
          </a:xfrm>
          <a:custGeom>
            <a:avLst/>
            <a:gdLst>
              <a:gd name="connsiteX0" fmla="*/ 0 w 2935706"/>
              <a:gd name="connsiteY0" fmla="*/ 0 h 593558"/>
              <a:gd name="connsiteX1" fmla="*/ 537411 w 2935706"/>
              <a:gd name="connsiteY1" fmla="*/ 593558 h 593558"/>
              <a:gd name="connsiteX2" fmla="*/ 2935706 w 2935706"/>
              <a:gd name="connsiteY2" fmla="*/ 593558 h 59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5706" h="593558">
                <a:moveTo>
                  <a:pt x="0" y="0"/>
                </a:moveTo>
                <a:lnTo>
                  <a:pt x="537411" y="593558"/>
                </a:lnTo>
                <a:lnTo>
                  <a:pt x="2935706" y="593558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Freihandform 20"/>
          <p:cNvSpPr/>
          <p:nvPr/>
        </p:nvSpPr>
        <p:spPr>
          <a:xfrm>
            <a:off x="8594687" y="4583777"/>
            <a:ext cx="2037348" cy="441158"/>
          </a:xfrm>
          <a:custGeom>
            <a:avLst/>
            <a:gdLst>
              <a:gd name="connsiteX0" fmla="*/ 0 w 2037348"/>
              <a:gd name="connsiteY0" fmla="*/ 433137 h 441158"/>
              <a:gd name="connsiteX1" fmla="*/ 2037348 w 2037348"/>
              <a:gd name="connsiteY1" fmla="*/ 441158 h 441158"/>
              <a:gd name="connsiteX2" fmla="*/ 2037348 w 2037348"/>
              <a:gd name="connsiteY2" fmla="*/ 0 h 441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7348" h="441158">
                <a:moveTo>
                  <a:pt x="0" y="433137"/>
                </a:moveTo>
                <a:lnTo>
                  <a:pt x="2037348" y="441158"/>
                </a:lnTo>
                <a:lnTo>
                  <a:pt x="2037348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/>
          <p:cNvSpPr txBox="1"/>
          <p:nvPr/>
        </p:nvSpPr>
        <p:spPr>
          <a:xfrm>
            <a:off x="9821671" y="4241894"/>
            <a:ext cx="22018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24 V  Energieversorgung</a:t>
            </a:r>
            <a:endParaRPr lang="de-DE" sz="1600" dirty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9027411" y="5418786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Röntgengenerator</a:t>
            </a:r>
            <a:endParaRPr lang="de-DE" sz="1400" dirty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8430205" y="1357367"/>
            <a:ext cx="28405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Digitaler Röntgenbildempfänger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299482" y="2374857"/>
            <a:ext cx="1700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Bildauswertekarte</a:t>
            </a:r>
            <a:endParaRPr lang="de-DE" sz="1400" dirty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6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hteck 16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  <a:cs typeface="Arial" panose="020B0604020202020204" pitchFamily="34" charset="0"/>
              </a:rPr>
              <a:t>Komponenten Röntgentechnologie</a:t>
            </a:r>
            <a:endParaRPr lang="de-DE" dirty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48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ehältervervolgung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65174" y="1086339"/>
            <a:ext cx="7261652" cy="4364399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 rot="2700000">
            <a:off x="5903702" y="5917206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  <a:cs typeface="Arial" panose="020B0604020202020204" pitchFamily="34" charset="0"/>
              </a:rPr>
              <a:t>Behälter sicher verfolgen und ausleiten</a:t>
            </a:r>
            <a:endParaRPr lang="de-DE" dirty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29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ehältervervolgung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00706" y="1205613"/>
            <a:ext cx="7190587" cy="4022879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Behälter sicher verfolgen und ausleiten</a:t>
            </a:r>
          </a:p>
        </p:txBody>
      </p:sp>
    </p:spTree>
    <p:extLst>
      <p:ext uri="{BB962C8B-B14F-4D97-AF65-F5344CB8AC3E}">
        <p14:creationId xmlns:p14="http://schemas.microsoft.com/office/powerpoint/2010/main" val="254541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ehältervervolgung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54031" y="1078524"/>
            <a:ext cx="7226625" cy="4032738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 rot="2700000">
            <a:off x="5903702" y="5917209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Behälter sicher verfolgen und ausleiten</a:t>
            </a:r>
          </a:p>
        </p:txBody>
      </p:sp>
    </p:spTree>
    <p:extLst>
      <p:ext uri="{BB962C8B-B14F-4D97-AF65-F5344CB8AC3E}">
        <p14:creationId xmlns:p14="http://schemas.microsoft.com/office/powerpoint/2010/main" val="41405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36738" cy="685800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4420124" y="2730251"/>
            <a:ext cx="335175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3200" spc="-100" dirty="0" smtClean="0">
                <a:solidFill>
                  <a:srgbClr val="62BB47"/>
                </a:solidFill>
                <a:cs typeface="Arial" panose="020B0604020202020204" pitchFamily="34" charset="0"/>
              </a:rPr>
              <a:t>SICHERHEIT</a:t>
            </a:r>
          </a:p>
          <a:p>
            <a:pPr algn="ctr">
              <a:lnSpc>
                <a:spcPct val="150000"/>
              </a:lnSpc>
            </a:pPr>
            <a:r>
              <a:rPr lang="de-DE" sz="3200" spc="-100" dirty="0" smtClean="0">
                <a:solidFill>
                  <a:srgbClr val="62BB47"/>
                </a:solidFill>
                <a:cs typeface="Arial" panose="020B0604020202020204" pitchFamily="34" charset="0"/>
              </a:rPr>
              <a:t>Von Anfang bis Ende</a:t>
            </a:r>
            <a:endParaRPr lang="de-DE" sz="3200" spc="-1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cxnSp>
        <p:nvCxnSpPr>
          <p:cNvPr id="6" name="Gerader Verbinder 5"/>
          <p:cNvCxnSpPr/>
          <p:nvPr/>
        </p:nvCxnSpPr>
        <p:spPr>
          <a:xfrm>
            <a:off x="3751383" y="2516553"/>
            <a:ext cx="45485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r Verbinder 6"/>
          <p:cNvCxnSpPr/>
          <p:nvPr/>
        </p:nvCxnSpPr>
        <p:spPr>
          <a:xfrm>
            <a:off x="3751384" y="4446953"/>
            <a:ext cx="45485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1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53" y="3267231"/>
            <a:ext cx="1589082" cy="150645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108" y="3267230"/>
            <a:ext cx="1519270" cy="1506449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291" y="3267229"/>
            <a:ext cx="1473096" cy="150644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283" y="3267228"/>
            <a:ext cx="1589081" cy="1506449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348" y="3267228"/>
            <a:ext cx="1304284" cy="1506449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2616" y="3267228"/>
            <a:ext cx="1709853" cy="1506450"/>
          </a:xfrm>
          <a:prstGeom prst="rect">
            <a:avLst/>
          </a:prstGeom>
        </p:spPr>
      </p:pic>
      <p:sp>
        <p:nvSpPr>
          <p:cNvPr id="17" name="Textfeld 16"/>
          <p:cNvSpPr txBox="1"/>
          <p:nvPr/>
        </p:nvSpPr>
        <p:spPr>
          <a:xfrm>
            <a:off x="290504" y="2021423"/>
            <a:ext cx="13516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sz="1600" i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pusher</a:t>
            </a:r>
            <a:endParaRPr lang="de-DE" sz="1600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2295310" y="2021423"/>
            <a:ext cx="12650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sz="1600" i="1" dirty="0" smtClean="0">
                <a:solidFill>
                  <a:schemeClr val="bg1"/>
                </a:solidFill>
                <a:cs typeface="Arial" panose="020B0604020202020204" pitchFamily="34" charset="0"/>
              </a:rPr>
              <a:t>mono</a:t>
            </a:r>
            <a:endParaRPr lang="de-DE" sz="1600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4161598" y="2021423"/>
            <a:ext cx="1425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sz="1600" i="1" dirty="0" smtClean="0">
                <a:solidFill>
                  <a:schemeClr val="bg1"/>
                </a:solidFill>
                <a:cs typeface="Arial" panose="020B0604020202020204" pitchFamily="34" charset="0"/>
              </a:rPr>
              <a:t>e-mono</a:t>
            </a:r>
            <a:endParaRPr lang="de-DE" sz="1600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6174455" y="2018699"/>
            <a:ext cx="1047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sz="1600" i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flip</a:t>
            </a:r>
            <a:endParaRPr lang="de-DE" sz="1600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7776743" y="2018699"/>
            <a:ext cx="16267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sz="1600" i="1" dirty="0" smtClean="0">
                <a:solidFill>
                  <a:schemeClr val="bg1"/>
                </a:solidFill>
                <a:cs typeface="Arial" panose="020B0604020202020204" pitchFamily="34" charset="0"/>
              </a:rPr>
              <a:t>DELTA-FW</a:t>
            </a:r>
            <a:endParaRPr lang="de-DE" sz="1600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9901970" y="2018699"/>
            <a:ext cx="14568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sz="1600" i="1" dirty="0" smtClean="0">
                <a:solidFill>
                  <a:schemeClr val="bg1"/>
                </a:solidFill>
                <a:cs typeface="Arial" panose="020B0604020202020204" pitchFamily="34" charset="0"/>
              </a:rPr>
              <a:t>DELTA-K</a:t>
            </a:r>
            <a:endParaRPr lang="de-DE" sz="1600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290504" y="2288944"/>
            <a:ext cx="15388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Kompakter </a:t>
            </a:r>
            <a:r>
              <a:rPr lang="de-DE" sz="12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Ausstoßer</a:t>
            </a:r>
            <a:endParaRPr lang="de-DE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2301632" y="2288944"/>
            <a:ext cx="13780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Schonende Weiche</a:t>
            </a:r>
            <a:endParaRPr lang="de-DE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6174455" y="2288944"/>
            <a:ext cx="12785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Sanfte Ausleitung</a:t>
            </a:r>
            <a:endParaRPr lang="de-DE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7773859" y="2284692"/>
            <a:ext cx="17568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Dynamische Ausleitkurve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9901970" y="2284692"/>
            <a:ext cx="17198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Behutsame Klappweiche</a:t>
            </a:r>
            <a:endParaRPr lang="de-DE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9" name="Textplatzhalter 1"/>
          <p:cNvSpPr txBox="1">
            <a:spLocks/>
          </p:cNvSpPr>
          <p:nvPr/>
        </p:nvSpPr>
        <p:spPr>
          <a:xfrm>
            <a:off x="469361" y="384849"/>
            <a:ext cx="1328890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BEHÄLTERAUSLEITUNG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chteck 29"/>
          <p:cNvSpPr/>
          <p:nvPr/>
        </p:nvSpPr>
        <p:spPr>
          <a:xfrm rot="2700000">
            <a:off x="874042" y="2621579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 rot="2700000">
            <a:off x="2810001" y="2621579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 rot="2700000">
            <a:off x="4692169" y="2640828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4158939" y="2284692"/>
            <a:ext cx="13556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Druckluftlose</a:t>
            </a:r>
          </a:p>
          <a:p>
            <a:r>
              <a:rPr lang="de-DE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Highspeed-Weiche</a:t>
            </a:r>
            <a:endParaRPr lang="de-DE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 rot="2700000">
            <a:off x="6595349" y="2640827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/>
          <p:cNvSpPr/>
          <p:nvPr/>
        </p:nvSpPr>
        <p:spPr>
          <a:xfrm rot="2700000">
            <a:off x="8498528" y="2640827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/>
          <p:cNvSpPr/>
          <p:nvPr/>
        </p:nvSpPr>
        <p:spPr>
          <a:xfrm rot="2700000">
            <a:off x="10593856" y="2640828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871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chtungspfeil 4"/>
          <p:cNvSpPr/>
          <p:nvPr/>
        </p:nvSpPr>
        <p:spPr>
          <a:xfrm rot="5400000">
            <a:off x="2218221" y="2611689"/>
            <a:ext cx="2323864" cy="2493108"/>
          </a:xfrm>
          <a:prstGeom prst="homePlate">
            <a:avLst>
              <a:gd name="adj" fmla="val 1991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6414"/>
            <a:ext cx="12192000" cy="105989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011" y="2391465"/>
            <a:ext cx="2263609" cy="2628707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760" y="3197926"/>
            <a:ext cx="2645157" cy="1515384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094" y="3116529"/>
            <a:ext cx="3447701" cy="216532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206" y="3493893"/>
            <a:ext cx="905343" cy="92345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288" y="3584999"/>
            <a:ext cx="180639" cy="674386"/>
          </a:xfrm>
          <a:prstGeom prst="rect">
            <a:avLst/>
          </a:prstGeom>
        </p:spPr>
      </p:pic>
      <p:sp>
        <p:nvSpPr>
          <p:cNvPr id="12" name="Richtungspfeil 11"/>
          <p:cNvSpPr/>
          <p:nvPr/>
        </p:nvSpPr>
        <p:spPr>
          <a:xfrm>
            <a:off x="3369775" y="3584999"/>
            <a:ext cx="268064" cy="674386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2083266" y="3590488"/>
            <a:ext cx="1315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BEHÄLTER</a:t>
            </a:r>
            <a:b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TRANSPORT</a:t>
            </a:r>
            <a:endParaRPr lang="de-DE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2394668" y="2186776"/>
            <a:ext cx="1698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i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conveyor</a:t>
            </a:r>
            <a:endParaRPr lang="de-DE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5748524" y="2186776"/>
            <a:ext cx="1479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i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beetec</a:t>
            </a:r>
            <a:endParaRPr lang="de-DE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9210739" y="2186776"/>
            <a:ext cx="2039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i="1" dirty="0" smtClean="0">
                <a:solidFill>
                  <a:schemeClr val="bg1"/>
                </a:solidFill>
                <a:cs typeface="Arial" panose="020B0604020202020204" pitchFamily="34" charset="0"/>
              </a:rPr>
              <a:t>synchron TXI</a:t>
            </a:r>
          </a:p>
        </p:txBody>
      </p:sp>
      <p:cxnSp>
        <p:nvCxnSpPr>
          <p:cNvPr id="20" name="Gerade Verbindung mit Pfeil 19"/>
          <p:cNvCxnSpPr/>
          <p:nvPr/>
        </p:nvCxnSpPr>
        <p:spPr>
          <a:xfrm>
            <a:off x="8299938" y="1409454"/>
            <a:ext cx="70338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>
            <a:off x="9756460" y="1409275"/>
            <a:ext cx="33606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platzhalter 1"/>
          <p:cNvSpPr txBox="1">
            <a:spLocks/>
          </p:cNvSpPr>
          <p:nvPr/>
        </p:nvSpPr>
        <p:spPr>
          <a:xfrm>
            <a:off x="469361" y="384849"/>
            <a:ext cx="128400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BEHÄLTERTRANSPORT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hteck 18"/>
          <p:cNvSpPr/>
          <p:nvPr/>
        </p:nvSpPr>
        <p:spPr>
          <a:xfrm rot="2700000">
            <a:off x="6343628" y="2641368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/>
        </p:nvSpPr>
        <p:spPr>
          <a:xfrm rot="2700000">
            <a:off x="10086145" y="2622535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524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2039818"/>
            <a:ext cx="5955323" cy="13286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ichtungspfeil 3"/>
          <p:cNvSpPr/>
          <p:nvPr/>
        </p:nvSpPr>
        <p:spPr>
          <a:xfrm rot="5400000">
            <a:off x="3724029" y="3255110"/>
            <a:ext cx="2117969" cy="2344617"/>
          </a:xfrm>
          <a:prstGeom prst="homePlate">
            <a:avLst>
              <a:gd name="adj" fmla="val 1991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304800" y="2704125"/>
            <a:ext cx="281250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sz="2000" i="1" dirty="0" smtClean="0">
                <a:solidFill>
                  <a:schemeClr val="bg1"/>
                </a:solidFill>
                <a:cs typeface="Arial" panose="020B0604020202020204" pitchFamily="34" charset="0"/>
              </a:rPr>
              <a:t>PROFILER </a:t>
            </a:r>
            <a:r>
              <a:rPr lang="de-DE" sz="2000" dirty="0" smtClean="0">
                <a:solidFill>
                  <a:schemeClr val="bg1"/>
                </a:solidFill>
                <a:cs typeface="Arial" panose="020B0604020202020204" pitchFamily="34" charset="0"/>
              </a:rPr>
              <a:t>-</a:t>
            </a:r>
            <a:r>
              <a:rPr lang="de-DE" sz="2000" dirty="0">
                <a:solidFill>
                  <a:schemeClr val="bg1"/>
                </a:solidFill>
                <a:cs typeface="Arial" panose="020B0604020202020204" pitchFamily="34" charset="0"/>
              </a:rPr>
              <a:t>Familie</a:t>
            </a:r>
          </a:p>
          <a:p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469361" y="3710029"/>
            <a:ext cx="23185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cs typeface="Arial" panose="020B0604020202020204" pitchFamily="34" charset="0"/>
              </a:rPr>
              <a:t>Betriebsdatenerfassung (BDE) und</a:t>
            </a:r>
          </a:p>
          <a:p>
            <a:r>
              <a:rPr lang="de-DE" sz="1200" dirty="0" smtClean="0">
                <a:cs typeface="Arial" panose="020B0604020202020204" pitchFamily="34" charset="0"/>
              </a:rPr>
              <a:t>Linienanalyse in Echtzeit.</a:t>
            </a:r>
            <a:endParaRPr lang="de-DE" sz="1200" dirty="0">
              <a:cs typeface="Arial" panose="020B060402020202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3684385" y="4586264"/>
            <a:ext cx="21417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sz="1400" i="1" dirty="0" smtClean="0">
                <a:solidFill>
                  <a:schemeClr val="bg1"/>
                </a:solidFill>
                <a:cs typeface="Arial" panose="020B0604020202020204" pitchFamily="34" charset="0"/>
              </a:rPr>
              <a:t>STRATEGY </a:t>
            </a:r>
            <a:r>
              <a:rPr lang="de-DE" sz="1400" i="1" baseline="300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400" i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de-DE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-Server</a:t>
            </a:r>
            <a:endParaRPr lang="de-DE" sz="1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206" y="3968357"/>
            <a:ext cx="2217288" cy="446686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745" y="503312"/>
            <a:ext cx="3048210" cy="330608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935" y="2039818"/>
            <a:ext cx="226119" cy="3446585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8018004" y="2919568"/>
            <a:ext cx="7152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  <a:cs typeface="Arial" panose="020B0604020202020204" pitchFamily="34" charset="0"/>
              </a:rPr>
              <a:t>Extension</a:t>
            </a:r>
            <a:endParaRPr lang="de-DE" sz="10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8018004" y="4415043"/>
            <a:ext cx="65434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  <a:cs typeface="Arial" panose="020B0604020202020204" pitchFamily="34" charset="0"/>
              </a:rPr>
              <a:t>Upgrade</a:t>
            </a:r>
            <a:endParaRPr lang="de-DE" sz="10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9151817" y="3645192"/>
            <a:ext cx="15822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cs typeface="Arial" panose="020B0604020202020204" pitchFamily="34" charset="0"/>
              </a:rPr>
              <a:t>HEUFT </a:t>
            </a:r>
            <a:r>
              <a:rPr lang="de-DE" sz="1600" i="1" dirty="0" smtClean="0">
                <a:cs typeface="Arial" panose="020B0604020202020204" pitchFamily="34" charset="0"/>
              </a:rPr>
              <a:t>PROFILER</a:t>
            </a:r>
            <a:endParaRPr lang="de-DE" sz="1600" i="1" dirty="0">
              <a:cs typeface="Arial" panose="020B0604020202020204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9151817" y="2039818"/>
            <a:ext cx="24306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cs typeface="Arial" panose="020B0604020202020204" pitchFamily="34" charset="0"/>
              </a:rPr>
              <a:t>HEUFT </a:t>
            </a:r>
            <a:r>
              <a:rPr lang="de-DE" sz="1600" i="1" dirty="0" smtClean="0">
                <a:cs typeface="Arial" panose="020B0604020202020204" pitchFamily="34" charset="0"/>
              </a:rPr>
              <a:t>PROFILER </a:t>
            </a:r>
            <a:r>
              <a:rPr lang="de-DE" sz="1600" i="1" dirty="0" err="1" smtClean="0">
                <a:cs typeface="Arial" panose="020B0604020202020204" pitchFamily="34" charset="0"/>
              </a:rPr>
              <a:t>advanced</a:t>
            </a:r>
            <a:endParaRPr lang="de-DE" sz="1600" i="1" dirty="0">
              <a:cs typeface="Arial" panose="020B0604020202020204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9151817" y="5089667"/>
            <a:ext cx="245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cs typeface="Arial" panose="020B0604020202020204" pitchFamily="34" charset="0"/>
              </a:rPr>
              <a:t>HEUFT </a:t>
            </a:r>
            <a:r>
              <a:rPr lang="de-DE" sz="1600" i="1" dirty="0" smtClean="0">
                <a:cs typeface="Arial" panose="020B0604020202020204" pitchFamily="34" charset="0"/>
              </a:rPr>
              <a:t>PROFILER </a:t>
            </a:r>
            <a:r>
              <a:rPr lang="de-DE" sz="1600" i="1" dirty="0" err="1" smtClean="0">
                <a:cs typeface="Arial" panose="020B0604020202020204" pitchFamily="34" charset="0"/>
              </a:rPr>
              <a:t>elemental</a:t>
            </a:r>
            <a:endParaRPr lang="de-DE" sz="1600" i="1" dirty="0">
              <a:cs typeface="Arial" panose="020B0604020202020204" pitchFamily="34" charset="0"/>
            </a:endParaRPr>
          </a:p>
        </p:txBody>
      </p:sp>
      <p:sp>
        <p:nvSpPr>
          <p:cNvPr id="18" name="Textplatzhalter 1"/>
          <p:cNvSpPr txBox="1">
            <a:spLocks/>
          </p:cNvSpPr>
          <p:nvPr/>
        </p:nvSpPr>
        <p:spPr>
          <a:xfrm>
            <a:off x="469361" y="384849"/>
            <a:ext cx="1290418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BDE &amp; LINIENANALYSE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hteck 18"/>
          <p:cNvSpPr/>
          <p:nvPr/>
        </p:nvSpPr>
        <p:spPr>
          <a:xfrm rot="2700000">
            <a:off x="453772" y="3223848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578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-1" y="2659075"/>
            <a:ext cx="5423878" cy="762000"/>
          </a:xfrm>
        </p:spPr>
        <p:txBody>
          <a:bodyPr tIns="288000"/>
          <a:lstStyle/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de-DE" dirty="0"/>
              <a:t>Vollbehälter-Inspektion mit gepulster </a:t>
            </a:r>
            <a:r>
              <a:rPr lang="de-DE" dirty="0" smtClean="0"/>
              <a:t>Röntgentechnologie </a:t>
            </a:r>
            <a:r>
              <a:rPr lang="de-DE" dirty="0"/>
              <a:t>auf HEUFT </a:t>
            </a:r>
            <a:r>
              <a:rPr lang="de-DE" i="1" dirty="0"/>
              <a:t>SPECTRUM </a:t>
            </a:r>
            <a:r>
              <a:rPr lang="de-DE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 smtClean="0"/>
              <a:t> </a:t>
            </a:r>
            <a:r>
              <a:rPr lang="de-DE" dirty="0" smtClean="0"/>
              <a:t>-Basis</a:t>
            </a:r>
            <a:r>
              <a:rPr lang="de-DE" dirty="0"/>
              <a:t>.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-1" y="3411849"/>
            <a:ext cx="12192000" cy="865935"/>
          </a:xfrm>
        </p:spPr>
        <p:txBody>
          <a:bodyPr/>
          <a:lstStyle/>
          <a:p>
            <a:r>
              <a:rPr lang="de-DE" b="1" dirty="0"/>
              <a:t>HEUFT </a:t>
            </a:r>
            <a:r>
              <a:rPr lang="de-DE" b="1" i="1" dirty="0" err="1"/>
              <a:t>eXaminer</a:t>
            </a:r>
            <a:r>
              <a:rPr lang="de-DE" b="1" i="1" dirty="0"/>
              <a:t> </a:t>
            </a:r>
            <a:r>
              <a:rPr lang="de-DE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b="1" i="1" dirty="0"/>
              <a:t>XAC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1" y="1176636"/>
            <a:ext cx="7314152" cy="4919363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5228492" y="2686050"/>
            <a:ext cx="864029" cy="147005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100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alpha val="0"/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90" y="5128013"/>
            <a:ext cx="508375" cy="1381585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140" y="4951454"/>
            <a:ext cx="1189862" cy="1439587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2" y="5128013"/>
            <a:ext cx="1027962" cy="1309505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44" y="4761954"/>
            <a:ext cx="577348" cy="1675564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084" y="4433416"/>
            <a:ext cx="692061" cy="2076181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784" y="5202506"/>
            <a:ext cx="1010830" cy="1331163"/>
          </a:xfrm>
          <a:prstGeom prst="rect">
            <a:avLst/>
          </a:prstGeom>
        </p:spPr>
      </p:pic>
      <p:sp>
        <p:nvSpPr>
          <p:cNvPr id="21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hteck 15"/>
          <p:cNvSpPr/>
          <p:nvPr/>
        </p:nvSpPr>
        <p:spPr>
          <a:xfrm rot="2700000">
            <a:off x="582993" y="3998143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2" name="Grafik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145" y="4789411"/>
            <a:ext cx="1767448" cy="172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9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  <a:cs typeface="Arial" panose="020B0604020202020204" pitchFamily="34" charset="0"/>
              </a:rPr>
              <a:t>Sicher auf ganzer Linie!</a:t>
            </a:r>
            <a:endParaRPr lang="de-DE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00" y="27772"/>
            <a:ext cx="12192000" cy="5678466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 rot="2700000">
            <a:off x="5903698" y="5931744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708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200" dirty="0">
                <a:cs typeface="Arial" panose="020B0604020202020204" pitchFamily="34" charset="0"/>
              </a:rPr>
              <a:t>Vollbehälter-Inspektion mit gepulster Röntgentechnologie auf </a:t>
            </a:r>
            <a:r>
              <a:rPr lang="de-DE" sz="2200" b="1" dirty="0">
                <a:cs typeface="Arial" panose="020B0604020202020204" pitchFamily="34" charset="0"/>
              </a:rPr>
              <a:t>HEUFT </a:t>
            </a:r>
            <a:r>
              <a:rPr lang="de-DE" sz="2200" b="1" i="1" dirty="0">
                <a:cs typeface="Arial" panose="020B0604020202020204" pitchFamily="34" charset="0"/>
              </a:rPr>
              <a:t>SPECTRUM </a:t>
            </a:r>
            <a:r>
              <a:rPr lang="de-DE" sz="2100" b="1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 </a:t>
            </a:r>
            <a:r>
              <a:rPr lang="de-DE" sz="2200" dirty="0" smtClean="0">
                <a:cs typeface="Arial" panose="020B0604020202020204" pitchFamily="34" charset="0"/>
              </a:rPr>
              <a:t>-</a:t>
            </a:r>
            <a:r>
              <a:rPr lang="de-DE" sz="2200" dirty="0">
                <a:cs typeface="Arial" panose="020B0604020202020204" pitchFamily="34" charset="0"/>
              </a:rPr>
              <a:t>Basis.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75" y="3800114"/>
            <a:ext cx="2389983" cy="174269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47" y="4138043"/>
            <a:ext cx="2178950" cy="140476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837" y="3800114"/>
            <a:ext cx="2479497" cy="1742696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522" y="4261951"/>
            <a:ext cx="2386967" cy="137737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687" y="3628899"/>
            <a:ext cx="1907931" cy="1957488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242" y="4017097"/>
            <a:ext cx="2191316" cy="1622228"/>
          </a:xfrm>
          <a:prstGeom prst="rect">
            <a:avLst/>
          </a:prstGeom>
        </p:spPr>
      </p:pic>
      <p:sp>
        <p:nvSpPr>
          <p:cNvPr id="11" name="Rechteck 10"/>
          <p:cNvSpPr/>
          <p:nvPr/>
        </p:nvSpPr>
        <p:spPr>
          <a:xfrm rot="2700000">
            <a:off x="597407" y="2633391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79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013591"/>
            <a:ext cx="9124949" cy="492619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7" y="612446"/>
            <a:ext cx="1822381" cy="557622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600" y="5243814"/>
            <a:ext cx="1488876" cy="64063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226" y="498647"/>
            <a:ext cx="1282549" cy="1282549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10" name="Freihandform 9"/>
          <p:cNvSpPr/>
          <p:nvPr/>
        </p:nvSpPr>
        <p:spPr>
          <a:xfrm>
            <a:off x="9925050" y="4391025"/>
            <a:ext cx="1962150" cy="209550"/>
          </a:xfrm>
          <a:custGeom>
            <a:avLst/>
            <a:gdLst>
              <a:gd name="connsiteX0" fmla="*/ 0 w 1962150"/>
              <a:gd name="connsiteY0" fmla="*/ 0 h 209550"/>
              <a:gd name="connsiteX1" fmla="*/ 152400 w 1962150"/>
              <a:gd name="connsiteY1" fmla="*/ 209550 h 209550"/>
              <a:gd name="connsiteX2" fmla="*/ 1962150 w 1962150"/>
              <a:gd name="connsiteY2" fmla="*/ 20955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50" h="209550">
                <a:moveTo>
                  <a:pt x="0" y="0"/>
                </a:moveTo>
                <a:lnTo>
                  <a:pt x="152400" y="209550"/>
                </a:lnTo>
                <a:lnTo>
                  <a:pt x="1962150" y="20955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Freihandform 10"/>
          <p:cNvSpPr/>
          <p:nvPr/>
        </p:nvSpPr>
        <p:spPr>
          <a:xfrm>
            <a:off x="9886950" y="3200400"/>
            <a:ext cx="2019300" cy="371475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9300" h="371475">
                <a:moveTo>
                  <a:pt x="0" y="371475"/>
                </a:moveTo>
                <a:lnTo>
                  <a:pt x="285750" y="0"/>
                </a:lnTo>
                <a:lnTo>
                  <a:pt x="201930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Freihandform 11"/>
          <p:cNvSpPr/>
          <p:nvPr/>
        </p:nvSpPr>
        <p:spPr>
          <a:xfrm>
            <a:off x="9315450" y="2085975"/>
            <a:ext cx="2600325" cy="1038225"/>
          </a:xfrm>
          <a:custGeom>
            <a:avLst/>
            <a:gdLst>
              <a:gd name="connsiteX0" fmla="*/ 0 w 2600325"/>
              <a:gd name="connsiteY0" fmla="*/ 1038225 h 1038225"/>
              <a:gd name="connsiteX1" fmla="*/ 847725 w 2600325"/>
              <a:gd name="connsiteY1" fmla="*/ 0 h 1038225"/>
              <a:gd name="connsiteX2" fmla="*/ 2600325 w 2600325"/>
              <a:gd name="connsiteY2" fmla="*/ 0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0325" h="1038225">
                <a:moveTo>
                  <a:pt x="0" y="1038225"/>
                </a:moveTo>
                <a:lnTo>
                  <a:pt x="847725" y="0"/>
                </a:lnTo>
                <a:lnTo>
                  <a:pt x="2600325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075665" y="4614695"/>
            <a:ext cx="1217898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HEUFT </a:t>
            </a:r>
            <a:r>
              <a:rPr lang="de-DE" sz="1200" b="1" i="1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synchron</a:t>
            </a:r>
          </a:p>
          <a:p>
            <a:r>
              <a:rPr lang="de-DE" sz="105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Bändersteuerung</a:t>
            </a:r>
            <a:endParaRPr lang="de-DE" sz="1000" dirty="0" smtClean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10081076" y="2788805"/>
            <a:ext cx="1845377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HEUFT </a:t>
            </a:r>
            <a:r>
              <a:rPr lang="de-DE" sz="1200" b="1" i="1" dirty="0" err="1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conveyor</a:t>
            </a:r>
            <a:endParaRPr lang="de-DE" sz="1200" b="1" dirty="0" smtClean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  <a:p>
            <a:r>
              <a:rPr lang="de-DE" sz="105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Leistungsstarke</a:t>
            </a:r>
            <a:r>
              <a:rPr lang="de-DE" sz="1050" dirty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de-DE" sz="105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Transporteure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075665" y="1638307"/>
            <a:ext cx="1662635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HEUFT </a:t>
            </a:r>
            <a:r>
              <a:rPr lang="de-DE" sz="1200" b="1" i="1" dirty="0" err="1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rejector</a:t>
            </a:r>
            <a:endParaRPr lang="de-DE" sz="1200" b="1" i="1" dirty="0" smtClean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  <a:p>
            <a:r>
              <a:rPr lang="de-DE" sz="105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High </a:t>
            </a:r>
            <a:r>
              <a:rPr lang="de-DE" sz="1050" dirty="0" err="1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speed</a:t>
            </a:r>
            <a:r>
              <a:rPr lang="de-DE" sz="1050" dirty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-</a:t>
            </a:r>
            <a:r>
              <a:rPr lang="de-DE" sz="105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Ausleitsysteme</a:t>
            </a:r>
            <a:endParaRPr lang="de-DE" sz="1050" dirty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7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hteck 17"/>
          <p:cNvSpPr/>
          <p:nvPr/>
        </p:nvSpPr>
        <p:spPr>
          <a:xfrm rot="2700000">
            <a:off x="5903698" y="5931744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Turnkey-Lösungen</a:t>
            </a:r>
          </a:p>
        </p:txBody>
      </p:sp>
    </p:spTree>
    <p:extLst>
      <p:ext uri="{BB962C8B-B14F-4D97-AF65-F5344CB8AC3E}">
        <p14:creationId xmlns:p14="http://schemas.microsoft.com/office/powerpoint/2010/main" val="81630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hteck 26"/>
          <p:cNvSpPr/>
          <p:nvPr/>
        </p:nvSpPr>
        <p:spPr>
          <a:xfrm rot="2700000">
            <a:off x="5903700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15" y="373485"/>
            <a:ext cx="7672007" cy="5921427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 smtClean="0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 XAC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die Erkennungsmodule</a:t>
            </a:r>
            <a:endParaRPr lang="de-DE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61" y="819909"/>
            <a:ext cx="1029587" cy="64436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55" y="1767153"/>
            <a:ext cx="728462" cy="100019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813" y="4496962"/>
            <a:ext cx="736904" cy="1035175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318" y="1858958"/>
            <a:ext cx="1176294" cy="933683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318" y="3218826"/>
            <a:ext cx="1138990" cy="904073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318" y="4549084"/>
            <a:ext cx="1176294" cy="930932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367640" y="1486342"/>
            <a:ext cx="1207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cs typeface="Arial" panose="020B0604020202020204" pitchFamily="34" charset="0"/>
              </a:rPr>
              <a:t>kein Abstand nötig</a:t>
            </a:r>
            <a:endParaRPr lang="de-DE" sz="1050" dirty="0">
              <a:cs typeface="Arial" panose="020B0604020202020204" pitchFamily="34" charset="0"/>
            </a:endParaRPr>
          </a:p>
        </p:txBody>
      </p:sp>
      <p:sp>
        <p:nvSpPr>
          <p:cNvPr id="15" name="Freihandform 14"/>
          <p:cNvSpPr/>
          <p:nvPr/>
        </p:nvSpPr>
        <p:spPr>
          <a:xfrm>
            <a:off x="5428158" y="2722659"/>
            <a:ext cx="3370937" cy="130431"/>
          </a:xfrm>
          <a:custGeom>
            <a:avLst/>
            <a:gdLst>
              <a:gd name="connsiteX0" fmla="*/ 3424990 w 3424990"/>
              <a:gd name="connsiteY0" fmla="*/ 168442 h 184484"/>
              <a:gd name="connsiteX1" fmla="*/ 152400 w 3424990"/>
              <a:gd name="connsiteY1" fmla="*/ 184484 h 184484"/>
              <a:gd name="connsiteX2" fmla="*/ 0 w 3424990"/>
              <a:gd name="connsiteY2" fmla="*/ 0 h 184484"/>
              <a:gd name="connsiteX0" fmla="*/ 3370937 w 3370937"/>
              <a:gd name="connsiteY0" fmla="*/ 114389 h 130431"/>
              <a:gd name="connsiteX1" fmla="*/ 98347 w 3370937"/>
              <a:gd name="connsiteY1" fmla="*/ 130431 h 130431"/>
              <a:gd name="connsiteX2" fmla="*/ 0 w 3370937"/>
              <a:gd name="connsiteY2" fmla="*/ 0 h 130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70937" h="130431">
                <a:moveTo>
                  <a:pt x="3370937" y="114389"/>
                </a:moveTo>
                <a:lnTo>
                  <a:pt x="98347" y="130431"/>
                </a:lnTo>
                <a:cubicBezTo>
                  <a:pt x="47547" y="68936"/>
                  <a:pt x="50800" y="61495"/>
                  <a:pt x="0" y="0"/>
                </a:cubicBez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Freihandform 15"/>
          <p:cNvSpPr/>
          <p:nvPr/>
        </p:nvSpPr>
        <p:spPr>
          <a:xfrm>
            <a:off x="4588042" y="2799347"/>
            <a:ext cx="4227095" cy="1435769"/>
          </a:xfrm>
          <a:custGeom>
            <a:avLst/>
            <a:gdLst>
              <a:gd name="connsiteX0" fmla="*/ 4227095 w 4227095"/>
              <a:gd name="connsiteY0" fmla="*/ 1435769 h 1435769"/>
              <a:gd name="connsiteX1" fmla="*/ 1058779 w 4227095"/>
              <a:gd name="connsiteY1" fmla="*/ 1435769 h 1435769"/>
              <a:gd name="connsiteX2" fmla="*/ 0 w 4227095"/>
              <a:gd name="connsiteY2" fmla="*/ 0 h 1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27095" h="1435769">
                <a:moveTo>
                  <a:pt x="4227095" y="1435769"/>
                </a:moveTo>
                <a:lnTo>
                  <a:pt x="1058779" y="1435769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Freihandform 19"/>
          <p:cNvSpPr/>
          <p:nvPr/>
        </p:nvSpPr>
        <p:spPr>
          <a:xfrm>
            <a:off x="3970421" y="3360821"/>
            <a:ext cx="4820653" cy="2221832"/>
          </a:xfrm>
          <a:custGeom>
            <a:avLst/>
            <a:gdLst>
              <a:gd name="connsiteX0" fmla="*/ 4820653 w 4820653"/>
              <a:gd name="connsiteY0" fmla="*/ 2221832 h 2221832"/>
              <a:gd name="connsiteX1" fmla="*/ 1532021 w 4820653"/>
              <a:gd name="connsiteY1" fmla="*/ 2221832 h 2221832"/>
              <a:gd name="connsiteX2" fmla="*/ 0 w 4820653"/>
              <a:gd name="connsiteY2" fmla="*/ 0 h 2221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0653" h="2221832">
                <a:moveTo>
                  <a:pt x="4820653" y="2221832"/>
                </a:moveTo>
                <a:lnTo>
                  <a:pt x="1532021" y="2221832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/>
          <p:cNvSpPr txBox="1"/>
          <p:nvPr/>
        </p:nvSpPr>
        <p:spPr>
          <a:xfrm>
            <a:off x="7970758" y="4217419"/>
            <a:ext cx="11733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Seitenwand 2</a:t>
            </a:r>
            <a:endParaRPr lang="de-DE" sz="1400" dirty="0">
              <a:cs typeface="Arial" panose="020B0604020202020204" pitchFamily="34" charset="0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7986387" y="1469184"/>
            <a:ext cx="11733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Seitenwand 1</a:t>
            </a:r>
            <a:endParaRPr lang="de-DE" sz="1400" dirty="0">
              <a:cs typeface="Arial" panose="020B0604020202020204" pitchFamily="34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7970757" y="2803167"/>
            <a:ext cx="21343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Doppelte Bodeninspektion</a:t>
            </a:r>
            <a:endParaRPr lang="de-DE" sz="1400" dirty="0">
              <a:cs typeface="Arial" panose="020B0604020202020204" pitchFamily="34" charset="0"/>
            </a:endParaRPr>
          </a:p>
        </p:txBody>
      </p:sp>
      <p:sp>
        <p:nvSpPr>
          <p:cNvPr id="26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574" y="3093988"/>
            <a:ext cx="726187" cy="1083553"/>
          </a:xfrm>
          <a:prstGeom prst="rect">
            <a:avLst/>
          </a:prstGeom>
          <a:ln w="6350">
            <a:solidFill>
              <a:schemeClr val="bg1">
                <a:lumMod val="65000"/>
              </a:schemeClr>
            </a:solidFill>
          </a:ln>
        </p:spPr>
      </p:pic>
      <p:pic>
        <p:nvPicPr>
          <p:cNvPr id="24" name="Grafik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897" y="3951902"/>
            <a:ext cx="857459" cy="205648"/>
          </a:xfrm>
          <a:prstGeom prst="rect">
            <a:avLst/>
          </a:prstGeom>
        </p:spPr>
      </p:pic>
      <p:sp>
        <p:nvSpPr>
          <p:cNvPr id="25" name="Textfeld 24"/>
          <p:cNvSpPr txBox="1"/>
          <p:nvPr/>
        </p:nvSpPr>
        <p:spPr>
          <a:xfrm>
            <a:off x="8430580" y="3927063"/>
            <a:ext cx="96532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bg1"/>
                </a:solidFill>
                <a:cs typeface="Arial" panose="020B0604020202020204" pitchFamily="34" charset="0"/>
              </a:rPr>
              <a:t>nur bei HEUFT</a:t>
            </a:r>
            <a:endParaRPr lang="de-DE" sz="105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7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974" y="-121989"/>
            <a:ext cx="8407596" cy="623428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13" y="928471"/>
            <a:ext cx="1138990" cy="904073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223" y="1016197"/>
            <a:ext cx="857459" cy="205648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1315906" y="984736"/>
            <a:ext cx="96532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bg1"/>
                </a:solidFill>
                <a:cs typeface="Arial" panose="020B0604020202020204" pitchFamily="34" charset="0"/>
              </a:rPr>
              <a:t>nur bei HEUFT</a:t>
            </a:r>
            <a:endParaRPr lang="de-DE" sz="105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1" name="Freihandform 10"/>
          <p:cNvSpPr/>
          <p:nvPr/>
        </p:nvSpPr>
        <p:spPr>
          <a:xfrm>
            <a:off x="7339263" y="5061284"/>
            <a:ext cx="1572126" cy="264695"/>
          </a:xfrm>
          <a:custGeom>
            <a:avLst/>
            <a:gdLst>
              <a:gd name="connsiteX0" fmla="*/ 0 w 1572126"/>
              <a:gd name="connsiteY0" fmla="*/ 0 h 264695"/>
              <a:gd name="connsiteX1" fmla="*/ 208548 w 1572126"/>
              <a:gd name="connsiteY1" fmla="*/ 264695 h 264695"/>
              <a:gd name="connsiteX2" fmla="*/ 1572126 w 1572126"/>
              <a:gd name="connsiteY2" fmla="*/ 264695 h 26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72126" h="264695">
                <a:moveTo>
                  <a:pt x="0" y="0"/>
                </a:moveTo>
                <a:lnTo>
                  <a:pt x="208548" y="264695"/>
                </a:lnTo>
                <a:lnTo>
                  <a:pt x="1572126" y="264695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7704669" y="4964477"/>
            <a:ext cx="1307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cs typeface="Arial" panose="020B0604020202020204" pitchFamily="34" charset="0"/>
              </a:rPr>
              <a:t>Spezialkette</a:t>
            </a:r>
            <a:endParaRPr lang="de-DE" sz="1600" dirty="0"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9039708" y="4548461"/>
            <a:ext cx="5389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cs typeface="Arial" panose="020B0604020202020204" pitchFamily="34" charset="0"/>
              </a:rPr>
              <a:t>Glas</a:t>
            </a:r>
            <a:endParaRPr lang="de-DE" sz="1600" dirty="0">
              <a:cs typeface="Arial" panose="020B0604020202020204" pitchFamily="34" charset="0"/>
            </a:endParaRPr>
          </a:p>
        </p:txBody>
      </p:sp>
      <p:sp>
        <p:nvSpPr>
          <p:cNvPr id="14" name="Textplatzhalter 1"/>
          <p:cNvSpPr txBox="1">
            <a:spLocks/>
          </p:cNvSpPr>
          <p:nvPr/>
        </p:nvSpPr>
        <p:spPr>
          <a:xfrm>
            <a:off x="469361" y="384849"/>
            <a:ext cx="1732847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DOPPELTE BODENINSPEKTION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hteck 14"/>
          <p:cNvSpPr/>
          <p:nvPr/>
        </p:nvSpPr>
        <p:spPr>
          <a:xfrm rot="2700000">
            <a:off x="5903699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XAC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Doppelte Bodeninspektion</a:t>
            </a:r>
            <a:endParaRPr lang="de-DE" dirty="0">
              <a:latin typeface="+mn-lt"/>
            </a:endParaRPr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8037" y="1653457"/>
            <a:ext cx="1938588" cy="289259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568" y="498647"/>
            <a:ext cx="3000758" cy="1491656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5292198" y="1380507"/>
            <a:ext cx="10613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Spezialkette</a:t>
            </a:r>
            <a:endParaRPr lang="de-DE" sz="1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77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endParaRPr lang="de-D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Video 1 Doppelte Bodeninspektion – Natürliche Schwankunge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70681" y="1111214"/>
            <a:ext cx="2781300" cy="3657600"/>
          </a:xfrm>
          <a:prstGeom prst="rect">
            <a:avLst/>
          </a:prstGeom>
        </p:spPr>
      </p:pic>
      <p:pic>
        <p:nvPicPr>
          <p:cNvPr id="8" name="Video 2 Doppelte Bodeninspektion - Innenkantenzentrierun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705349" y="1111214"/>
            <a:ext cx="2781300" cy="3657600"/>
          </a:xfrm>
          <a:prstGeom prst="rect">
            <a:avLst/>
          </a:prstGeom>
        </p:spPr>
      </p:pic>
      <p:pic>
        <p:nvPicPr>
          <p:cNvPr id="9" name="Video 3 Doppelte Bodeninspektion – Dynamische Nachführen der Inspektionsmasken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40017" y="1111214"/>
            <a:ext cx="2781300" cy="365760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5084861" y="5861566"/>
            <a:ext cx="20222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Dynamische</a:t>
            </a:r>
          </a:p>
          <a:p>
            <a:pPr algn="ctr"/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Glasdickenmessung</a:t>
            </a:r>
            <a:endParaRPr lang="de-DE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1767583" y="6009302"/>
            <a:ext cx="1387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Bodenmaske</a:t>
            </a:r>
            <a:endParaRPr lang="de-DE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8913684" y="5861565"/>
            <a:ext cx="16339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Inspektion in</a:t>
            </a:r>
          </a:p>
          <a:p>
            <a:pPr algn="ctr"/>
            <a:r>
              <a:rPr lang="de-DE" dirty="0">
                <a:solidFill>
                  <a:schemeClr val="bg1"/>
                </a:solidFill>
                <a:cs typeface="Arial" panose="020B0604020202020204" pitchFamily="34" charset="0"/>
              </a:rPr>
              <a:t>a</a:t>
            </a:r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llen Bereichen</a:t>
            </a:r>
          </a:p>
        </p:txBody>
      </p:sp>
      <p:sp>
        <p:nvSpPr>
          <p:cNvPr id="16" name="Textplatzhalter 1"/>
          <p:cNvSpPr txBox="1">
            <a:spLocks/>
          </p:cNvSpPr>
          <p:nvPr/>
        </p:nvSpPr>
        <p:spPr>
          <a:xfrm>
            <a:off x="469361" y="384849"/>
            <a:ext cx="1732847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DOPPELTE BODENINSPEKTION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hteck 16"/>
          <p:cNvSpPr/>
          <p:nvPr/>
        </p:nvSpPr>
        <p:spPr>
          <a:xfrm rot="2700000">
            <a:off x="5903701" y="5376461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/>
          <p:cNvSpPr/>
          <p:nvPr/>
        </p:nvSpPr>
        <p:spPr>
          <a:xfrm rot="2700000">
            <a:off x="9535575" y="537875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/>
        </p:nvSpPr>
        <p:spPr>
          <a:xfrm rot="2700000">
            <a:off x="2296311" y="538351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906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Video 14 Boden Objekte – Rotation Fremdkörper Bode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35124" y="1156225"/>
            <a:ext cx="2514600" cy="3657600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600" dirty="0" err="1" smtClean="0">
                <a:latin typeface="+mn-lt"/>
                <a:cs typeface="Arial" panose="020B0604020202020204" pitchFamily="34" charset="0"/>
              </a:rPr>
              <a:t>Enlightenment</a:t>
            </a:r>
            <a:r>
              <a:rPr lang="de-DE" sz="2600" dirty="0" smtClean="0">
                <a:latin typeface="+mn-lt"/>
                <a:cs typeface="Arial" panose="020B0604020202020204" pitchFamily="34" charset="0"/>
              </a:rPr>
              <a:t> Bodeninspektion</a:t>
            </a:r>
            <a:endParaRPr lang="de-DE" sz="2600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911" y="5380923"/>
            <a:ext cx="2311787" cy="35917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936" y="4480369"/>
            <a:ext cx="906592" cy="100549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0089" y="5236853"/>
            <a:ext cx="653767" cy="653767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8686539" y="5357478"/>
            <a:ext cx="2018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  <a:cs typeface="Arial" panose="020B0604020202020204" pitchFamily="34" charset="0"/>
              </a:rPr>
              <a:t>ENLIGHTENMENT</a:t>
            </a:r>
            <a:endParaRPr lang="de-DE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9" name="Video 12 Seitenwand 1 – Rotation Fremdkörper Boden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442274" y="1156225"/>
            <a:ext cx="2514600" cy="3657600"/>
          </a:xfrm>
          <a:prstGeom prst="rect">
            <a:avLst/>
          </a:prstGeom>
        </p:spPr>
      </p:pic>
      <p:pic>
        <p:nvPicPr>
          <p:cNvPr id="10" name="Video 13 Boden – Rotation Fremdkörper Boden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838699" y="1156225"/>
            <a:ext cx="2514600" cy="3657600"/>
          </a:xfrm>
          <a:prstGeom prst="rect">
            <a:avLst/>
          </a:prstGeom>
        </p:spPr>
      </p:pic>
      <p:sp>
        <p:nvSpPr>
          <p:cNvPr id="15" name="Textplatzhalter 1"/>
          <p:cNvSpPr txBox="1">
            <a:spLocks/>
          </p:cNvSpPr>
          <p:nvPr/>
        </p:nvSpPr>
        <p:spPr>
          <a:xfrm>
            <a:off x="469361" y="384849"/>
            <a:ext cx="1732847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DOPPELTE BODENINSPEKTION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hteck 13"/>
          <p:cNvSpPr/>
          <p:nvPr/>
        </p:nvSpPr>
        <p:spPr>
          <a:xfrm rot="2700000">
            <a:off x="5903701" y="5376461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 rot="2700000">
            <a:off x="2440455" y="5376459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351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918" y="-371872"/>
            <a:ext cx="9531193" cy="6484171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12" y="814199"/>
            <a:ext cx="1352755" cy="1070585"/>
          </a:xfrm>
          <a:prstGeom prst="rect">
            <a:avLst/>
          </a:prstGeom>
        </p:spPr>
      </p:pic>
      <p:sp>
        <p:nvSpPr>
          <p:cNvPr id="8" name="Textplatzhalter 1"/>
          <p:cNvSpPr txBox="1">
            <a:spLocks/>
          </p:cNvSpPr>
          <p:nvPr/>
        </p:nvSpPr>
        <p:spPr>
          <a:xfrm>
            <a:off x="469361" y="384849"/>
            <a:ext cx="2098331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DOPPELTE SEITENWANDINSPEKTION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hteck 8"/>
          <p:cNvSpPr/>
          <p:nvPr/>
        </p:nvSpPr>
        <p:spPr>
          <a:xfrm rot="2700000">
            <a:off x="5903702" y="5917206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XAC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Seitenwandmodule</a:t>
            </a:r>
            <a:endParaRPr lang="de-D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018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23" y="0"/>
            <a:ext cx="8902875" cy="6176211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62" y="1147748"/>
            <a:ext cx="1443625" cy="114587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0517" y="1758323"/>
            <a:ext cx="2133545" cy="2929394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9218920" y="4663103"/>
            <a:ext cx="5389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cs typeface="Arial" panose="020B0604020202020204" pitchFamily="34" charset="0"/>
              </a:rPr>
              <a:t>Glas</a:t>
            </a:r>
            <a:endParaRPr lang="de-DE" sz="1600" dirty="0"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36362" y="961220"/>
            <a:ext cx="11733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Seitenwand 1</a:t>
            </a:r>
            <a:endParaRPr lang="de-DE" sz="1400" dirty="0">
              <a:cs typeface="Arial" panose="020B0604020202020204" pitchFamily="34" charset="0"/>
            </a:endParaRPr>
          </a:p>
        </p:txBody>
      </p:sp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2098331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DOPPELTE SEITENWANDINSPEKTION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XAC</a:t>
            </a:r>
            <a:r>
              <a:rPr lang="de-DE" dirty="0">
                <a:latin typeface="+mn-lt"/>
                <a:cs typeface="Arial" panose="020B0604020202020204" pitchFamily="34" charset="0"/>
              </a:rPr>
              <a:t>: 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Seitenwandinspektion einfach</a:t>
            </a:r>
            <a:endParaRPr lang="de-D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8383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600" dirty="0" smtClean="0">
                <a:latin typeface="+mn-lt"/>
                <a:cs typeface="Arial" panose="020B0604020202020204" pitchFamily="34" charset="0"/>
              </a:rPr>
              <a:t>Video zur </a:t>
            </a:r>
            <a:r>
              <a:rPr lang="de-DE" sz="2600" dirty="0">
                <a:latin typeface="+mn-lt"/>
                <a:cs typeface="Arial" panose="020B0604020202020204" pitchFamily="34" charset="0"/>
              </a:rPr>
              <a:t>Seitenwandinspektion einfach</a:t>
            </a:r>
            <a:endParaRPr lang="de-DE" sz="2600" dirty="0">
              <a:latin typeface="+mn-lt"/>
            </a:endParaRPr>
          </a:p>
        </p:txBody>
      </p:sp>
      <p:pic>
        <p:nvPicPr>
          <p:cNvPr id="5" name="Video 5  Seitenwandinspektion 1 – Randfilt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705349" y="1259292"/>
            <a:ext cx="2781300" cy="3657600"/>
          </a:xfrm>
          <a:prstGeom prst="rect">
            <a:avLst/>
          </a:prstGeom>
        </p:spPr>
      </p:pic>
      <p:pic>
        <p:nvPicPr>
          <p:cNvPr id="6" name="Video 4  Seitenwandinspektion 1 – Schwankung Dom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86628" y="1259292"/>
            <a:ext cx="2781300" cy="3657600"/>
          </a:xfrm>
          <a:prstGeom prst="rect">
            <a:avLst/>
          </a:prstGeom>
        </p:spPr>
      </p:pic>
      <p:pic>
        <p:nvPicPr>
          <p:cNvPr id="7" name="Video 6 Seitenwandinspektion 1 – Fehler im Bodenbereich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124070" y="1259292"/>
            <a:ext cx="2781300" cy="3657600"/>
          </a:xfrm>
          <a:prstGeom prst="rect">
            <a:avLst/>
          </a:prstGeom>
        </p:spPr>
      </p:pic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2098331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DOPPELTE SEITENWANDINSPEKTION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1" y="5376461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 rot="2700000">
            <a:off x="2421947" y="5376460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 rot="2700000">
            <a:off x="9229144" y="5376460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509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141" y="88232"/>
            <a:ext cx="9808089" cy="685800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62" y="1147748"/>
            <a:ext cx="1443625" cy="114587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591" y="1667191"/>
            <a:ext cx="2334494" cy="327940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9025991" y="4920658"/>
            <a:ext cx="5389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cs typeface="Arial" panose="020B0604020202020204" pitchFamily="34" charset="0"/>
              </a:rPr>
              <a:t>Glas</a:t>
            </a:r>
            <a:endParaRPr lang="de-DE" sz="1400" dirty="0">
              <a:cs typeface="Arial" panose="020B060402020202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236362" y="953852"/>
            <a:ext cx="11733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Seitenwand 2</a:t>
            </a:r>
            <a:endParaRPr lang="de-DE" sz="1400" dirty="0">
              <a:cs typeface="Arial" panose="020B0604020202020204" pitchFamily="34" charset="0"/>
            </a:endParaRPr>
          </a:p>
        </p:txBody>
      </p:sp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2098331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DOPPELTE SEITENWANDINSPEKTION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6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XAC</a:t>
            </a:r>
            <a:r>
              <a:rPr lang="de-DE" dirty="0">
                <a:latin typeface="+mn-lt"/>
                <a:cs typeface="Arial" panose="020B0604020202020204" pitchFamily="34" charset="0"/>
              </a:rPr>
              <a:t>: 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Doppelte Seitenwandinspektion</a:t>
            </a:r>
            <a:endParaRPr lang="de-D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029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058" y="1841012"/>
            <a:ext cx="8348246" cy="3039166"/>
          </a:xfrm>
          <a:prstGeom prst="rect">
            <a:avLst/>
          </a:prstGeom>
          <a:ln>
            <a:noFill/>
          </a:ln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058" y="4722561"/>
            <a:ext cx="8348246" cy="160664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23" y="6047558"/>
            <a:ext cx="3580931" cy="29083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654" y="2926534"/>
            <a:ext cx="4593668" cy="360416"/>
          </a:xfrm>
          <a:prstGeom prst="rect">
            <a:avLst/>
          </a:prstGeom>
        </p:spPr>
      </p:pic>
      <p:sp>
        <p:nvSpPr>
          <p:cNvPr id="7" name="Gleichschenkliges Dreieck 6"/>
          <p:cNvSpPr/>
          <p:nvPr/>
        </p:nvSpPr>
        <p:spPr>
          <a:xfrm rot="16200000" flipH="1">
            <a:off x="9870053" y="1797554"/>
            <a:ext cx="133350" cy="220266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6595" y="6193937"/>
            <a:ext cx="249958" cy="145594"/>
          </a:xfrm>
          <a:prstGeom prst="rect">
            <a:avLst/>
          </a:prstGeom>
        </p:spPr>
      </p:pic>
      <p:sp>
        <p:nvSpPr>
          <p:cNvPr id="12" name="Rechteck 11"/>
          <p:cNvSpPr/>
          <p:nvPr/>
        </p:nvSpPr>
        <p:spPr>
          <a:xfrm>
            <a:off x="7780147" y="1617174"/>
            <a:ext cx="1019175" cy="5810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6515" y="2869472"/>
            <a:ext cx="2061635" cy="474539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8142" y="1703083"/>
            <a:ext cx="416736" cy="412544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9703" y="4630377"/>
            <a:ext cx="140285" cy="319142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9012" y="4590717"/>
            <a:ext cx="812082" cy="398462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74725" y="6068429"/>
            <a:ext cx="860176" cy="299677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0778" y="6062711"/>
            <a:ext cx="888751" cy="408045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7359" y="1703083"/>
            <a:ext cx="416736" cy="412544"/>
          </a:xfrm>
          <a:prstGeom prst="rect">
            <a:avLst/>
          </a:prstGeom>
        </p:spPr>
      </p:pic>
      <p:sp>
        <p:nvSpPr>
          <p:cNvPr id="26" name="Kreuz 25"/>
          <p:cNvSpPr/>
          <p:nvPr/>
        </p:nvSpPr>
        <p:spPr>
          <a:xfrm>
            <a:off x="6148754" y="1676470"/>
            <a:ext cx="904875" cy="467422"/>
          </a:xfrm>
          <a:prstGeom prst="plus">
            <a:avLst>
              <a:gd name="adj" fmla="val 1841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Kreuz 26"/>
          <p:cNvSpPr/>
          <p:nvPr/>
        </p:nvSpPr>
        <p:spPr>
          <a:xfrm>
            <a:off x="2119198" y="2982091"/>
            <a:ext cx="904875" cy="467422"/>
          </a:xfrm>
          <a:prstGeom prst="plus">
            <a:avLst>
              <a:gd name="adj" fmla="val 1841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/>
        </p:nvSpPr>
        <p:spPr>
          <a:xfrm>
            <a:off x="6848841" y="6042165"/>
            <a:ext cx="409575" cy="4491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2567823" y="4565380"/>
            <a:ext cx="409575" cy="4491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2349995" y="1719639"/>
            <a:ext cx="197325" cy="391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2209750" y="4590592"/>
            <a:ext cx="197325" cy="391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6493243" y="6071044"/>
            <a:ext cx="197325" cy="391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/>
        </p:nvSpPr>
        <p:spPr>
          <a:xfrm>
            <a:off x="7672446" y="1363239"/>
            <a:ext cx="12747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Neuglas-</a:t>
            </a:r>
            <a:r>
              <a:rPr lang="de-DE" sz="1050" dirty="0" err="1" smtClean="0"/>
              <a:t>Abschieber</a:t>
            </a:r>
            <a:endParaRPr lang="de-DE" sz="900" dirty="0"/>
          </a:p>
        </p:txBody>
      </p:sp>
      <p:sp>
        <p:nvSpPr>
          <p:cNvPr id="35" name="Textfeld 34"/>
          <p:cNvSpPr txBox="1"/>
          <p:nvPr/>
        </p:nvSpPr>
        <p:spPr>
          <a:xfrm>
            <a:off x="5855634" y="1190497"/>
            <a:ext cx="149111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err="1" smtClean="0">
                <a:solidFill>
                  <a:srgbClr val="62BB47"/>
                </a:solidFill>
              </a:rPr>
              <a:t>InLine</a:t>
            </a:r>
            <a:r>
              <a:rPr lang="de-DE" sz="1050" i="1" dirty="0" smtClean="0">
                <a:solidFill>
                  <a:srgbClr val="62BB47"/>
                </a:solidFill>
              </a:rPr>
              <a:t> </a:t>
            </a:r>
            <a:r>
              <a:rPr lang="de-DE" sz="1050" i="1" baseline="30000" dirty="0" smtClean="0">
                <a:solidFill>
                  <a:srgbClr val="62BB4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050" i="1" dirty="0" smtClean="0">
                <a:solidFill>
                  <a:srgbClr val="62BB47"/>
                </a:solidFill>
                <a:latin typeface="Myriad Pro" panose="020B0503030403020204" pitchFamily="34" charset="0"/>
              </a:rPr>
              <a:t> </a:t>
            </a:r>
            <a:r>
              <a:rPr lang="de-DE" sz="1050" i="1" dirty="0">
                <a:solidFill>
                  <a:srgbClr val="62BB47"/>
                </a:solidFill>
              </a:rPr>
              <a:t>-</a:t>
            </a:r>
            <a:r>
              <a:rPr lang="de-DE" sz="1050" dirty="0" smtClean="0">
                <a:solidFill>
                  <a:srgbClr val="62BB47"/>
                </a:solidFill>
              </a:rPr>
              <a:t>Serie</a:t>
            </a:r>
          </a:p>
          <a:p>
            <a:r>
              <a:rPr lang="de-DE" sz="1050" dirty="0" smtClean="0"/>
              <a:t>Leerbehälterinspektion</a:t>
            </a:r>
            <a:endParaRPr lang="de-DE" sz="1050" dirty="0"/>
          </a:p>
        </p:txBody>
      </p:sp>
      <p:sp>
        <p:nvSpPr>
          <p:cNvPr id="36" name="Ellipse 35"/>
          <p:cNvSpPr/>
          <p:nvPr/>
        </p:nvSpPr>
        <p:spPr>
          <a:xfrm>
            <a:off x="4106117" y="1591540"/>
            <a:ext cx="630110" cy="6241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Ellipse 38"/>
          <p:cNvSpPr/>
          <p:nvPr/>
        </p:nvSpPr>
        <p:spPr>
          <a:xfrm>
            <a:off x="4168137" y="1655139"/>
            <a:ext cx="506070" cy="50293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Ellipse 37"/>
          <p:cNvSpPr/>
          <p:nvPr/>
        </p:nvSpPr>
        <p:spPr>
          <a:xfrm>
            <a:off x="4205654" y="1700282"/>
            <a:ext cx="430609" cy="40669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Textfeld 39"/>
          <p:cNvSpPr txBox="1"/>
          <p:nvPr/>
        </p:nvSpPr>
        <p:spPr>
          <a:xfrm>
            <a:off x="4919503" y="2191036"/>
            <a:ext cx="52610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Rinser</a:t>
            </a:r>
            <a:endParaRPr lang="de-DE" sz="900" dirty="0"/>
          </a:p>
        </p:txBody>
      </p:sp>
      <p:sp>
        <p:nvSpPr>
          <p:cNvPr id="41" name="Textfeld 40"/>
          <p:cNvSpPr txBox="1"/>
          <p:nvPr/>
        </p:nvSpPr>
        <p:spPr>
          <a:xfrm>
            <a:off x="4032870" y="2184657"/>
            <a:ext cx="89960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Füllmaschine</a:t>
            </a:r>
            <a:endParaRPr lang="de-DE" sz="900" dirty="0"/>
          </a:p>
        </p:txBody>
      </p:sp>
      <p:sp>
        <p:nvSpPr>
          <p:cNvPr id="42" name="Textfeld 41"/>
          <p:cNvSpPr txBox="1"/>
          <p:nvPr/>
        </p:nvSpPr>
        <p:spPr>
          <a:xfrm>
            <a:off x="3049364" y="1420835"/>
            <a:ext cx="12763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Verschließmaschine</a:t>
            </a:r>
            <a:endParaRPr lang="de-DE" sz="900" dirty="0"/>
          </a:p>
        </p:txBody>
      </p:sp>
      <p:sp>
        <p:nvSpPr>
          <p:cNvPr id="43" name="Textfeld 42"/>
          <p:cNvSpPr txBox="1"/>
          <p:nvPr/>
        </p:nvSpPr>
        <p:spPr>
          <a:xfrm>
            <a:off x="1641835" y="856904"/>
            <a:ext cx="1465466" cy="819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smtClean="0">
                <a:solidFill>
                  <a:srgbClr val="62BB47"/>
                </a:solidFill>
              </a:rPr>
              <a:t>PRIME</a:t>
            </a:r>
          </a:p>
          <a:p>
            <a:r>
              <a:rPr lang="de-DE" sz="1050" dirty="0" smtClean="0"/>
              <a:t>Vollgutkontrolle</a:t>
            </a:r>
          </a:p>
          <a:p>
            <a:pPr>
              <a:lnSpc>
                <a:spcPct val="150000"/>
              </a:lnSpc>
            </a:pPr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smtClean="0">
                <a:solidFill>
                  <a:srgbClr val="62BB47"/>
                </a:solidFill>
              </a:rPr>
              <a:t>SPECTRUM </a:t>
            </a:r>
            <a:r>
              <a:rPr lang="de-DE" sz="1050" i="1" baseline="30000" dirty="0" smtClean="0">
                <a:solidFill>
                  <a:srgbClr val="62BB4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050" i="1" dirty="0" smtClean="0">
                <a:solidFill>
                  <a:srgbClr val="62BB47"/>
                </a:solidFill>
                <a:latin typeface="Myriad Pro" panose="020B0503030403020204" pitchFamily="34" charset="0"/>
              </a:rPr>
              <a:t> </a:t>
            </a:r>
            <a:r>
              <a:rPr lang="de-DE" sz="1050" i="1" dirty="0" smtClean="0">
                <a:solidFill>
                  <a:srgbClr val="62BB47"/>
                </a:solidFill>
              </a:rPr>
              <a:t>VX</a:t>
            </a:r>
          </a:p>
          <a:p>
            <a:r>
              <a:rPr lang="de-DE" sz="1050" dirty="0" smtClean="0"/>
              <a:t>Füllmanagement</a:t>
            </a:r>
            <a:endParaRPr lang="de-DE" sz="1050" dirty="0"/>
          </a:p>
        </p:txBody>
      </p:sp>
      <p:sp>
        <p:nvSpPr>
          <p:cNvPr id="44" name="Textfeld 43"/>
          <p:cNvSpPr txBox="1"/>
          <p:nvPr/>
        </p:nvSpPr>
        <p:spPr>
          <a:xfrm>
            <a:off x="1813450" y="2507342"/>
            <a:ext cx="150874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err="1" smtClean="0">
                <a:solidFill>
                  <a:srgbClr val="62BB47"/>
                </a:solidFill>
              </a:rPr>
              <a:t>eXaminer</a:t>
            </a:r>
            <a:r>
              <a:rPr lang="de-DE" sz="1050" i="1" dirty="0" smtClean="0">
                <a:solidFill>
                  <a:srgbClr val="62BB47"/>
                </a:solidFill>
              </a:rPr>
              <a:t> </a:t>
            </a:r>
            <a:r>
              <a:rPr lang="de-DE" sz="1050" i="1" baseline="30000" dirty="0" smtClean="0">
                <a:solidFill>
                  <a:srgbClr val="62BB4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050" i="1" dirty="0" smtClean="0">
                <a:solidFill>
                  <a:srgbClr val="62BB47"/>
                </a:solidFill>
                <a:latin typeface="Myriad Pro" panose="020B0503030403020204" pitchFamily="34" charset="0"/>
              </a:rPr>
              <a:t> </a:t>
            </a:r>
            <a:r>
              <a:rPr lang="de-DE" sz="1050" i="1" dirty="0" smtClean="0">
                <a:solidFill>
                  <a:srgbClr val="62BB47"/>
                </a:solidFill>
              </a:rPr>
              <a:t>XAC</a:t>
            </a:r>
          </a:p>
          <a:p>
            <a:r>
              <a:rPr lang="de-DE" sz="1050" dirty="0" smtClean="0"/>
              <a:t>Fremdkörperinspektion</a:t>
            </a:r>
          </a:p>
        </p:txBody>
      </p:sp>
      <p:sp>
        <p:nvSpPr>
          <p:cNvPr id="45" name="Textfeld 44"/>
          <p:cNvSpPr txBox="1"/>
          <p:nvPr/>
        </p:nvSpPr>
        <p:spPr>
          <a:xfrm>
            <a:off x="3516021" y="2517451"/>
            <a:ext cx="117371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smtClean="0">
                <a:solidFill>
                  <a:srgbClr val="62BB47"/>
                </a:solidFill>
              </a:rPr>
              <a:t>LAMBDA-K</a:t>
            </a:r>
          </a:p>
          <a:p>
            <a:r>
              <a:rPr lang="de-DE" sz="1050" dirty="0" smtClean="0"/>
              <a:t>Ausleitung</a:t>
            </a:r>
            <a:endParaRPr lang="de-DE" sz="1050" dirty="0"/>
          </a:p>
        </p:txBody>
      </p:sp>
      <p:sp>
        <p:nvSpPr>
          <p:cNvPr id="46" name="Textfeld 45"/>
          <p:cNvSpPr txBox="1"/>
          <p:nvPr/>
        </p:nvSpPr>
        <p:spPr>
          <a:xfrm>
            <a:off x="6483026" y="2609265"/>
            <a:ext cx="5405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Kühler</a:t>
            </a:r>
            <a:endParaRPr lang="de-DE" sz="900" dirty="0"/>
          </a:p>
        </p:txBody>
      </p:sp>
      <p:sp>
        <p:nvSpPr>
          <p:cNvPr id="47" name="Textfeld 46"/>
          <p:cNvSpPr txBox="1"/>
          <p:nvPr/>
        </p:nvSpPr>
        <p:spPr>
          <a:xfrm>
            <a:off x="7089921" y="4330429"/>
            <a:ext cx="10038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Trockentunnel</a:t>
            </a:r>
            <a:endParaRPr lang="de-DE" sz="900" dirty="0"/>
          </a:p>
        </p:txBody>
      </p:sp>
      <p:sp>
        <p:nvSpPr>
          <p:cNvPr id="49" name="Textfeld 48"/>
          <p:cNvSpPr txBox="1"/>
          <p:nvPr/>
        </p:nvSpPr>
        <p:spPr>
          <a:xfrm>
            <a:off x="4536948" y="3360821"/>
            <a:ext cx="12779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smtClean="0">
                <a:solidFill>
                  <a:srgbClr val="62BB47"/>
                </a:solidFill>
              </a:rPr>
              <a:t>TORNADO</a:t>
            </a:r>
            <a:r>
              <a:rPr lang="de-DE" sz="1050" i="1" baseline="30000" dirty="0">
                <a:solidFill>
                  <a:srgbClr val="62BB47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sz="1050" i="1" baseline="30000" dirty="0">
                <a:solidFill>
                  <a:srgbClr val="62BB4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050" i="1" dirty="0">
                <a:solidFill>
                  <a:srgbClr val="62BB47"/>
                </a:solidFill>
                <a:latin typeface="Myriad Pro" panose="020B0503030403020204" pitchFamily="34" charset="0"/>
              </a:rPr>
              <a:t> </a:t>
            </a:r>
            <a:endParaRPr lang="de-DE" sz="1050" i="1" dirty="0" smtClean="0">
              <a:solidFill>
                <a:srgbClr val="62BB47"/>
              </a:solidFill>
              <a:latin typeface="Myriad Pro" panose="020B0503030403020204" pitchFamily="34" charset="0"/>
            </a:endParaRPr>
          </a:p>
          <a:p>
            <a:r>
              <a:rPr lang="de-DE" sz="1050" dirty="0" err="1" smtClean="0"/>
              <a:t>Etikettiermaschine</a:t>
            </a:r>
            <a:endParaRPr lang="de-DE" sz="1050" dirty="0"/>
          </a:p>
        </p:txBody>
      </p:sp>
      <p:sp>
        <p:nvSpPr>
          <p:cNvPr id="50" name="Textfeld 49"/>
          <p:cNvSpPr txBox="1"/>
          <p:nvPr/>
        </p:nvSpPr>
        <p:spPr>
          <a:xfrm>
            <a:off x="3704193" y="4322525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err="1" smtClean="0"/>
              <a:t>Coder</a:t>
            </a:r>
            <a:endParaRPr lang="de-DE" sz="900" dirty="0"/>
          </a:p>
        </p:txBody>
      </p:sp>
      <p:sp>
        <p:nvSpPr>
          <p:cNvPr id="51" name="Textfeld 50"/>
          <p:cNvSpPr txBox="1"/>
          <p:nvPr/>
        </p:nvSpPr>
        <p:spPr>
          <a:xfrm>
            <a:off x="1964498" y="3740871"/>
            <a:ext cx="1433406" cy="819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err="1" smtClean="0">
                <a:solidFill>
                  <a:srgbClr val="62BB47"/>
                </a:solidFill>
              </a:rPr>
              <a:t>FinalView</a:t>
            </a:r>
            <a:r>
              <a:rPr lang="de-DE" sz="1050" i="1" baseline="30000" dirty="0">
                <a:solidFill>
                  <a:srgbClr val="62BB47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sz="1050" i="1" baseline="30000" dirty="0">
                <a:solidFill>
                  <a:srgbClr val="62BB4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050" i="1" dirty="0" smtClean="0">
                <a:solidFill>
                  <a:srgbClr val="62BB47"/>
                </a:solidFill>
                <a:latin typeface="Myriad Pro" panose="020B0503030403020204" pitchFamily="34" charset="0"/>
              </a:rPr>
              <a:t> </a:t>
            </a:r>
            <a:r>
              <a:rPr lang="de-DE" sz="1050" i="1" dirty="0" smtClean="0">
                <a:solidFill>
                  <a:srgbClr val="62BB47"/>
                </a:solidFill>
              </a:rPr>
              <a:t>LBL</a:t>
            </a:r>
            <a:br>
              <a:rPr lang="de-DE" sz="1050" i="1" dirty="0" smtClean="0">
                <a:solidFill>
                  <a:srgbClr val="62BB47"/>
                </a:solidFill>
              </a:rPr>
            </a:br>
            <a:r>
              <a:rPr lang="de-DE" sz="1050" dirty="0" smtClean="0"/>
              <a:t>Etiketteninspektion</a:t>
            </a:r>
          </a:p>
          <a:p>
            <a:pPr>
              <a:lnSpc>
                <a:spcPct val="150000"/>
              </a:lnSpc>
            </a:pPr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err="1" smtClean="0">
                <a:solidFill>
                  <a:srgbClr val="62BB47"/>
                </a:solidFill>
              </a:rPr>
              <a:t>FinalView</a:t>
            </a:r>
            <a:r>
              <a:rPr lang="de-DE" sz="1050" i="1" dirty="0" smtClean="0">
                <a:solidFill>
                  <a:srgbClr val="62BB47"/>
                </a:solidFill>
              </a:rPr>
              <a:t> F06</a:t>
            </a:r>
          </a:p>
          <a:p>
            <a:r>
              <a:rPr lang="de-DE" sz="1050" dirty="0" smtClean="0"/>
              <a:t>Behälterendprüfung</a:t>
            </a:r>
            <a:endParaRPr lang="de-DE" sz="1050" dirty="0"/>
          </a:p>
        </p:txBody>
      </p:sp>
      <p:sp>
        <p:nvSpPr>
          <p:cNvPr id="54" name="Textfeld 53"/>
          <p:cNvSpPr txBox="1"/>
          <p:nvPr/>
        </p:nvSpPr>
        <p:spPr>
          <a:xfrm>
            <a:off x="2067091" y="5622870"/>
            <a:ext cx="122822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smtClean="0">
                <a:solidFill>
                  <a:srgbClr val="62BB47"/>
                </a:solidFill>
              </a:rPr>
              <a:t>XY</a:t>
            </a:r>
          </a:p>
          <a:p>
            <a:r>
              <a:rPr lang="de-DE" sz="1050" dirty="0" smtClean="0"/>
              <a:t>Behälterverteilung</a:t>
            </a:r>
            <a:endParaRPr lang="de-DE" sz="1050" dirty="0"/>
          </a:p>
        </p:txBody>
      </p:sp>
      <p:sp>
        <p:nvSpPr>
          <p:cNvPr id="55" name="Textfeld 54"/>
          <p:cNvSpPr txBox="1"/>
          <p:nvPr/>
        </p:nvSpPr>
        <p:spPr>
          <a:xfrm>
            <a:off x="4898268" y="5769953"/>
            <a:ext cx="108715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err="1" smtClean="0"/>
              <a:t>Kartoneinpacker</a:t>
            </a:r>
            <a:endParaRPr lang="de-DE" sz="900" dirty="0"/>
          </a:p>
        </p:txBody>
      </p:sp>
      <p:sp>
        <p:nvSpPr>
          <p:cNvPr id="56" name="Textfeld 55"/>
          <p:cNvSpPr txBox="1"/>
          <p:nvPr/>
        </p:nvSpPr>
        <p:spPr>
          <a:xfrm>
            <a:off x="7672430" y="5751229"/>
            <a:ext cx="85472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Palettierung</a:t>
            </a:r>
            <a:endParaRPr lang="de-DE" sz="900" dirty="0" smtClean="0"/>
          </a:p>
        </p:txBody>
      </p:sp>
      <p:sp>
        <p:nvSpPr>
          <p:cNvPr id="57" name="Textfeld 56"/>
          <p:cNvSpPr txBox="1"/>
          <p:nvPr/>
        </p:nvSpPr>
        <p:spPr>
          <a:xfrm>
            <a:off x="6260572" y="5607396"/>
            <a:ext cx="137249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smtClean="0">
                <a:solidFill>
                  <a:srgbClr val="62BB47"/>
                </a:solidFill>
              </a:rPr>
              <a:t>GX</a:t>
            </a:r>
          </a:p>
          <a:p>
            <a:r>
              <a:rPr lang="de-DE" sz="1050" dirty="0" err="1" smtClean="0"/>
              <a:t>Vollgebindekontrolle</a:t>
            </a:r>
            <a:endParaRPr lang="de-DE" sz="1050" dirty="0"/>
          </a:p>
        </p:txBody>
      </p:sp>
      <p:sp>
        <p:nvSpPr>
          <p:cNvPr id="52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chteck 47"/>
          <p:cNvSpPr/>
          <p:nvPr/>
        </p:nvSpPr>
        <p:spPr>
          <a:xfrm>
            <a:off x="3832663" y="3047359"/>
            <a:ext cx="197325" cy="391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Rechteck 57"/>
          <p:cNvSpPr/>
          <p:nvPr/>
        </p:nvSpPr>
        <p:spPr>
          <a:xfrm>
            <a:off x="2234234" y="6080007"/>
            <a:ext cx="588596" cy="3366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Rechteck 1"/>
          <p:cNvSpPr/>
          <p:nvPr/>
        </p:nvSpPr>
        <p:spPr>
          <a:xfrm>
            <a:off x="4626297" y="4576441"/>
            <a:ext cx="1634275" cy="475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2" name="Grafik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297" y="3779522"/>
            <a:ext cx="1636790" cy="1461691"/>
          </a:xfrm>
          <a:prstGeom prst="rect">
            <a:avLst/>
          </a:prstGeom>
        </p:spPr>
      </p:pic>
      <p:sp>
        <p:nvSpPr>
          <p:cNvPr id="23" name="Ellipse 22"/>
          <p:cNvSpPr/>
          <p:nvPr/>
        </p:nvSpPr>
        <p:spPr>
          <a:xfrm>
            <a:off x="5013797" y="4094781"/>
            <a:ext cx="855694" cy="8492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692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600" dirty="0">
                <a:latin typeface="+mn-lt"/>
                <a:cs typeface="Arial" panose="020B0604020202020204" pitchFamily="34" charset="0"/>
              </a:rPr>
              <a:t>Video </a:t>
            </a:r>
            <a:r>
              <a:rPr lang="de-DE" sz="2600" dirty="0" smtClean="0">
                <a:latin typeface="+mn-lt"/>
                <a:cs typeface="Arial" panose="020B0604020202020204" pitchFamily="34" charset="0"/>
              </a:rPr>
              <a:t>zur Doppelten </a:t>
            </a:r>
            <a:r>
              <a:rPr lang="de-DE" sz="2600" dirty="0">
                <a:latin typeface="+mn-lt"/>
                <a:cs typeface="Arial" panose="020B0604020202020204" pitchFamily="34" charset="0"/>
              </a:rPr>
              <a:t>Seitenwandinspektion</a:t>
            </a:r>
            <a:endParaRPr lang="de-DE" sz="2600" dirty="0">
              <a:latin typeface="+mn-lt"/>
            </a:endParaRPr>
          </a:p>
        </p:txBody>
      </p:sp>
      <p:pic>
        <p:nvPicPr>
          <p:cNvPr id="5" name="Video 7 Seitenwand 2 – Fehler im Füllstandsbereic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18540" y="1254501"/>
            <a:ext cx="2743200" cy="3657600"/>
          </a:xfrm>
          <a:prstGeom prst="rect">
            <a:avLst/>
          </a:prstGeom>
        </p:spPr>
      </p:pic>
      <p:pic>
        <p:nvPicPr>
          <p:cNvPr id="6" name="Video 8 Seitenwand 1 und 2 – Überlappun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959769" y="1254501"/>
            <a:ext cx="5640636" cy="3657600"/>
          </a:xfrm>
          <a:prstGeom prst="rect">
            <a:avLst/>
          </a:prstGeom>
        </p:spPr>
      </p:pic>
      <p:sp>
        <p:nvSpPr>
          <p:cNvPr id="12" name="Textplatzhalter 1"/>
          <p:cNvSpPr txBox="1">
            <a:spLocks/>
          </p:cNvSpPr>
          <p:nvPr/>
        </p:nvSpPr>
        <p:spPr>
          <a:xfrm>
            <a:off x="469361" y="384849"/>
            <a:ext cx="2098331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DOPPELTE SEITENWANDINSPEKTION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hteck 7"/>
          <p:cNvSpPr/>
          <p:nvPr/>
        </p:nvSpPr>
        <p:spPr>
          <a:xfrm rot="2700000">
            <a:off x="7584995" y="5376460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 rot="2700000">
            <a:off x="2795048" y="5376460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428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600" dirty="0" err="1" smtClean="0">
                <a:latin typeface="+mn-lt"/>
                <a:cs typeface="Arial" panose="020B0604020202020204" pitchFamily="34" charset="0"/>
              </a:rPr>
              <a:t>Enlightenment</a:t>
            </a:r>
            <a:r>
              <a:rPr lang="de-DE" sz="2600" dirty="0" smtClean="0">
                <a:latin typeface="+mn-lt"/>
                <a:cs typeface="Arial" panose="020B0604020202020204" pitchFamily="34" charset="0"/>
              </a:rPr>
              <a:t> Seitenwandmodule</a:t>
            </a:r>
            <a:endParaRPr lang="de-DE" sz="2600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5" name="Video 10 Seitenwand 1 – Rotation Fremdkörper Füllsta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44434" y="1259292"/>
            <a:ext cx="2095500" cy="3657600"/>
          </a:xfrm>
          <a:prstGeom prst="rect">
            <a:avLst/>
          </a:prstGeom>
        </p:spPr>
      </p:pic>
      <p:pic>
        <p:nvPicPr>
          <p:cNvPr id="6" name="Video 11 Seitenwand 2 – Rotation Fremdkörper Füllstand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64025" y="1259292"/>
            <a:ext cx="2476500" cy="36576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335" y="5361082"/>
            <a:ext cx="2311787" cy="359176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2360" y="4562542"/>
            <a:ext cx="906592" cy="1005493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3513" y="5264321"/>
            <a:ext cx="653767" cy="653767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8816518" y="5329822"/>
            <a:ext cx="2018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  <a:cs typeface="Arial" panose="020B0604020202020204" pitchFamily="34" charset="0"/>
              </a:rPr>
              <a:t>ENLIGHTENMENT</a:t>
            </a:r>
            <a:endParaRPr lang="de-DE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Textplatzhalter 1"/>
          <p:cNvSpPr txBox="1">
            <a:spLocks/>
          </p:cNvSpPr>
          <p:nvPr/>
        </p:nvSpPr>
        <p:spPr>
          <a:xfrm>
            <a:off x="469361" y="384849"/>
            <a:ext cx="2098331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DOPPELTE SEITENWANDINSPEKTION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hteck 11"/>
          <p:cNvSpPr/>
          <p:nvPr/>
        </p:nvSpPr>
        <p:spPr>
          <a:xfrm rot="2700000">
            <a:off x="7507182" y="5376460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 rot="2700000">
            <a:off x="4097091" y="5376461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16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600" dirty="0" smtClean="0">
                <a:latin typeface="+mn-lt"/>
                <a:cs typeface="Arial" panose="020B0604020202020204" pitchFamily="34" charset="0"/>
              </a:rPr>
              <a:t>Auswerteerweiterung </a:t>
            </a:r>
            <a:r>
              <a:rPr lang="de-DE" sz="2600" dirty="0" err="1" smtClean="0">
                <a:latin typeface="+mn-lt"/>
                <a:cs typeface="Arial" panose="020B0604020202020204" pitchFamily="34" charset="0"/>
              </a:rPr>
              <a:t>Füllstandskontrolle</a:t>
            </a:r>
            <a:endParaRPr lang="de-DE" sz="2600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4" name="Video 9 Seitenwand 2 – Füllstandskontroll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24399" y="1259292"/>
            <a:ext cx="2743200" cy="36576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448" y="1697050"/>
            <a:ext cx="2843593" cy="3554491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996" y="2359887"/>
            <a:ext cx="2585199" cy="1106788"/>
          </a:xfrm>
          <a:prstGeom prst="rect">
            <a:avLst/>
          </a:prstGeom>
        </p:spPr>
      </p:pic>
      <p:sp>
        <p:nvSpPr>
          <p:cNvPr id="9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hteck 7"/>
          <p:cNvSpPr/>
          <p:nvPr/>
        </p:nvSpPr>
        <p:spPr>
          <a:xfrm rot="2700000">
            <a:off x="5903701" y="5376461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610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600" dirty="0" smtClean="0">
                <a:latin typeface="+mn-lt"/>
                <a:cs typeface="Arial" panose="020B0604020202020204" pitchFamily="34" charset="0"/>
              </a:rPr>
              <a:t>Ausstattungsmöglichkeit zur Steigerung der maximalen Inspektionshöhe</a:t>
            </a:r>
            <a:endParaRPr lang="de-DE" sz="2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hteck 7"/>
          <p:cNvSpPr/>
          <p:nvPr/>
        </p:nvSpPr>
        <p:spPr>
          <a:xfrm rot="2700000">
            <a:off x="5903701" y="5376461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0807" y="2124364"/>
            <a:ext cx="1992571" cy="253031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7753" r="14801" b="19232"/>
          <a:stretch/>
        </p:blipFill>
        <p:spPr>
          <a:xfrm>
            <a:off x="2780588" y="384849"/>
            <a:ext cx="6084606" cy="4530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2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212580" cy="6338776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653" y="5335650"/>
            <a:ext cx="1702679" cy="26454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448" y="819641"/>
            <a:ext cx="1525037" cy="1431394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442" y="2464096"/>
            <a:ext cx="1540043" cy="522161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968" y="3342516"/>
            <a:ext cx="1531814" cy="1072269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054" y="4666856"/>
            <a:ext cx="2038095" cy="933334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221" y="4666856"/>
            <a:ext cx="1949208" cy="933334"/>
          </a:xfrm>
          <a:prstGeom prst="rect">
            <a:avLst/>
          </a:prstGeom>
        </p:spPr>
      </p:pic>
      <p:sp>
        <p:nvSpPr>
          <p:cNvPr id="22" name="Freihandform 21"/>
          <p:cNvSpPr/>
          <p:nvPr/>
        </p:nvSpPr>
        <p:spPr>
          <a:xfrm>
            <a:off x="5959642" y="2502568"/>
            <a:ext cx="3104147" cy="537411"/>
          </a:xfrm>
          <a:custGeom>
            <a:avLst/>
            <a:gdLst>
              <a:gd name="connsiteX0" fmla="*/ 3104147 w 3104147"/>
              <a:gd name="connsiteY0" fmla="*/ 537411 h 537411"/>
              <a:gd name="connsiteX1" fmla="*/ 393032 w 3104147"/>
              <a:gd name="connsiteY1" fmla="*/ 537411 h 537411"/>
              <a:gd name="connsiteX2" fmla="*/ 0 w 3104147"/>
              <a:gd name="connsiteY2" fmla="*/ 0 h 53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4147" h="537411">
                <a:moveTo>
                  <a:pt x="3104147" y="537411"/>
                </a:moveTo>
                <a:lnTo>
                  <a:pt x="393032" y="537411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Freihandform 24"/>
          <p:cNvSpPr/>
          <p:nvPr/>
        </p:nvSpPr>
        <p:spPr>
          <a:xfrm>
            <a:off x="6160168" y="2294021"/>
            <a:ext cx="2895600" cy="0"/>
          </a:xfrm>
          <a:custGeom>
            <a:avLst/>
            <a:gdLst>
              <a:gd name="connsiteX0" fmla="*/ 2895600 w 2895600"/>
              <a:gd name="connsiteY0" fmla="*/ 0 h 0"/>
              <a:gd name="connsiteX1" fmla="*/ 0 w 28956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95600">
                <a:moveTo>
                  <a:pt x="2895600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Freihandform 25"/>
          <p:cNvSpPr/>
          <p:nvPr/>
        </p:nvSpPr>
        <p:spPr>
          <a:xfrm>
            <a:off x="2125579" y="4467726"/>
            <a:ext cx="6978316" cy="16042"/>
          </a:xfrm>
          <a:custGeom>
            <a:avLst/>
            <a:gdLst>
              <a:gd name="connsiteX0" fmla="*/ 6978316 w 6978316"/>
              <a:gd name="connsiteY0" fmla="*/ 0 h 16042"/>
              <a:gd name="connsiteX1" fmla="*/ 0 w 6978316"/>
              <a:gd name="connsiteY1" fmla="*/ 16042 h 1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78316" h="16042">
                <a:moveTo>
                  <a:pt x="6978316" y="0"/>
                </a:moveTo>
                <a:lnTo>
                  <a:pt x="0" y="16042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Freihandform 26"/>
          <p:cNvSpPr/>
          <p:nvPr/>
        </p:nvSpPr>
        <p:spPr>
          <a:xfrm>
            <a:off x="2045368" y="4636168"/>
            <a:ext cx="7042485" cy="1018674"/>
          </a:xfrm>
          <a:custGeom>
            <a:avLst/>
            <a:gdLst>
              <a:gd name="connsiteX0" fmla="*/ 7042485 w 7042485"/>
              <a:gd name="connsiteY0" fmla="*/ 1018674 h 1018674"/>
              <a:gd name="connsiteX1" fmla="*/ 673769 w 7042485"/>
              <a:gd name="connsiteY1" fmla="*/ 1010653 h 1018674"/>
              <a:gd name="connsiteX2" fmla="*/ 0 w 7042485"/>
              <a:gd name="connsiteY2" fmla="*/ 0 h 1018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42485" h="1018674">
                <a:moveTo>
                  <a:pt x="7042485" y="1018674"/>
                </a:moveTo>
                <a:lnTo>
                  <a:pt x="673769" y="1010653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Textfeld 27"/>
          <p:cNvSpPr txBox="1"/>
          <p:nvPr/>
        </p:nvSpPr>
        <p:spPr>
          <a:xfrm>
            <a:off x="4117911" y="5335650"/>
            <a:ext cx="18417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>
                <a:solidFill>
                  <a:schemeClr val="bg1"/>
                </a:solidFill>
                <a:cs typeface="Arial" panose="020B0604020202020204" pitchFamily="34" charset="0"/>
              </a:rPr>
              <a:t>nur bei Metallverschlüssen</a:t>
            </a:r>
            <a:endParaRPr lang="de-DE" sz="105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9103895" y="1818554"/>
            <a:ext cx="16830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cs typeface="Arial" panose="020B0604020202020204" pitchFamily="34" charset="0"/>
              </a:rPr>
              <a:t>HEUFT </a:t>
            </a:r>
            <a:r>
              <a:rPr lang="de-DE" sz="1600" i="1" dirty="0" err="1" smtClean="0">
                <a:cs typeface="Arial" panose="020B0604020202020204" pitchFamily="34" charset="0"/>
              </a:rPr>
              <a:t>sonic</a:t>
            </a:r>
            <a:endParaRPr lang="de-DE" sz="1600" i="1" dirty="0" smtClean="0">
              <a:cs typeface="Arial" panose="020B0604020202020204" pitchFamily="34" charset="0"/>
            </a:endParaRPr>
          </a:p>
          <a:p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Dichtigkeitskontrolle</a:t>
            </a:r>
            <a:endParaRPr lang="de-DE" sz="14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9103895" y="2784273"/>
            <a:ext cx="27280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Kontrolle der Verschluss-Überhöhe</a:t>
            </a:r>
            <a:endParaRPr lang="de-DE" sz="14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9103895" y="4203699"/>
            <a:ext cx="256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Optische Verschlussanwesenheit</a:t>
            </a:r>
            <a:endParaRPr lang="de-DE" sz="14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9103679" y="5411273"/>
            <a:ext cx="26053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Induktive Verschlussanwesenheit</a:t>
            </a:r>
          </a:p>
        </p:txBody>
      </p:sp>
      <p:sp>
        <p:nvSpPr>
          <p:cNvPr id="23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hteck 20"/>
          <p:cNvSpPr/>
          <p:nvPr/>
        </p:nvSpPr>
        <p:spPr>
          <a:xfrm rot="2700000">
            <a:off x="5903702" y="5928540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XAC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Zusätzliche Inspektionsmodule</a:t>
            </a:r>
            <a:endParaRPr lang="de-D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378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Achema_gepulstes_röntgen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44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19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</a:rPr>
              <a:t>Zusammenfassung</a:t>
            </a:r>
            <a:endParaRPr lang="en-US" dirty="0">
              <a:latin typeface="+mn-lt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261658" y="1904746"/>
            <a:ext cx="752163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Kompakte Turn-Key Lösung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Alles aus einer Hand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Modulares Design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Kundenspezifische Integrationslösungen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Weltweit einmalige gepulste Röntgentechnologie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Echtzeit-Bildverarbeitung für hohe </a:t>
            </a:r>
            <a:r>
              <a:rPr lang="de-DE" sz="1600" dirty="0"/>
              <a:t>Erkennungsleistung bei niedriger </a:t>
            </a:r>
            <a:r>
              <a:rPr lang="de-DE" sz="1600" dirty="0" smtClean="0"/>
              <a:t>Fehlausleitrate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Manipulationssichere Fremdkörpererkennung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Audiovisuelle Benutzerführung</a:t>
            </a:r>
          </a:p>
        </p:txBody>
      </p:sp>
    </p:spTree>
    <p:extLst>
      <p:ext uri="{BB962C8B-B14F-4D97-AF65-F5344CB8AC3E}">
        <p14:creationId xmlns:p14="http://schemas.microsoft.com/office/powerpoint/2010/main" val="322584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>
          <a:xfrm rot="2700000">
            <a:off x="582993" y="3998143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-1" y="2684733"/>
            <a:ext cx="5345724" cy="756299"/>
          </a:xfrm>
        </p:spPr>
        <p:txBody>
          <a:bodyPr/>
          <a:lstStyle/>
          <a:p>
            <a:r>
              <a:rPr lang="de-DE" dirty="0"/>
              <a:t>Top-Down-Inspektion mit gepulster Röntgentechnologie auf HEUFT </a:t>
            </a:r>
            <a:r>
              <a:rPr lang="de-DE" i="1" dirty="0"/>
              <a:t>SPECTRUM</a:t>
            </a:r>
            <a:r>
              <a:rPr lang="de-DE" dirty="0"/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dirty="0"/>
              <a:t>-Basis.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0" y="3578346"/>
            <a:ext cx="5053264" cy="696256"/>
          </a:xfrm>
        </p:spPr>
        <p:txBody>
          <a:bodyPr/>
          <a:lstStyle/>
          <a:p>
            <a:r>
              <a:rPr lang="de-DE" dirty="0" smtClean="0"/>
              <a:t>HEUFT </a:t>
            </a:r>
            <a:r>
              <a:rPr lang="de-DE" i="1" dirty="0" err="1" smtClean="0"/>
              <a:t>eXaminer</a:t>
            </a:r>
            <a:r>
              <a:rPr lang="de-DE" dirty="0" smtClean="0"/>
              <a:t> </a:t>
            </a:r>
            <a:r>
              <a:rPr lang="de-DE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dirty="0" smtClean="0"/>
              <a:t> </a:t>
            </a:r>
            <a:r>
              <a:rPr lang="de-DE" i="1" dirty="0" smtClean="0"/>
              <a:t>XB</a:t>
            </a:r>
            <a:endParaRPr lang="de-DE" i="1" dirty="0"/>
          </a:p>
        </p:txBody>
      </p:sp>
      <p:sp>
        <p:nvSpPr>
          <p:cNvPr id="14" name="Textplatzhalter 1"/>
          <p:cNvSpPr txBox="1">
            <a:spLocks/>
          </p:cNvSpPr>
          <p:nvPr/>
        </p:nvSpPr>
        <p:spPr>
          <a:xfrm>
            <a:off x="469361" y="384849"/>
            <a:ext cx="1399422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u="heavy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 panose="020F0502020204030204"/>
              </a:rPr>
              <a:t>TOP-DOWN </a:t>
            </a: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756" y="1215179"/>
            <a:ext cx="7461008" cy="4977513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627" y="4614877"/>
            <a:ext cx="1703784" cy="201036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95" y="3637416"/>
            <a:ext cx="3071857" cy="2987824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368" y="4699494"/>
            <a:ext cx="1764896" cy="207714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277" y="4890688"/>
            <a:ext cx="1380980" cy="174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41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"/>
          <p:cNvSpPr txBox="1">
            <a:spLocks/>
          </p:cNvSpPr>
          <p:nvPr/>
        </p:nvSpPr>
        <p:spPr>
          <a:xfrm>
            <a:off x="469361" y="384849"/>
            <a:ext cx="1399422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u="heavy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TOP-DOWN </a:t>
            </a:r>
            <a:r>
              <a:rPr lang="de-DE" u="heavy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INSPEKTION</a:t>
            </a:r>
            <a:endParaRPr lang="de-DE" u="heavy" dirty="0">
              <a:solidFill>
                <a:srgbClr val="000000"/>
              </a:solidFill>
              <a:uFill>
                <a:solidFill>
                  <a:srgbClr val="62BB47"/>
                </a:solidFill>
              </a:uFill>
            </a:endParaRPr>
          </a:p>
        </p:txBody>
      </p:sp>
      <p:sp>
        <p:nvSpPr>
          <p:cNvPr id="6" name="Rechteck 5"/>
          <p:cNvSpPr/>
          <p:nvPr/>
        </p:nvSpPr>
        <p:spPr>
          <a:xfrm rot="2700000">
            <a:off x="5903702" y="5917209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41" y="1011030"/>
            <a:ext cx="917180" cy="91718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683" y="483182"/>
            <a:ext cx="7320685" cy="5490514"/>
          </a:xfrm>
          <a:prstGeom prst="rect">
            <a:avLst/>
          </a:prstGeom>
        </p:spPr>
      </p:pic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</a:rPr>
              <a:t>Turnkey-Lösung</a:t>
            </a:r>
            <a:endParaRPr lang="de-DE" dirty="0">
              <a:latin typeface="+mn-lt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3045513" y="1929679"/>
            <a:ext cx="4283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MHI</a:t>
            </a:r>
            <a:endParaRPr lang="de-DE" sz="105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3068958" y="3797557"/>
            <a:ext cx="7825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Inspektion</a:t>
            </a:r>
            <a:endParaRPr lang="de-DE" sz="120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7515420" y="4182718"/>
            <a:ext cx="1431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Integrierte Ausleitung</a:t>
            </a:r>
            <a:endParaRPr lang="de-DE" sz="105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053328" y="2621342"/>
            <a:ext cx="9813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Bedieneinheit</a:t>
            </a:r>
            <a:endParaRPr lang="de-DE" sz="120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5" name="Freihandform 14"/>
          <p:cNvSpPr/>
          <p:nvPr/>
        </p:nvSpPr>
        <p:spPr>
          <a:xfrm flipH="1" flipV="1">
            <a:off x="3131478" y="1834427"/>
            <a:ext cx="2019300" cy="371475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9300" h="371475">
                <a:moveTo>
                  <a:pt x="0" y="371475"/>
                </a:moveTo>
                <a:lnTo>
                  <a:pt x="285750" y="0"/>
                </a:lnTo>
                <a:lnTo>
                  <a:pt x="201930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Freihandform 15"/>
          <p:cNvSpPr/>
          <p:nvPr/>
        </p:nvSpPr>
        <p:spPr>
          <a:xfrm flipH="1" flipV="1">
            <a:off x="3151018" y="2651137"/>
            <a:ext cx="1933331" cy="238613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1933331"/>
              <a:gd name="connsiteY0" fmla="*/ 238613 h 238613"/>
              <a:gd name="connsiteX1" fmla="*/ 199781 w 1933331"/>
              <a:gd name="connsiteY1" fmla="*/ 0 h 238613"/>
              <a:gd name="connsiteX2" fmla="*/ 1933331 w 1933331"/>
              <a:gd name="connsiteY2" fmla="*/ 0 h 23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3331" h="238613">
                <a:moveTo>
                  <a:pt x="0" y="238613"/>
                </a:moveTo>
                <a:lnTo>
                  <a:pt x="199781" y="0"/>
                </a:lnTo>
                <a:lnTo>
                  <a:pt x="1933331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Freihandform 16"/>
          <p:cNvSpPr/>
          <p:nvPr/>
        </p:nvSpPr>
        <p:spPr>
          <a:xfrm flipH="1" flipV="1">
            <a:off x="3154929" y="3577260"/>
            <a:ext cx="2136531" cy="488705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1933331"/>
              <a:gd name="connsiteY0" fmla="*/ 238613 h 238613"/>
              <a:gd name="connsiteX1" fmla="*/ 199781 w 1933331"/>
              <a:gd name="connsiteY1" fmla="*/ 0 h 238613"/>
              <a:gd name="connsiteX2" fmla="*/ 1933331 w 1933331"/>
              <a:gd name="connsiteY2" fmla="*/ 0 h 238613"/>
              <a:gd name="connsiteX0" fmla="*/ 0 w 2136531"/>
              <a:gd name="connsiteY0" fmla="*/ 488705 h 488705"/>
              <a:gd name="connsiteX1" fmla="*/ 402981 w 2136531"/>
              <a:gd name="connsiteY1" fmla="*/ 0 h 488705"/>
              <a:gd name="connsiteX2" fmla="*/ 2136531 w 2136531"/>
              <a:gd name="connsiteY2" fmla="*/ 0 h 488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6531" h="488705">
                <a:moveTo>
                  <a:pt x="0" y="488705"/>
                </a:moveTo>
                <a:lnTo>
                  <a:pt x="402981" y="0"/>
                </a:lnTo>
                <a:lnTo>
                  <a:pt x="2136531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Freihandform 17"/>
          <p:cNvSpPr/>
          <p:nvPr/>
        </p:nvSpPr>
        <p:spPr>
          <a:xfrm flipV="1">
            <a:off x="6402222" y="3659200"/>
            <a:ext cx="2378808" cy="793505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1933331"/>
              <a:gd name="connsiteY0" fmla="*/ 238613 h 238613"/>
              <a:gd name="connsiteX1" fmla="*/ 199781 w 1933331"/>
              <a:gd name="connsiteY1" fmla="*/ 0 h 238613"/>
              <a:gd name="connsiteX2" fmla="*/ 1933331 w 1933331"/>
              <a:gd name="connsiteY2" fmla="*/ 0 h 238613"/>
              <a:gd name="connsiteX0" fmla="*/ 0 w 2136531"/>
              <a:gd name="connsiteY0" fmla="*/ 488705 h 488705"/>
              <a:gd name="connsiteX1" fmla="*/ 402981 w 2136531"/>
              <a:gd name="connsiteY1" fmla="*/ 0 h 488705"/>
              <a:gd name="connsiteX2" fmla="*/ 2136531 w 2136531"/>
              <a:gd name="connsiteY2" fmla="*/ 0 h 488705"/>
              <a:gd name="connsiteX0" fmla="*/ 0 w 2378808"/>
              <a:gd name="connsiteY0" fmla="*/ 793505 h 793505"/>
              <a:gd name="connsiteX1" fmla="*/ 645258 w 2378808"/>
              <a:gd name="connsiteY1" fmla="*/ 0 h 793505"/>
              <a:gd name="connsiteX2" fmla="*/ 2378808 w 2378808"/>
              <a:gd name="connsiteY2" fmla="*/ 0 h 79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8808" h="793505">
                <a:moveTo>
                  <a:pt x="0" y="793505"/>
                </a:moveTo>
                <a:lnTo>
                  <a:pt x="645258" y="0"/>
                </a:lnTo>
                <a:lnTo>
                  <a:pt x="2378808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/>
          <p:cNvSpPr txBox="1"/>
          <p:nvPr/>
        </p:nvSpPr>
        <p:spPr>
          <a:xfrm>
            <a:off x="339912" y="5397060"/>
            <a:ext cx="2078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utomatischer Sortenwechsel</a:t>
            </a: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58" y="4279913"/>
            <a:ext cx="2086775" cy="128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21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"/>
          <p:cNvSpPr txBox="1">
            <a:spLocks/>
          </p:cNvSpPr>
          <p:nvPr/>
        </p:nvSpPr>
        <p:spPr>
          <a:xfrm>
            <a:off x="469361" y="384849"/>
            <a:ext cx="1399422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u="heavy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TOP-DOWN </a:t>
            </a:r>
            <a:r>
              <a:rPr lang="de-DE" u="heavy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INSPEKTION</a:t>
            </a:r>
            <a:endParaRPr lang="de-DE" u="heavy" dirty="0">
              <a:solidFill>
                <a:srgbClr val="000000"/>
              </a:solidFill>
              <a:uFill>
                <a:solidFill>
                  <a:srgbClr val="62BB47"/>
                </a:solidFill>
              </a:uFill>
            </a:endParaRPr>
          </a:p>
        </p:txBody>
      </p:sp>
      <p:sp>
        <p:nvSpPr>
          <p:cNvPr id="6" name="Rechteck 5"/>
          <p:cNvSpPr/>
          <p:nvPr/>
        </p:nvSpPr>
        <p:spPr>
          <a:xfrm rot="2700000">
            <a:off x="5903702" y="5917209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XB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Top-Down-Inspektion einfach</a:t>
            </a:r>
            <a:endParaRPr lang="de-DE" dirty="0">
              <a:latin typeface="+mn-lt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" y="940952"/>
            <a:ext cx="1457342" cy="1621089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722" y="697110"/>
            <a:ext cx="9627003" cy="5415189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9" t="16852" r="1" b="15001"/>
          <a:stretch/>
        </p:blipFill>
        <p:spPr>
          <a:xfrm rot="16200000">
            <a:off x="9132284" y="2713363"/>
            <a:ext cx="2651753" cy="140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23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013591"/>
            <a:ext cx="9124949" cy="492619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7" y="612446"/>
            <a:ext cx="1822381" cy="557622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600" y="5243814"/>
            <a:ext cx="1488876" cy="64063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226" y="498647"/>
            <a:ext cx="1282549" cy="1282549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10" name="Freihandform 9"/>
          <p:cNvSpPr/>
          <p:nvPr/>
        </p:nvSpPr>
        <p:spPr>
          <a:xfrm>
            <a:off x="9925050" y="4391025"/>
            <a:ext cx="1962150" cy="209550"/>
          </a:xfrm>
          <a:custGeom>
            <a:avLst/>
            <a:gdLst>
              <a:gd name="connsiteX0" fmla="*/ 0 w 1962150"/>
              <a:gd name="connsiteY0" fmla="*/ 0 h 209550"/>
              <a:gd name="connsiteX1" fmla="*/ 152400 w 1962150"/>
              <a:gd name="connsiteY1" fmla="*/ 209550 h 209550"/>
              <a:gd name="connsiteX2" fmla="*/ 1962150 w 1962150"/>
              <a:gd name="connsiteY2" fmla="*/ 20955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50" h="209550">
                <a:moveTo>
                  <a:pt x="0" y="0"/>
                </a:moveTo>
                <a:lnTo>
                  <a:pt x="152400" y="209550"/>
                </a:lnTo>
                <a:lnTo>
                  <a:pt x="1962150" y="20955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Freihandform 10"/>
          <p:cNvSpPr/>
          <p:nvPr/>
        </p:nvSpPr>
        <p:spPr>
          <a:xfrm>
            <a:off x="9886950" y="3200400"/>
            <a:ext cx="2019300" cy="371475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9300" h="371475">
                <a:moveTo>
                  <a:pt x="0" y="371475"/>
                </a:moveTo>
                <a:lnTo>
                  <a:pt x="285750" y="0"/>
                </a:lnTo>
                <a:lnTo>
                  <a:pt x="201930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Freihandform 11"/>
          <p:cNvSpPr/>
          <p:nvPr/>
        </p:nvSpPr>
        <p:spPr>
          <a:xfrm>
            <a:off x="9315450" y="2085975"/>
            <a:ext cx="2600325" cy="1038225"/>
          </a:xfrm>
          <a:custGeom>
            <a:avLst/>
            <a:gdLst>
              <a:gd name="connsiteX0" fmla="*/ 0 w 2600325"/>
              <a:gd name="connsiteY0" fmla="*/ 1038225 h 1038225"/>
              <a:gd name="connsiteX1" fmla="*/ 847725 w 2600325"/>
              <a:gd name="connsiteY1" fmla="*/ 0 h 1038225"/>
              <a:gd name="connsiteX2" fmla="*/ 2600325 w 2600325"/>
              <a:gd name="connsiteY2" fmla="*/ 0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0325" h="1038225">
                <a:moveTo>
                  <a:pt x="0" y="1038225"/>
                </a:moveTo>
                <a:lnTo>
                  <a:pt x="847725" y="0"/>
                </a:lnTo>
                <a:lnTo>
                  <a:pt x="2600325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075665" y="4614695"/>
            <a:ext cx="1217898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HEUFT </a:t>
            </a:r>
            <a:r>
              <a:rPr lang="de-DE" sz="1200" b="1" i="1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synchron</a:t>
            </a:r>
          </a:p>
          <a:p>
            <a:r>
              <a:rPr lang="de-DE" sz="105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Bändersteuerung</a:t>
            </a:r>
            <a:endParaRPr lang="de-DE" sz="1000" dirty="0" smtClean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10081076" y="2788805"/>
            <a:ext cx="1845377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HEUFT </a:t>
            </a:r>
            <a:r>
              <a:rPr lang="de-DE" sz="1200" b="1" i="1" dirty="0" err="1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conveyor</a:t>
            </a:r>
            <a:endParaRPr lang="de-DE" sz="1200" b="1" dirty="0" smtClean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  <a:p>
            <a:r>
              <a:rPr lang="de-DE" sz="105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Leistungsstarke</a:t>
            </a:r>
            <a:r>
              <a:rPr lang="de-DE" sz="1050" dirty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de-DE" sz="105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Transporteure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0075665" y="1638307"/>
            <a:ext cx="1662635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HEUFT </a:t>
            </a:r>
            <a:r>
              <a:rPr lang="de-DE" sz="1200" b="1" i="1" dirty="0" err="1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rejector</a:t>
            </a:r>
            <a:endParaRPr lang="de-DE" sz="1200" b="1" i="1" dirty="0" smtClean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  <a:p>
            <a:r>
              <a:rPr lang="de-DE" sz="105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High </a:t>
            </a:r>
            <a:r>
              <a:rPr lang="de-DE" sz="1050" dirty="0" err="1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speed</a:t>
            </a:r>
            <a:r>
              <a:rPr lang="de-DE" sz="1050" dirty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-</a:t>
            </a:r>
            <a:r>
              <a:rPr lang="de-DE" sz="1050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Ausleitsysteme</a:t>
            </a:r>
            <a:endParaRPr lang="de-DE" sz="1050" dirty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7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hteck 17"/>
          <p:cNvSpPr/>
          <p:nvPr/>
        </p:nvSpPr>
        <p:spPr>
          <a:xfrm rot="2700000">
            <a:off x="5903698" y="5931744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Turnkey-Lösungen</a:t>
            </a:r>
          </a:p>
        </p:txBody>
      </p:sp>
    </p:spTree>
    <p:extLst>
      <p:ext uri="{BB962C8B-B14F-4D97-AF65-F5344CB8AC3E}">
        <p14:creationId xmlns:p14="http://schemas.microsoft.com/office/powerpoint/2010/main" val="157792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"/>
          <p:cNvSpPr txBox="1">
            <a:spLocks/>
          </p:cNvSpPr>
          <p:nvPr/>
        </p:nvSpPr>
        <p:spPr>
          <a:xfrm>
            <a:off x="469361" y="384849"/>
            <a:ext cx="1399422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u="heavy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TOP-DOWN </a:t>
            </a:r>
            <a:r>
              <a:rPr lang="de-DE" u="heavy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INSPEKTION</a:t>
            </a:r>
            <a:endParaRPr lang="de-DE" u="heavy" dirty="0">
              <a:solidFill>
                <a:srgbClr val="000000"/>
              </a:solidFill>
              <a:uFill>
                <a:solidFill>
                  <a:srgbClr val="62BB47"/>
                </a:solidFill>
              </a:uFill>
            </a:endParaRPr>
          </a:p>
        </p:txBody>
      </p:sp>
      <p:sp>
        <p:nvSpPr>
          <p:cNvPr id="6" name="Rechteck 5"/>
          <p:cNvSpPr/>
          <p:nvPr/>
        </p:nvSpPr>
        <p:spPr>
          <a:xfrm rot="2700000">
            <a:off x="5903702" y="5917209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dirty="0">
                <a:latin typeface="+mn-lt"/>
                <a:cs typeface="Arial" panose="020B0604020202020204" pitchFamily="34" charset="0"/>
              </a:rPr>
              <a:t> </a:t>
            </a:r>
            <a:r>
              <a:rPr lang="de-DE" sz="2400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2400" dirty="0">
                <a:cs typeface="Arial" panose="020B0604020202020204" pitchFamily="34" charset="0"/>
              </a:rPr>
              <a:t> </a:t>
            </a:r>
            <a:r>
              <a:rPr lang="de-DE" sz="2400" i="1" dirty="0">
                <a:latin typeface="+mn-lt"/>
                <a:cs typeface="Arial" panose="020B0604020202020204" pitchFamily="34" charset="0"/>
              </a:rPr>
              <a:t>XB</a:t>
            </a:r>
            <a:r>
              <a:rPr lang="de-DE" sz="2400" dirty="0">
                <a:latin typeface="+mn-lt"/>
                <a:cs typeface="Arial" panose="020B0604020202020204" pitchFamily="34" charset="0"/>
              </a:rPr>
              <a:t>: </a:t>
            </a:r>
            <a:r>
              <a:rPr lang="de-DE" sz="2400" dirty="0" smtClean="0">
                <a:latin typeface="+mn-lt"/>
                <a:cs typeface="Arial" panose="020B0604020202020204" pitchFamily="34" charset="0"/>
              </a:rPr>
              <a:t>Weite einfache Top-Down-Inspektion</a:t>
            </a:r>
            <a:endParaRPr lang="de-DE" sz="2400" dirty="0">
              <a:latin typeface="+mn-lt"/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1775"/>
            <a:ext cx="1444735" cy="160706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613" y="-207311"/>
            <a:ext cx="6702404" cy="6108961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5017" y="1682150"/>
            <a:ext cx="1920413" cy="257736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3142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</a:rPr>
              <a:t>Zusammenfassung</a:t>
            </a:r>
            <a:endParaRPr lang="en-US" dirty="0">
              <a:latin typeface="+mn-lt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261658" y="1904746"/>
            <a:ext cx="752163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Kompakte Turn-Key Lösung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Alles aus einer Hand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Modulares Design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Kundenspezifische Integrationslösungen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Weltweit einmalige gepulste Röntgentechnologie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Echtzeit-Bildverarbeitung für hohe </a:t>
            </a:r>
            <a:r>
              <a:rPr lang="de-DE" sz="1600" dirty="0"/>
              <a:t>Erkennungsleistung bei niedriger </a:t>
            </a:r>
            <a:r>
              <a:rPr lang="de-DE" sz="1600" dirty="0" smtClean="0"/>
              <a:t>Fehlausleitrate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Manipulationssichere Fremdkörpererkennung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Audiovisuelle Benutzerführung</a:t>
            </a:r>
          </a:p>
        </p:txBody>
      </p:sp>
    </p:spTree>
    <p:extLst>
      <p:ext uri="{BB962C8B-B14F-4D97-AF65-F5344CB8AC3E}">
        <p14:creationId xmlns:p14="http://schemas.microsoft.com/office/powerpoint/2010/main" val="111685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048" y="4554783"/>
            <a:ext cx="1405598" cy="2371947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530" y="1228765"/>
            <a:ext cx="7539699" cy="5030012"/>
          </a:xfrm>
          <a:prstGeom prst="rect">
            <a:avLst/>
          </a:prstGeom>
        </p:spPr>
      </p:pic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-1" y="2684733"/>
            <a:ext cx="6181726" cy="756299"/>
          </a:xfrm>
        </p:spPr>
        <p:txBody>
          <a:bodyPr/>
          <a:lstStyle/>
          <a:p>
            <a:r>
              <a:rPr lang="de-DE" dirty="0"/>
              <a:t>Platzsparendes End-</a:t>
            </a:r>
            <a:r>
              <a:rPr lang="de-DE" dirty="0" err="1"/>
              <a:t>of</a:t>
            </a:r>
            <a:r>
              <a:rPr lang="de-DE" dirty="0"/>
              <a:t>-Line-Röntgensystem der neuen Generation zur komplett abdeckenden Seitenwandinspektion.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0" y="3578346"/>
            <a:ext cx="5053264" cy="696256"/>
          </a:xfrm>
        </p:spPr>
        <p:txBody>
          <a:bodyPr/>
          <a:lstStyle/>
          <a:p>
            <a:r>
              <a:rPr lang="de-DE" dirty="0" smtClean="0"/>
              <a:t>HEUFT </a:t>
            </a:r>
            <a:r>
              <a:rPr lang="de-DE" i="1" dirty="0" err="1" smtClean="0"/>
              <a:t>eXaminer</a:t>
            </a:r>
            <a:r>
              <a:rPr lang="de-DE" dirty="0" smtClean="0"/>
              <a:t> </a:t>
            </a:r>
            <a:r>
              <a:rPr lang="de-DE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dirty="0" smtClean="0"/>
              <a:t> </a:t>
            </a:r>
            <a:r>
              <a:rPr lang="de-DE" i="1" dirty="0" smtClean="0"/>
              <a:t>XS</a:t>
            </a:r>
            <a:endParaRPr lang="de-DE" i="1" dirty="0"/>
          </a:p>
        </p:txBody>
      </p:sp>
      <p:sp>
        <p:nvSpPr>
          <p:cNvPr id="23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hteck 23"/>
          <p:cNvSpPr/>
          <p:nvPr/>
        </p:nvSpPr>
        <p:spPr>
          <a:xfrm rot="2700000">
            <a:off x="582993" y="3998143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337" y="4554783"/>
            <a:ext cx="825554" cy="2075244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610" y="4824151"/>
            <a:ext cx="1597875" cy="1885398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" y="4333406"/>
            <a:ext cx="2430920" cy="2350135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915" y="4994031"/>
            <a:ext cx="1366184" cy="172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9580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9281" y="1404227"/>
            <a:ext cx="1525037" cy="143139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751" y="156592"/>
            <a:ext cx="5734237" cy="5197231"/>
          </a:xfrm>
          <a:prstGeom prst="rect">
            <a:avLst/>
          </a:prstGeom>
        </p:spPr>
      </p:pic>
      <p:sp>
        <p:nvSpPr>
          <p:cNvPr id="7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hteck 5"/>
          <p:cNvSpPr/>
          <p:nvPr/>
        </p:nvSpPr>
        <p:spPr>
          <a:xfrm rot="2700000">
            <a:off x="5903702" y="5917209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400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sz="2400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sz="2400" dirty="0">
                <a:latin typeface="+mn-lt"/>
                <a:cs typeface="Arial" panose="020B0604020202020204" pitchFamily="34" charset="0"/>
              </a:rPr>
              <a:t> </a:t>
            </a:r>
            <a:r>
              <a:rPr lang="de-DE" sz="2400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2400" dirty="0">
                <a:latin typeface="+mn-lt"/>
                <a:cs typeface="Arial" panose="020B0604020202020204" pitchFamily="34" charset="0"/>
              </a:rPr>
              <a:t> </a:t>
            </a:r>
            <a:r>
              <a:rPr lang="de-DE" sz="2400" i="1" dirty="0" smtClean="0">
                <a:latin typeface="+mn-lt"/>
                <a:cs typeface="Arial" panose="020B0604020202020204" pitchFamily="34" charset="0"/>
              </a:rPr>
              <a:t>XS</a:t>
            </a:r>
            <a:r>
              <a:rPr lang="de-DE" sz="2400" dirty="0" smtClean="0">
                <a:latin typeface="+mn-lt"/>
                <a:cs typeface="Arial" panose="020B0604020202020204" pitchFamily="34" charset="0"/>
              </a:rPr>
              <a:t>: Platzsparende Turnkey-Lösung</a:t>
            </a:r>
            <a:endParaRPr lang="de-DE" sz="2400" dirty="0">
              <a:latin typeface="+mn-lt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347680" y="1354375"/>
            <a:ext cx="9813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Bedieneinheit</a:t>
            </a:r>
            <a:endParaRPr lang="de-DE" sz="105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Freihandform 9"/>
          <p:cNvSpPr/>
          <p:nvPr/>
        </p:nvSpPr>
        <p:spPr>
          <a:xfrm flipH="1">
            <a:off x="1433546" y="1631374"/>
            <a:ext cx="2019300" cy="371475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9300" h="371475">
                <a:moveTo>
                  <a:pt x="0" y="371475"/>
                </a:moveTo>
                <a:lnTo>
                  <a:pt x="285750" y="0"/>
                </a:lnTo>
                <a:lnTo>
                  <a:pt x="201930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8259325" y="1548039"/>
            <a:ext cx="4283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MHI</a:t>
            </a:r>
            <a:endParaRPr lang="de-DE" sz="120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339766" y="3312790"/>
            <a:ext cx="7825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Inspektion</a:t>
            </a:r>
            <a:endParaRPr lang="de-DE" sz="105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3" name="Freihandform 12"/>
          <p:cNvSpPr/>
          <p:nvPr/>
        </p:nvSpPr>
        <p:spPr>
          <a:xfrm flipH="1" flipV="1">
            <a:off x="1433546" y="3015454"/>
            <a:ext cx="2167792" cy="559044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2167792"/>
              <a:gd name="connsiteY0" fmla="*/ 559044 h 559044"/>
              <a:gd name="connsiteX1" fmla="*/ 434242 w 2167792"/>
              <a:gd name="connsiteY1" fmla="*/ 0 h 559044"/>
              <a:gd name="connsiteX2" fmla="*/ 2167792 w 2167792"/>
              <a:gd name="connsiteY2" fmla="*/ 0 h 559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67792" h="559044">
                <a:moveTo>
                  <a:pt x="0" y="559044"/>
                </a:moveTo>
                <a:lnTo>
                  <a:pt x="434242" y="0"/>
                </a:lnTo>
                <a:lnTo>
                  <a:pt x="2167792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Freihandform 13"/>
          <p:cNvSpPr/>
          <p:nvPr/>
        </p:nvSpPr>
        <p:spPr>
          <a:xfrm flipV="1">
            <a:off x="6428782" y="1285000"/>
            <a:ext cx="2152162" cy="543413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2152162"/>
              <a:gd name="connsiteY0" fmla="*/ 543413 h 543413"/>
              <a:gd name="connsiteX1" fmla="*/ 418612 w 2152162"/>
              <a:gd name="connsiteY1" fmla="*/ 0 h 543413"/>
              <a:gd name="connsiteX2" fmla="*/ 2152162 w 2152162"/>
              <a:gd name="connsiteY2" fmla="*/ 0 h 543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2162" h="543413">
                <a:moveTo>
                  <a:pt x="0" y="543413"/>
                </a:moveTo>
                <a:lnTo>
                  <a:pt x="418612" y="0"/>
                </a:lnTo>
                <a:lnTo>
                  <a:pt x="2152162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/>
          <p:cNvSpPr txBox="1"/>
          <p:nvPr/>
        </p:nvSpPr>
        <p:spPr>
          <a:xfrm>
            <a:off x="339912" y="5397060"/>
            <a:ext cx="2078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utomatischer Sortenwechsel</a:t>
            </a: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58" y="4279913"/>
            <a:ext cx="2086775" cy="1285232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4275" y="3231257"/>
            <a:ext cx="1540043" cy="522161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801" y="3927102"/>
            <a:ext cx="1531814" cy="1072269"/>
          </a:xfrm>
          <a:prstGeom prst="rect">
            <a:avLst/>
          </a:prstGeom>
        </p:spPr>
      </p:pic>
      <p:sp>
        <p:nvSpPr>
          <p:cNvPr id="22" name="Textfeld 21"/>
          <p:cNvSpPr txBox="1"/>
          <p:nvPr/>
        </p:nvSpPr>
        <p:spPr>
          <a:xfrm>
            <a:off x="10278728" y="2379695"/>
            <a:ext cx="168308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cs typeface="Arial" panose="020B0604020202020204" pitchFamily="34" charset="0"/>
              </a:rPr>
              <a:t>HEUFT </a:t>
            </a:r>
            <a:r>
              <a:rPr lang="de-DE" sz="1600" i="1" dirty="0" err="1" smtClean="0">
                <a:cs typeface="Arial" panose="020B0604020202020204" pitchFamily="34" charset="0"/>
              </a:rPr>
              <a:t>sonic</a:t>
            </a:r>
            <a:endParaRPr lang="de-DE" sz="1600" i="1" dirty="0" smtClean="0">
              <a:cs typeface="Arial" panose="020B0604020202020204" pitchFamily="34" charset="0"/>
            </a:endParaRPr>
          </a:p>
          <a:p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Dichtigkeitskontrolle</a:t>
            </a:r>
            <a:endParaRPr lang="de-DE" sz="14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10278728" y="3321969"/>
            <a:ext cx="17356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Kontrolle der </a:t>
            </a:r>
          </a:p>
          <a:p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Verschluss-Überhöhe</a:t>
            </a:r>
            <a:endParaRPr lang="de-DE" sz="14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10278728" y="4561644"/>
            <a:ext cx="18834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Optische </a:t>
            </a:r>
          </a:p>
          <a:p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Verschlussanwesenheit</a:t>
            </a:r>
            <a:endParaRPr lang="de-DE" sz="14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pic>
        <p:nvPicPr>
          <p:cNvPr id="25" name="Grafik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194587" y="5074344"/>
            <a:ext cx="649910" cy="962829"/>
          </a:xfrm>
          <a:prstGeom prst="rect">
            <a:avLst/>
          </a:prstGeom>
        </p:spPr>
      </p:pic>
      <p:sp>
        <p:nvSpPr>
          <p:cNvPr id="29" name="Textfeld 28"/>
          <p:cNvSpPr txBox="1"/>
          <p:nvPr/>
        </p:nvSpPr>
        <p:spPr>
          <a:xfrm>
            <a:off x="8854612" y="1084538"/>
            <a:ext cx="186140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Zusätzliche Inspektionsmodule</a:t>
            </a:r>
          </a:p>
          <a:p>
            <a:endParaRPr lang="de-DE" sz="105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10314615" y="5295464"/>
            <a:ext cx="2187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62BB47"/>
                </a:solidFill>
                <a:cs typeface="Arial" panose="020B0604020202020204" pitchFamily="34" charset="0"/>
              </a:rPr>
              <a:t>Kontrolle auf Etikettenanwesenheit</a:t>
            </a:r>
          </a:p>
        </p:txBody>
      </p:sp>
      <p:pic>
        <p:nvPicPr>
          <p:cNvPr id="33" name="Grafik 3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84" b="30468"/>
          <a:stretch/>
        </p:blipFill>
        <p:spPr>
          <a:xfrm>
            <a:off x="6145763" y="1942015"/>
            <a:ext cx="566037" cy="53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02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077" y="998675"/>
            <a:ext cx="6677329" cy="5007997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8383" y="193021"/>
            <a:ext cx="7892369" cy="5919277"/>
          </a:xfrm>
          <a:prstGeom prst="rect">
            <a:avLst/>
          </a:prstGeom>
        </p:spPr>
      </p:pic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47636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SEITENWANDINSPEKTION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XS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Seitenwandinspektion einfach </a:t>
            </a:r>
            <a:endParaRPr lang="de-DE" dirty="0">
              <a:latin typeface="+mn-lt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521424" y="5381376"/>
            <a:ext cx="11733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Seitenwand 1</a:t>
            </a:r>
            <a:endParaRPr lang="de-DE" sz="1400" dirty="0">
              <a:cs typeface="Arial" panose="020B0604020202020204" pitchFamily="34" charset="0"/>
            </a:endParaRPr>
          </a:p>
        </p:txBody>
      </p:sp>
      <p:pic>
        <p:nvPicPr>
          <p:cNvPr id="21" name="Grafik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430" y="5057413"/>
            <a:ext cx="835453" cy="845897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992" y="5061943"/>
            <a:ext cx="835453" cy="845897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579" y="5063944"/>
            <a:ext cx="830312" cy="840691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80" y="4451850"/>
            <a:ext cx="1281776" cy="101506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168" y="5056302"/>
            <a:ext cx="832300" cy="84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49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238" y="582765"/>
            <a:ext cx="7382933" cy="553720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727" y="304669"/>
            <a:ext cx="7721600" cy="5791200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521424" y="5381376"/>
            <a:ext cx="11733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Seitenwand 2</a:t>
            </a:r>
            <a:endParaRPr lang="de-DE" sz="1400" dirty="0">
              <a:cs typeface="Arial" panose="020B0604020202020204" pitchFamily="34" charset="0"/>
            </a:endParaRPr>
          </a:p>
        </p:txBody>
      </p:sp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47636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SEITENWANDINSPEKTION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XS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Doppelte Seitenwandinspektion</a:t>
            </a:r>
            <a:endParaRPr lang="de-DE" dirty="0">
              <a:latin typeface="+mn-lt"/>
            </a:endParaRPr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25" y="4476922"/>
            <a:ext cx="1251720" cy="991257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80" y="3636865"/>
            <a:ext cx="1281776" cy="1015059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430" y="5057413"/>
            <a:ext cx="835453" cy="845897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992" y="5061943"/>
            <a:ext cx="835453" cy="845897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579" y="5063944"/>
            <a:ext cx="830312" cy="840691"/>
          </a:xfrm>
          <a:prstGeom prst="rect">
            <a:avLst/>
          </a:prstGeom>
        </p:spPr>
      </p:pic>
      <p:pic>
        <p:nvPicPr>
          <p:cNvPr id="24" name="Grafik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168" y="5056302"/>
            <a:ext cx="832300" cy="84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8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3121" y="256979"/>
            <a:ext cx="7612185" cy="5709139"/>
          </a:xfrm>
          <a:prstGeom prst="rect">
            <a:avLst/>
          </a:prstGeom>
        </p:spPr>
      </p:pic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47636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SEITENWANDINSPEKTION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XS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Erweiterte Seitenwandinspektion</a:t>
            </a:r>
            <a:endParaRPr lang="de-DE" dirty="0">
              <a:latin typeface="+mn-lt"/>
            </a:endParaRP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351" y="688303"/>
            <a:ext cx="7091159" cy="5318369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>
          <a:xfrm>
            <a:off x="521424" y="5381376"/>
            <a:ext cx="1853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>
                <a:cs typeface="Arial" panose="020B0604020202020204" pitchFamily="34" charset="0"/>
              </a:rPr>
              <a:t>e</a:t>
            </a:r>
            <a:r>
              <a:rPr lang="de-DE" sz="1400" dirty="0" smtClean="0">
                <a:cs typeface="Arial" panose="020B0604020202020204" pitchFamily="34" charset="0"/>
              </a:rPr>
              <a:t>rweiterte Seitenwand</a:t>
            </a:r>
            <a:endParaRPr lang="de-DE" sz="1400" dirty="0">
              <a:cs typeface="Arial" panose="020B0604020202020204" pitchFamily="34" charset="0"/>
            </a:endParaRP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71" y="4465295"/>
            <a:ext cx="1281775" cy="1015059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430" y="5057413"/>
            <a:ext cx="835453" cy="845897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992" y="5061943"/>
            <a:ext cx="835453" cy="845897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579" y="5063944"/>
            <a:ext cx="830312" cy="840691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168" y="5056302"/>
            <a:ext cx="832300" cy="84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93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fik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050" y="122928"/>
            <a:ext cx="8445544" cy="6334158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787" y="255798"/>
            <a:ext cx="7613760" cy="5710320"/>
          </a:xfrm>
          <a:prstGeom prst="rect">
            <a:avLst/>
          </a:prstGeom>
        </p:spPr>
      </p:pic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110882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BODENINSPEKTION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XS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Einfache Bodeninspektion</a:t>
            </a:r>
            <a:endParaRPr lang="de-DE" dirty="0">
              <a:latin typeface="+mn-lt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521424" y="5381376"/>
            <a:ext cx="14196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Bodeninspektion</a:t>
            </a:r>
            <a:endParaRPr lang="de-DE" sz="1400" dirty="0">
              <a:cs typeface="Arial" panose="020B0604020202020204" pitchFamily="34" charset="0"/>
            </a:endParaRP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26" y="4457480"/>
            <a:ext cx="1343459" cy="1063907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876" y="5061943"/>
            <a:ext cx="835453" cy="845897"/>
          </a:xfrm>
          <a:prstGeom prst="rect">
            <a:avLst/>
          </a:prstGeom>
        </p:spPr>
      </p:pic>
      <p:pic>
        <p:nvPicPr>
          <p:cNvPr id="29" name="Grafik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186" y="5064891"/>
            <a:ext cx="825830" cy="836154"/>
          </a:xfrm>
          <a:prstGeom prst="rect">
            <a:avLst/>
          </a:prstGeom>
        </p:spPr>
      </p:pic>
      <p:sp>
        <p:nvSpPr>
          <p:cNvPr id="31" name="Textfeld 30"/>
          <p:cNvSpPr txBox="1"/>
          <p:nvPr/>
        </p:nvSpPr>
        <p:spPr>
          <a:xfrm>
            <a:off x="5195940" y="1573788"/>
            <a:ext cx="10613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Spezialkette</a:t>
            </a:r>
            <a:endParaRPr lang="de-DE" sz="1400" dirty="0">
              <a:cs typeface="Arial" panose="020B0604020202020204" pitchFamily="34" charset="0"/>
            </a:endParaRP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919" y="778342"/>
            <a:ext cx="3000758" cy="1491656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3279" y="5055148"/>
            <a:ext cx="835453" cy="845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91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695" y="478737"/>
            <a:ext cx="7800585" cy="5850439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6918" y="289035"/>
            <a:ext cx="7556445" cy="5667334"/>
          </a:xfrm>
          <a:prstGeom prst="rect">
            <a:avLst/>
          </a:prstGeom>
        </p:spPr>
      </p:pic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97970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BODEN-SEITENWAND-INSPEKTION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XS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Boden-Seitenwand-Inspektion</a:t>
            </a:r>
            <a:endParaRPr lang="de-DE" dirty="0">
              <a:latin typeface="+mn-lt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521424" y="5381376"/>
            <a:ext cx="23891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Boden-Seitenwand-Inspektion</a:t>
            </a:r>
            <a:endParaRPr lang="de-DE" sz="1400" dirty="0">
              <a:cs typeface="Arial" panose="020B0604020202020204" pitchFamily="34" charset="0"/>
            </a:endParaRP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50" y="4457480"/>
            <a:ext cx="1346636" cy="106642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195940" y="1573788"/>
            <a:ext cx="10613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Spezialkette</a:t>
            </a:r>
            <a:endParaRPr lang="de-DE" sz="1400" dirty="0">
              <a:cs typeface="Arial" panose="020B0604020202020204" pitchFamily="34" charset="0"/>
            </a:endParaRPr>
          </a:p>
        </p:txBody>
      </p:sp>
      <p:pic>
        <p:nvPicPr>
          <p:cNvPr id="22" name="Grafik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576" y="5061943"/>
            <a:ext cx="835453" cy="845897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919" y="778342"/>
            <a:ext cx="3000758" cy="1491656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168" y="5056302"/>
            <a:ext cx="832300" cy="84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6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919" y="778342"/>
            <a:ext cx="3000758" cy="1491656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495" y="266344"/>
            <a:ext cx="7591633" cy="5693725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056" y="220181"/>
            <a:ext cx="7714736" cy="5786052"/>
          </a:xfrm>
          <a:prstGeom prst="rect">
            <a:avLst/>
          </a:prstGeom>
        </p:spPr>
      </p:pic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97970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BODEN-SEITENWAND-INSPEKTION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XS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Boden-Seitenwand-Inspektion</a:t>
            </a:r>
            <a:endParaRPr lang="de-DE" dirty="0">
              <a:latin typeface="+mn-lt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521424" y="5381376"/>
            <a:ext cx="23891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Boden-Seitenwand-Inspektion</a:t>
            </a:r>
            <a:endParaRPr lang="de-DE" sz="1400" dirty="0">
              <a:cs typeface="Arial" panose="020B0604020202020204" pitchFamily="34" charset="0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5195940" y="1573788"/>
            <a:ext cx="10613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Spezialkette</a:t>
            </a:r>
            <a:endParaRPr lang="de-DE" sz="1400" dirty="0">
              <a:cs typeface="Arial" panose="020B0604020202020204" pitchFamily="34" charset="0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576" y="5061943"/>
            <a:ext cx="835453" cy="845897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168" y="5056302"/>
            <a:ext cx="832300" cy="84270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24" y="4460866"/>
            <a:ext cx="1345597" cy="10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43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de-DE" sz="2600" dirty="0" smtClean="0">
                <a:latin typeface="+mn-lt"/>
                <a:cs typeface="Arial" panose="020B0604020202020204" pitchFamily="34" charset="0"/>
              </a:rPr>
              <a:t>Leichter Zugang</a:t>
            </a:r>
            <a:endParaRPr lang="de-DE" sz="2600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406" y="828843"/>
            <a:ext cx="7836058" cy="5411535"/>
          </a:xfrm>
          <a:prstGeom prst="rect">
            <a:avLst/>
          </a:prstGeom>
        </p:spPr>
      </p:pic>
      <p:sp>
        <p:nvSpPr>
          <p:cNvPr id="8" name="Freihandform 7"/>
          <p:cNvSpPr/>
          <p:nvPr/>
        </p:nvSpPr>
        <p:spPr>
          <a:xfrm>
            <a:off x="4186989" y="4363453"/>
            <a:ext cx="2791327" cy="1636294"/>
          </a:xfrm>
          <a:custGeom>
            <a:avLst/>
            <a:gdLst>
              <a:gd name="connsiteX0" fmla="*/ 2791327 w 2791327"/>
              <a:gd name="connsiteY0" fmla="*/ 0 h 1636294"/>
              <a:gd name="connsiteX1" fmla="*/ 1556085 w 2791327"/>
              <a:gd name="connsiteY1" fmla="*/ 1628273 h 1636294"/>
              <a:gd name="connsiteX2" fmla="*/ 0 w 2791327"/>
              <a:gd name="connsiteY2" fmla="*/ 1636294 h 163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1327" h="1636294">
                <a:moveTo>
                  <a:pt x="2791327" y="0"/>
                </a:moveTo>
                <a:lnTo>
                  <a:pt x="1556085" y="1628273"/>
                </a:lnTo>
                <a:lnTo>
                  <a:pt x="0" y="1636294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4093209" y="5521487"/>
            <a:ext cx="17654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cs typeface="Arial" panose="020B0604020202020204" pitchFamily="34" charset="0"/>
              </a:rPr>
              <a:t>Inspektionsgehäuse</a:t>
            </a:r>
          </a:p>
          <a:p>
            <a:r>
              <a:rPr lang="de-DE" sz="1200" dirty="0" smtClean="0">
                <a:cs typeface="Arial" panose="020B0604020202020204" pitchFamily="34" charset="0"/>
              </a:rPr>
              <a:t>kann aufgeklappt werden</a:t>
            </a:r>
            <a:endParaRPr lang="de-DE" sz="1200" dirty="0">
              <a:cs typeface="Arial" panose="020B0604020202020204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 rot="2700000">
            <a:off x="3129846" y="3233149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510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</a:rPr>
              <a:t>Zusammenfassung</a:t>
            </a:r>
            <a:endParaRPr lang="en-US" dirty="0">
              <a:latin typeface="+mn-lt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261658" y="1904746"/>
            <a:ext cx="752163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Kompakte Turn-Key Lösung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Alles aus einer Hand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Modulares Design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Kundenspezifische Integrationslösungen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Weltweit einmalige gepulste Röntgentechnologie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Echtzeit-Bildverarbeitung für hohe </a:t>
            </a:r>
            <a:r>
              <a:rPr lang="de-DE" sz="1600" dirty="0"/>
              <a:t>Erkennungsleistung bei niedriger </a:t>
            </a:r>
            <a:r>
              <a:rPr lang="de-DE" sz="1600" dirty="0" smtClean="0"/>
              <a:t>Fehlausleitrate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Manipulationssichere Fremdkörpererkennung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Audiovisuelle Benutzerführung</a:t>
            </a:r>
          </a:p>
        </p:txBody>
      </p:sp>
    </p:spTree>
    <p:extLst>
      <p:ext uri="{BB962C8B-B14F-4D97-AF65-F5344CB8AC3E}">
        <p14:creationId xmlns:p14="http://schemas.microsoft.com/office/powerpoint/2010/main" val="292217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275023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-1" y="5592947"/>
            <a:ext cx="12192001" cy="1294263"/>
          </a:xfrm>
        </p:spPr>
        <p:txBody>
          <a:bodyPr/>
          <a:lstStyle/>
          <a:p>
            <a:r>
              <a:rPr lang="de-DE" sz="2600" dirty="0" smtClean="0">
                <a:latin typeface="+mn-lt"/>
                <a:cs typeface="Arial" panose="020B0604020202020204" pitchFamily="34" charset="0"/>
              </a:rPr>
              <a:t>HEUFT </a:t>
            </a:r>
            <a:r>
              <a:rPr lang="de-DE" sz="2600" i="1" dirty="0" err="1" smtClean="0">
                <a:latin typeface="+mn-lt"/>
                <a:cs typeface="Arial" panose="020B0604020202020204" pitchFamily="34" charset="0"/>
              </a:rPr>
              <a:t>CleanDesign</a:t>
            </a:r>
            <a:endParaRPr lang="de-DE" sz="2600" i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337" y="445345"/>
            <a:ext cx="2396422" cy="61512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758" y="5740239"/>
            <a:ext cx="1123809" cy="87619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 rot="2700000">
            <a:off x="5903699" y="5397855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27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722" y="4429657"/>
            <a:ext cx="2311787" cy="359176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600" dirty="0" smtClean="0">
                <a:latin typeface="+mn-lt"/>
                <a:cs typeface="Arial" panose="020B0604020202020204" pitchFamily="34" charset="0"/>
              </a:rPr>
              <a:t>Gepulste Röntgentechnologie</a:t>
            </a:r>
            <a:endParaRPr lang="de-DE" sz="2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6096000" y="1997243"/>
            <a:ext cx="3882190" cy="3769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dirty="0" smtClean="0">
                <a:cs typeface="Arial" panose="020B0604020202020204" pitchFamily="34" charset="0"/>
              </a:rPr>
              <a:t>NUR VERFÜGBAR MIT DER</a:t>
            </a:r>
            <a:endParaRPr lang="de-DE" sz="2200" dirty="0">
              <a:cs typeface="Arial" panose="020B0604020202020204" pitchFamily="34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6721231" y="2369175"/>
            <a:ext cx="4716790" cy="36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cs typeface="Arial" panose="020B0604020202020204" pitchFamily="34" charset="0"/>
              </a:rPr>
              <a:t>HEUFT </a:t>
            </a:r>
            <a:r>
              <a:rPr lang="de-DE" sz="2400" i="1" dirty="0" err="1" smtClean="0">
                <a:cs typeface="Arial" panose="020B0604020202020204" pitchFamily="34" charset="0"/>
              </a:rPr>
              <a:t>eXaminer</a:t>
            </a:r>
            <a:r>
              <a:rPr lang="de-DE" sz="2400" i="1" dirty="0" smtClean="0">
                <a:cs typeface="Arial" panose="020B0604020202020204" pitchFamily="34" charset="0"/>
              </a:rPr>
              <a:t> </a:t>
            </a:r>
            <a:r>
              <a:rPr lang="de-DE" sz="2400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dirty="0" smtClean="0">
                <a:cs typeface="Arial" panose="020B0604020202020204" pitchFamily="34" charset="0"/>
              </a:rPr>
              <a:t>TECHNOLOGIE</a:t>
            </a:r>
            <a:endParaRPr lang="de-DE" sz="2400" dirty="0">
              <a:cs typeface="Arial" panose="020B060402020202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7157014" y="3405458"/>
            <a:ext cx="42810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62BB47"/>
                </a:solidFill>
                <a:cs typeface="Arial" panose="020B0604020202020204" pitchFamily="34" charset="0"/>
              </a:rPr>
              <a:t>Gepulste Röntgentechnologie</a:t>
            </a:r>
          </a:p>
          <a:p>
            <a:endParaRPr lang="de-DE" sz="800" dirty="0" smtClean="0">
              <a:solidFill>
                <a:srgbClr val="62BB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400" b="1" dirty="0" smtClean="0">
                <a:cs typeface="Arial" panose="020B0604020202020204" pitchFamily="34" charset="0"/>
              </a:rPr>
              <a:t>MAXIMALE PRÄZISION,</a:t>
            </a:r>
          </a:p>
          <a:p>
            <a:r>
              <a:rPr lang="de-DE" sz="2400" b="1" dirty="0" smtClean="0">
                <a:cs typeface="Arial" panose="020B0604020202020204" pitchFamily="34" charset="0"/>
              </a:rPr>
              <a:t>MINIMALE STRAHLUNG!</a:t>
            </a:r>
            <a:endParaRPr lang="de-DE" sz="2400" b="1" dirty="0">
              <a:cs typeface="Arial" panose="020B0604020202020204" pitchFamily="34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5" y="1083737"/>
            <a:ext cx="5278371" cy="4042611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747" y="3631117"/>
            <a:ext cx="906592" cy="1005493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900" y="4332896"/>
            <a:ext cx="653767" cy="653767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3288165" y="4398397"/>
            <a:ext cx="2018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  <a:cs typeface="Arial" panose="020B0604020202020204" pitchFamily="34" charset="0"/>
              </a:rPr>
              <a:t>ENLIGHTENMENT</a:t>
            </a:r>
            <a:endParaRPr lang="de-DE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Gerader Verbinder 12"/>
          <p:cNvCxnSpPr/>
          <p:nvPr/>
        </p:nvCxnSpPr>
        <p:spPr>
          <a:xfrm>
            <a:off x="3721893" y="1953268"/>
            <a:ext cx="80963" cy="101751"/>
          </a:xfrm>
          <a:prstGeom prst="line">
            <a:avLst/>
          </a:prstGeom>
          <a:ln>
            <a:solidFill>
              <a:srgbClr val="FF6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3721892" y="1963579"/>
            <a:ext cx="80963" cy="101751"/>
          </a:xfrm>
          <a:prstGeom prst="line">
            <a:avLst/>
          </a:prstGeom>
          <a:ln>
            <a:solidFill>
              <a:srgbClr val="FF6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hteck 14"/>
          <p:cNvSpPr/>
          <p:nvPr/>
        </p:nvSpPr>
        <p:spPr>
          <a:xfrm rot="2700000">
            <a:off x="5903699" y="5390040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354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07" y="1331493"/>
            <a:ext cx="10355179" cy="3975422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 rot="16200000">
            <a:off x="1710386" y="3866147"/>
            <a:ext cx="934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sichtbar</a:t>
            </a:r>
            <a:endParaRPr lang="de-DE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 rot="16200000">
            <a:off x="1449355" y="2300020"/>
            <a:ext cx="1456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cs typeface="Arial" panose="020B0604020202020204" pitchFamily="34" charset="0"/>
              </a:rPr>
              <a:t>n</a:t>
            </a:r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icht sichtbar</a:t>
            </a:r>
            <a:endParaRPr lang="de-DE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9550817" y="2996280"/>
            <a:ext cx="17235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Kugel sinkt zur Hälfte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Dichte 0.5 [g/cm</a:t>
            </a:r>
            <a:r>
              <a:rPr lang="de-DE" sz="1200" i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3</a:t>
            </a: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z.B. Holz</a:t>
            </a:r>
            <a:endParaRPr lang="de-DE" sz="1200" i="1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010447" y="553994"/>
            <a:ext cx="278877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400" dirty="0" smtClean="0">
                <a:solidFill>
                  <a:srgbClr val="D2232A"/>
                </a:solidFill>
                <a:cs typeface="Arial" panose="020B0604020202020204" pitchFamily="34" charset="0"/>
              </a:rPr>
              <a:t>Kugel schwimmt auf der Oberfläche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Dichte 0.08 [g/cm</a:t>
            </a:r>
            <a:r>
              <a:rPr lang="de-DE" sz="1200" i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3</a:t>
            </a: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]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z.B. </a:t>
            </a:r>
            <a:r>
              <a:rPr lang="de-DE" sz="12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Polystyrene</a:t>
            </a:r>
            <a:endParaRPr lang="de-DE" sz="1200" i="1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4131460" y="5303080"/>
            <a:ext cx="207903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Kugel sinkt auf den Boden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Dichte 7.93 [g/cm</a:t>
            </a:r>
            <a:r>
              <a:rPr lang="de-DE" sz="1200" i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3</a:t>
            </a: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]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z.B. Stahl</a:t>
            </a:r>
            <a:endParaRPr lang="de-DE" sz="1200" i="1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4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hteck 10"/>
          <p:cNvSpPr/>
          <p:nvPr/>
        </p:nvSpPr>
        <p:spPr>
          <a:xfrm rot="2700000">
            <a:off x="5903702" y="5917206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  <a:cs typeface="Arial" panose="020B0604020202020204" pitchFamily="34" charset="0"/>
              </a:rPr>
              <a:t>Physikalische Begrenzung</a:t>
            </a:r>
            <a:endParaRPr lang="de-DE" dirty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75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3" y="1171960"/>
            <a:ext cx="2968547" cy="170368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626" y="1081330"/>
            <a:ext cx="1702533" cy="188494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3" y="3506940"/>
            <a:ext cx="2968547" cy="179549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626" y="3474331"/>
            <a:ext cx="1707035" cy="182810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409" y="1216341"/>
            <a:ext cx="5453630" cy="229759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779" y="3487647"/>
            <a:ext cx="5340260" cy="2283246"/>
          </a:xfrm>
          <a:prstGeom prst="rect">
            <a:avLst/>
          </a:prstGeom>
        </p:spPr>
      </p:pic>
      <p:sp>
        <p:nvSpPr>
          <p:cNvPr id="12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hteck 10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Unsichtbares? Sichtbar!</a:t>
            </a:r>
          </a:p>
        </p:txBody>
      </p:sp>
    </p:spTree>
    <p:extLst>
      <p:ext uri="{BB962C8B-B14F-4D97-AF65-F5344CB8AC3E}">
        <p14:creationId xmlns:p14="http://schemas.microsoft.com/office/powerpoint/2010/main" val="158451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EUFT Standard">
  <a:themeElements>
    <a:clrScheme name="HEUFT Standard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FF6600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FF6600"/>
      </a:hlink>
      <a:folHlink>
        <a:srgbClr val="FF66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duktpräsentation_D2016.potx" id="{ECC61DB6-4613-40F2-803F-2C779588FB93}" vid="{44AC939E-4E24-4DBE-ABEF-08551333E6E5}"/>
    </a:ext>
  </a:extLst>
</a:theme>
</file>

<file path=ppt/theme/theme2.xml><?xml version="1.0" encoding="utf-8"?>
<a:theme xmlns:a="http://schemas.openxmlformats.org/drawingml/2006/main" name="HEUFT Beverage">
  <a:themeElements>
    <a:clrScheme name="HEUFT Beverage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9BD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009BDE"/>
      </a:hlink>
      <a:folHlink>
        <a:srgbClr val="009BD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duktpräsentation_D2016.potx" id="{ECC61DB6-4613-40F2-803F-2C779588FB93}" vid="{52842CF1-28C0-4088-919E-91ED41C9F327}"/>
    </a:ext>
  </a:extLst>
</a:theme>
</file>

<file path=ppt/theme/theme3.xml><?xml version="1.0" encoding="utf-8"?>
<a:theme xmlns:a="http://schemas.openxmlformats.org/drawingml/2006/main" name="HEUFT Food">
  <a:themeElements>
    <a:clrScheme name="HEUFT Food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62BB47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62BB47"/>
      </a:hlink>
      <a:folHlink>
        <a:srgbClr val="62BB4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duktpräsentation_D2016.potx" id="{ECC61DB6-4613-40F2-803F-2C779588FB93}" vid="{7DF88463-1636-4EFA-A225-C3D10F6641F9}"/>
    </a:ext>
  </a:extLst>
</a:theme>
</file>

<file path=ppt/theme/theme4.xml><?xml version="1.0" encoding="utf-8"?>
<a:theme xmlns:a="http://schemas.openxmlformats.org/drawingml/2006/main" name="HEUFT Pharma">
  <a:themeElements>
    <a:clrScheme name="HEUFT Pharma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A2238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A2238E"/>
      </a:hlink>
      <a:folHlink>
        <a:srgbClr val="A2238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duktpräsentation_D2016.potx" id="{ECC61DB6-4613-40F2-803F-2C779588FB93}" vid="{53ABF347-D501-4B57-B9E5-8D0D7AFA25D2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Produktpräsentation_D2016</Template>
  <TotalTime>0</TotalTime>
  <Words>659</Words>
  <Application>Microsoft Office PowerPoint</Application>
  <PresentationFormat>Breitbild</PresentationFormat>
  <Paragraphs>262</Paragraphs>
  <Slides>50</Slides>
  <Notes>0</Notes>
  <HiddenSlides>0</HiddenSlides>
  <MMClips>18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50</vt:i4>
      </vt:variant>
    </vt:vector>
  </HeadingPairs>
  <TitlesOfParts>
    <vt:vector size="60" baseType="lpstr">
      <vt:lpstr>Arial</vt:lpstr>
      <vt:lpstr>Calibri</vt:lpstr>
      <vt:lpstr>Calibri Light</vt:lpstr>
      <vt:lpstr>Myriad Pro</vt:lpstr>
      <vt:lpstr>Verdana</vt:lpstr>
      <vt:lpstr>Wingdings</vt:lpstr>
      <vt:lpstr>HEUFT Standard</vt:lpstr>
      <vt:lpstr>HEUFT Beverage</vt:lpstr>
      <vt:lpstr>HEUFT Food</vt:lpstr>
      <vt:lpstr>HEUFT Pharma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jge</dc:creator>
  <cp:lastModifiedBy>Anton Diehl</cp:lastModifiedBy>
  <cp:revision>221</cp:revision>
  <dcterms:created xsi:type="dcterms:W3CDTF">2018-03-15T15:20:31Z</dcterms:created>
  <dcterms:modified xsi:type="dcterms:W3CDTF">2019-08-29T16:36:53Z</dcterms:modified>
</cp:coreProperties>
</file>